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79" r:id="rId3"/>
    <p:sldId id="325" r:id="rId4"/>
    <p:sldId id="317" r:id="rId5"/>
    <p:sldId id="316" r:id="rId6"/>
    <p:sldId id="323" r:id="rId7"/>
    <p:sldId id="276" r:id="rId8"/>
    <p:sldId id="308" r:id="rId9"/>
    <p:sldId id="295" r:id="rId10"/>
    <p:sldId id="293" r:id="rId11"/>
    <p:sldId id="299" r:id="rId12"/>
    <p:sldId id="298" r:id="rId13"/>
    <p:sldId id="307" r:id="rId14"/>
    <p:sldId id="292" r:id="rId15"/>
    <p:sldId id="311" r:id="rId16"/>
    <p:sldId id="282" r:id="rId17"/>
    <p:sldId id="349" r:id="rId18"/>
    <p:sldId id="350" r:id="rId19"/>
    <p:sldId id="351" r:id="rId20"/>
    <p:sldId id="352" r:id="rId21"/>
    <p:sldId id="353" r:id="rId22"/>
    <p:sldId id="354" r:id="rId23"/>
    <p:sldId id="355" r:id="rId24"/>
    <p:sldId id="356" r:id="rId25"/>
    <p:sldId id="341" r:id="rId26"/>
    <p:sldId id="340" r:id="rId27"/>
    <p:sldId id="290" r:id="rId28"/>
    <p:sldId id="309" r:id="rId29"/>
    <p:sldId id="310" r:id="rId30"/>
    <p:sldId id="333" r:id="rId31"/>
    <p:sldId id="338" r:id="rId32"/>
    <p:sldId id="344" r:id="rId33"/>
    <p:sldId id="342" r:id="rId34"/>
    <p:sldId id="337" r:id="rId35"/>
    <p:sldId id="345" r:id="rId36"/>
    <p:sldId id="339" r:id="rId37"/>
    <p:sldId id="346" r:id="rId38"/>
    <p:sldId id="347" r:id="rId39"/>
    <p:sldId id="348" r:id="rId40"/>
    <p:sldId id="334" r:id="rId41"/>
    <p:sldId id="335" r:id="rId42"/>
    <p:sldId id="336" r:id="rId43"/>
    <p:sldId id="332" r:id="rId44"/>
    <p:sldId id="357" r:id="rId45"/>
    <p:sldId id="358" r:id="rId46"/>
    <p:sldId id="289" r:id="rId47"/>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CECFF"/>
    <a:srgbClr val="0066CC"/>
    <a:srgbClr val="6666FF"/>
    <a:srgbClr val="33CCCC"/>
    <a:srgbClr val="800000"/>
    <a:srgbClr val="990033"/>
    <a:srgbClr val="660033"/>
    <a:srgbClr val="7B938F"/>
    <a:srgbClr val="668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5" autoAdjust="0"/>
    <p:restoredTop sz="98935" autoAdjust="0"/>
  </p:normalViewPr>
  <p:slideViewPr>
    <p:cSldViewPr>
      <p:cViewPr varScale="1">
        <p:scale>
          <a:sx n="88" d="100"/>
          <a:sy n="88" d="100"/>
        </p:scale>
        <p:origin x="1478" y="67"/>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39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270518-96BA-4215-8093-417A1E2DB8F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C9BCB823-2AF3-41E3-B0BD-F61895CFFFBE}">
      <dgm:prSet phldrT="[文字]" custT="1">
        <dgm:style>
          <a:lnRef idx="1">
            <a:schemeClr val="accent6"/>
          </a:lnRef>
          <a:fillRef idx="3">
            <a:schemeClr val="accent6"/>
          </a:fillRef>
          <a:effectRef idx="2">
            <a:schemeClr val="accent6"/>
          </a:effectRef>
          <a:fontRef idx="minor">
            <a:schemeClr val="lt1"/>
          </a:fontRef>
        </dgm:style>
      </dgm:prSet>
      <dgm:spPr>
        <a:solidFill>
          <a:schemeClr val="accent1">
            <a:lumMod val="40000"/>
            <a:lumOff val="60000"/>
          </a:schemeClr>
        </a:solidFill>
        <a:ln>
          <a:noFill/>
        </a:ln>
      </dgm:spPr>
      <dgm:t>
        <a:bodyPr/>
        <a:lstStyle/>
        <a:p>
          <a:r>
            <a:rPr lang="zh-TW" altLang="en-US" sz="3200" b="1" dirty="0" smtClean="0">
              <a:solidFill>
                <a:schemeClr val="tx1"/>
              </a:solidFill>
              <a:latin typeface="微軟正黑體" panose="020B0604030504040204" pitchFamily="34" charset="-120"/>
              <a:ea typeface="微軟正黑體" panose="020B0604030504040204" pitchFamily="34" charset="-120"/>
            </a:rPr>
            <a:t>一、背景說明</a:t>
          </a:r>
          <a:endParaRPr lang="zh-TW" altLang="en-US" sz="3200" b="1" dirty="0">
            <a:solidFill>
              <a:schemeClr val="tx1"/>
            </a:solidFill>
            <a:latin typeface="微軟正黑體" panose="020B0604030504040204" pitchFamily="34" charset="-120"/>
            <a:ea typeface="微軟正黑體" panose="020B0604030504040204" pitchFamily="34" charset="-120"/>
          </a:endParaRPr>
        </a:p>
      </dgm:t>
    </dgm:pt>
    <dgm:pt modelId="{E1B1BDF7-3603-4F51-A8BA-A1A849A766A9}" type="parTrans" cxnId="{C4DD0F8A-7F2C-4850-BA42-E0C2A97EACA7}">
      <dgm:prSet/>
      <dgm:spPr/>
      <dgm:t>
        <a:bodyPr/>
        <a:lstStyle/>
        <a:p>
          <a:endParaRPr lang="zh-TW" altLang="en-US"/>
        </a:p>
      </dgm:t>
    </dgm:pt>
    <dgm:pt modelId="{DC28383F-76E3-41AA-BE8E-3B5931649AEA}" type="sibTrans" cxnId="{C4DD0F8A-7F2C-4850-BA42-E0C2A97EACA7}">
      <dgm:prSet/>
      <dgm:spPr/>
      <dgm:t>
        <a:bodyPr/>
        <a:lstStyle/>
        <a:p>
          <a:endParaRPr lang="zh-TW" altLang="en-US"/>
        </a:p>
      </dgm:t>
    </dgm:pt>
    <dgm:pt modelId="{404A3AD1-5C3E-4F24-A229-0EBD9B867E96}">
      <dgm:prSet phldrT="[文字]" custT="1">
        <dgm:style>
          <a:lnRef idx="1">
            <a:schemeClr val="accent6"/>
          </a:lnRef>
          <a:fillRef idx="3">
            <a:schemeClr val="accent6"/>
          </a:fillRef>
          <a:effectRef idx="2">
            <a:schemeClr val="accent6"/>
          </a:effectRef>
          <a:fontRef idx="minor">
            <a:schemeClr val="lt1"/>
          </a:fontRef>
        </dgm:style>
      </dgm:prSet>
      <dgm:spPr>
        <a:solidFill>
          <a:schemeClr val="accent1">
            <a:lumMod val="40000"/>
            <a:lumOff val="60000"/>
          </a:schemeClr>
        </a:solidFill>
        <a:ln>
          <a:noFill/>
        </a:ln>
      </dgm:spPr>
      <dgm:t>
        <a:bodyPr/>
        <a:lstStyle/>
        <a:p>
          <a:r>
            <a:rPr lang="zh-TW" altLang="en-US" sz="3200" b="1" dirty="0" smtClean="0">
              <a:solidFill>
                <a:schemeClr val="tx1"/>
              </a:solidFill>
              <a:latin typeface="微軟正黑體" panose="020B0604030504040204" pitchFamily="34" charset="-120"/>
              <a:ea typeface="微軟正黑體" panose="020B0604030504040204" pitchFamily="34" charset="-120"/>
            </a:rPr>
            <a:t>二、教學獎助生定義與認定程序</a:t>
          </a:r>
          <a:endParaRPr lang="en-US" altLang="zh-TW" sz="3200" b="1" dirty="0" smtClean="0">
            <a:solidFill>
              <a:schemeClr val="tx1"/>
            </a:solidFill>
            <a:latin typeface="微軟正黑體" panose="020B0604030504040204" pitchFamily="34" charset="-120"/>
            <a:ea typeface="微軟正黑體" panose="020B0604030504040204" pitchFamily="34" charset="-120"/>
          </a:endParaRPr>
        </a:p>
      </dgm:t>
    </dgm:pt>
    <dgm:pt modelId="{E0668248-EA17-4889-B94A-03629081D3CB}" type="parTrans" cxnId="{9D61CE02-189A-480F-9A28-24BB1A5349E7}">
      <dgm:prSet/>
      <dgm:spPr/>
      <dgm:t>
        <a:bodyPr/>
        <a:lstStyle/>
        <a:p>
          <a:endParaRPr lang="zh-TW" altLang="en-US"/>
        </a:p>
      </dgm:t>
    </dgm:pt>
    <dgm:pt modelId="{82111399-1F1E-47B8-97A2-32941670F328}" type="sibTrans" cxnId="{9D61CE02-189A-480F-9A28-24BB1A5349E7}">
      <dgm:prSet/>
      <dgm:spPr/>
      <dgm:t>
        <a:bodyPr/>
        <a:lstStyle/>
        <a:p>
          <a:endParaRPr lang="zh-TW" altLang="en-US"/>
        </a:p>
      </dgm:t>
    </dgm:pt>
    <dgm:pt modelId="{1349BF3E-3A13-40DE-880F-38D775C345D2}">
      <dgm:prSet phldrT="[文字]" custT="1">
        <dgm:style>
          <a:lnRef idx="1">
            <a:schemeClr val="accent6"/>
          </a:lnRef>
          <a:fillRef idx="3">
            <a:schemeClr val="accent6"/>
          </a:fillRef>
          <a:effectRef idx="2">
            <a:schemeClr val="accent6"/>
          </a:effectRef>
          <a:fontRef idx="minor">
            <a:schemeClr val="lt1"/>
          </a:fontRef>
        </dgm:style>
      </dgm:prSet>
      <dgm:spPr>
        <a:solidFill>
          <a:schemeClr val="accent1">
            <a:lumMod val="40000"/>
            <a:lumOff val="60000"/>
          </a:schemeClr>
        </a:solidFill>
        <a:ln>
          <a:noFill/>
        </a:ln>
      </dgm:spPr>
      <dgm:t>
        <a:bodyPr/>
        <a:lstStyle/>
        <a:p>
          <a:r>
            <a:rPr lang="zh-TW" altLang="en-US" sz="3200" b="1" dirty="0" smtClean="0">
              <a:solidFill>
                <a:schemeClr val="tx1"/>
              </a:solidFill>
              <a:latin typeface="微軟正黑體" panose="020B0604030504040204" pitchFamily="34" charset="-120"/>
              <a:ea typeface="微軟正黑體" panose="020B0604030504040204" pitchFamily="34" charset="-120"/>
            </a:rPr>
            <a:t>三、教學獎助生學習範疇之因應措施</a:t>
          </a:r>
          <a:endParaRPr lang="en-US" altLang="zh-TW" sz="3200" b="1" dirty="0" smtClean="0">
            <a:solidFill>
              <a:schemeClr val="tx1"/>
            </a:solidFill>
            <a:latin typeface="微軟正黑體" panose="020B0604030504040204" pitchFamily="34" charset="-120"/>
            <a:ea typeface="微軟正黑體" panose="020B0604030504040204" pitchFamily="34" charset="-120"/>
          </a:endParaRPr>
        </a:p>
      </dgm:t>
    </dgm:pt>
    <dgm:pt modelId="{9021ABD9-5F05-4D44-B754-E6265B436875}" type="parTrans" cxnId="{F9094A33-3101-4AA3-8854-09A6077D72BA}">
      <dgm:prSet/>
      <dgm:spPr/>
      <dgm:t>
        <a:bodyPr/>
        <a:lstStyle/>
        <a:p>
          <a:endParaRPr lang="zh-TW" altLang="en-US"/>
        </a:p>
      </dgm:t>
    </dgm:pt>
    <dgm:pt modelId="{96E63B0D-D802-4A4C-B017-C4B1FAA2F96E}" type="sibTrans" cxnId="{F9094A33-3101-4AA3-8854-09A6077D72BA}">
      <dgm:prSet/>
      <dgm:spPr/>
      <dgm:t>
        <a:bodyPr/>
        <a:lstStyle/>
        <a:p>
          <a:endParaRPr lang="zh-TW" altLang="en-US"/>
        </a:p>
      </dgm:t>
    </dgm:pt>
    <dgm:pt modelId="{89A52E2C-0BF0-400E-9C42-6F6A2C65AA92}">
      <dgm:prSet phldrT="[文字]" custT="1">
        <dgm:style>
          <a:lnRef idx="1">
            <a:schemeClr val="accent6"/>
          </a:lnRef>
          <a:fillRef idx="3">
            <a:schemeClr val="accent6"/>
          </a:fillRef>
          <a:effectRef idx="2">
            <a:schemeClr val="accent6"/>
          </a:effectRef>
          <a:fontRef idx="minor">
            <a:schemeClr val="lt1"/>
          </a:fontRef>
        </dgm:style>
      </dgm:prSet>
      <dgm:spPr>
        <a:solidFill>
          <a:schemeClr val="accent1">
            <a:lumMod val="40000"/>
            <a:lumOff val="60000"/>
          </a:schemeClr>
        </a:solidFill>
        <a:ln w="9525">
          <a:noFill/>
        </a:ln>
      </dgm:spPr>
      <dgm:t>
        <a:bodyPr/>
        <a:lstStyle/>
        <a:p>
          <a:r>
            <a:rPr lang="zh-TW" altLang="en-US" sz="3200" b="1" dirty="0" smtClean="0">
              <a:solidFill>
                <a:schemeClr val="tx1"/>
              </a:solidFill>
              <a:latin typeface="微軟正黑體" panose="020B0604030504040204" pitchFamily="34" charset="-120"/>
              <a:ea typeface="微軟正黑體" panose="020B0604030504040204" pitchFamily="34" charset="-120"/>
            </a:rPr>
            <a:t>七、</a:t>
          </a:r>
          <a:r>
            <a:rPr lang="en-US" altLang="zh-TW" sz="3200" b="1" dirty="0" smtClean="0">
              <a:solidFill>
                <a:schemeClr val="tx1"/>
              </a:solidFill>
              <a:latin typeface="微軟正黑體" panose="020B0604030504040204" pitchFamily="34" charset="-120"/>
              <a:ea typeface="微軟正黑體" panose="020B0604030504040204" pitchFamily="34" charset="-120"/>
            </a:rPr>
            <a:t>FAQ </a:t>
          </a:r>
          <a:r>
            <a:rPr lang="zh-TW" altLang="en-US" sz="3200" b="1" dirty="0" smtClean="0">
              <a:solidFill>
                <a:schemeClr val="tx1"/>
              </a:solidFill>
              <a:latin typeface="微軟正黑體" panose="020B0604030504040204" pitchFamily="34" charset="-120"/>
              <a:ea typeface="微軟正黑體" panose="020B0604030504040204" pitchFamily="34" charset="-120"/>
            </a:rPr>
            <a:t>、</a:t>
          </a:r>
          <a:r>
            <a:rPr lang="en-US" altLang="zh-TW" sz="3200" b="1" dirty="0" smtClean="0">
              <a:solidFill>
                <a:schemeClr val="tx1"/>
              </a:solidFill>
              <a:latin typeface="微軟正黑體" panose="020B0604030504040204" pitchFamily="34" charset="-120"/>
              <a:ea typeface="微軟正黑體" panose="020B0604030504040204" pitchFamily="34" charset="-120"/>
            </a:rPr>
            <a:t> Q&amp;A</a:t>
          </a:r>
        </a:p>
      </dgm:t>
    </dgm:pt>
    <dgm:pt modelId="{02792C25-209F-42B7-B521-24A798611B94}" type="parTrans" cxnId="{D193C428-34A0-43C2-A633-E4AE98596D01}">
      <dgm:prSet/>
      <dgm:spPr/>
      <dgm:t>
        <a:bodyPr/>
        <a:lstStyle/>
        <a:p>
          <a:endParaRPr lang="zh-TW" altLang="en-US"/>
        </a:p>
      </dgm:t>
    </dgm:pt>
    <dgm:pt modelId="{E17399E0-D9DE-4FD9-BE5A-BE3BB1D5FFDF}" type="sibTrans" cxnId="{D193C428-34A0-43C2-A633-E4AE98596D01}">
      <dgm:prSet/>
      <dgm:spPr/>
      <dgm:t>
        <a:bodyPr/>
        <a:lstStyle/>
        <a:p>
          <a:endParaRPr lang="zh-TW" altLang="en-US"/>
        </a:p>
      </dgm:t>
    </dgm:pt>
    <dgm:pt modelId="{C5FD6AEE-A4BD-49EB-8B41-770FF849AD62}">
      <dgm:prSet phldrT="[文字]" custT="1">
        <dgm:style>
          <a:lnRef idx="1">
            <a:schemeClr val="accent6"/>
          </a:lnRef>
          <a:fillRef idx="3">
            <a:schemeClr val="accent6"/>
          </a:fillRef>
          <a:effectRef idx="2">
            <a:schemeClr val="accent6"/>
          </a:effectRef>
          <a:fontRef idx="minor">
            <a:schemeClr val="lt1"/>
          </a:fontRef>
        </dgm:style>
      </dgm:prSet>
      <dgm:spPr>
        <a:solidFill>
          <a:schemeClr val="accent1">
            <a:lumMod val="40000"/>
            <a:lumOff val="60000"/>
          </a:schemeClr>
        </a:solidFill>
        <a:ln w="3175">
          <a:noFill/>
        </a:ln>
      </dgm:spPr>
      <dgm:t>
        <a:bodyPr/>
        <a:lstStyle/>
        <a:p>
          <a:r>
            <a:rPr lang="zh-TW" altLang="en-US" sz="3200" b="1" dirty="0" smtClean="0">
              <a:solidFill>
                <a:schemeClr val="tx1"/>
              </a:solidFill>
              <a:latin typeface="微軟正黑體" panose="020B0604030504040204" pitchFamily="34" charset="-120"/>
              <a:ea typeface="微軟正黑體" panose="020B0604030504040204" pitchFamily="34" charset="-120"/>
            </a:rPr>
            <a:t>五、相關行政處理事項</a:t>
          </a:r>
          <a:endParaRPr lang="en-US" altLang="zh-TW" sz="3200" b="1" dirty="0" smtClean="0">
            <a:solidFill>
              <a:schemeClr val="tx1"/>
            </a:solidFill>
            <a:latin typeface="微軟正黑體" panose="020B0604030504040204" pitchFamily="34" charset="-120"/>
            <a:ea typeface="微軟正黑體" panose="020B0604030504040204" pitchFamily="34" charset="-120"/>
          </a:endParaRPr>
        </a:p>
      </dgm:t>
    </dgm:pt>
    <dgm:pt modelId="{2EDA8DAC-C4E2-4B70-8FD8-7AD8BAFA99FA}" type="parTrans" cxnId="{593E0438-30DE-4B3C-8C18-F3E68DA0AE54}">
      <dgm:prSet/>
      <dgm:spPr/>
      <dgm:t>
        <a:bodyPr/>
        <a:lstStyle/>
        <a:p>
          <a:endParaRPr lang="zh-TW" altLang="en-US"/>
        </a:p>
      </dgm:t>
    </dgm:pt>
    <dgm:pt modelId="{4F4D8306-4A3C-4372-906A-2674BDE0A77B}" type="sibTrans" cxnId="{593E0438-30DE-4B3C-8C18-F3E68DA0AE54}">
      <dgm:prSet/>
      <dgm:spPr/>
      <dgm:t>
        <a:bodyPr/>
        <a:lstStyle/>
        <a:p>
          <a:endParaRPr lang="zh-TW" altLang="en-US"/>
        </a:p>
      </dgm:t>
    </dgm:pt>
    <dgm:pt modelId="{9931F9D3-5136-4FED-A25C-6A6FE8B58E41}">
      <dgm:prSet custT="1"/>
      <dgm:spPr>
        <a:solidFill>
          <a:schemeClr val="accent1">
            <a:lumMod val="40000"/>
            <a:lumOff val="60000"/>
          </a:schemeClr>
        </a:solidFill>
        <a:ln w="3175">
          <a:noFill/>
        </a:ln>
      </dgm:spPr>
      <dgm:t>
        <a:bodyPr/>
        <a:lstStyle/>
        <a:p>
          <a:r>
            <a:rPr lang="zh-TW" altLang="en-US" sz="3200" b="1" dirty="0" smtClean="0">
              <a:solidFill>
                <a:schemeClr val="tx1"/>
              </a:solidFill>
            </a:rPr>
            <a:t>六、</a:t>
          </a:r>
          <a:r>
            <a:rPr lang="zh-TW" altLang="en-US" sz="3200" b="1" dirty="0" smtClean="0">
              <a:solidFill>
                <a:schemeClr val="tx1"/>
              </a:solidFill>
              <a:latin typeface="微軟正黑體" panose="020B0604030504040204" pitchFamily="34" charset="-120"/>
              <a:ea typeface="微軟正黑體" panose="020B0604030504040204" pitchFamily="34" charset="-120"/>
            </a:rPr>
            <a:t>相關法規及相關單位諮詢窗口</a:t>
          </a:r>
          <a:endParaRPr lang="zh-TW" altLang="en-US" sz="3200" b="1" dirty="0">
            <a:solidFill>
              <a:schemeClr val="tx1"/>
            </a:solidFill>
          </a:endParaRPr>
        </a:p>
      </dgm:t>
    </dgm:pt>
    <dgm:pt modelId="{2DBFB318-D67E-4E08-81B5-3057EA9977F7}" type="parTrans" cxnId="{37524972-3156-4D8C-A941-B85E2E6B1388}">
      <dgm:prSet/>
      <dgm:spPr/>
      <dgm:t>
        <a:bodyPr/>
        <a:lstStyle/>
        <a:p>
          <a:endParaRPr lang="zh-TW" altLang="en-US"/>
        </a:p>
      </dgm:t>
    </dgm:pt>
    <dgm:pt modelId="{66277683-9F84-4937-B6D8-E0ABA3AB120D}" type="sibTrans" cxnId="{37524972-3156-4D8C-A941-B85E2E6B1388}">
      <dgm:prSet/>
      <dgm:spPr/>
      <dgm:t>
        <a:bodyPr/>
        <a:lstStyle/>
        <a:p>
          <a:endParaRPr lang="zh-TW" altLang="en-US"/>
        </a:p>
      </dgm:t>
    </dgm:pt>
    <dgm:pt modelId="{B03FFEDA-C8AE-4A4E-AFDF-2B9A988C3AF0}">
      <dgm:prSet phldrT="[文字]" custT="1">
        <dgm:style>
          <a:lnRef idx="1">
            <a:schemeClr val="accent6"/>
          </a:lnRef>
          <a:fillRef idx="3">
            <a:schemeClr val="accent6"/>
          </a:fillRef>
          <a:effectRef idx="2">
            <a:schemeClr val="accent6"/>
          </a:effectRef>
          <a:fontRef idx="minor">
            <a:schemeClr val="lt1"/>
          </a:fontRef>
        </dgm:style>
      </dgm:prSet>
      <dgm:spPr>
        <a:solidFill>
          <a:schemeClr val="accent1">
            <a:lumMod val="40000"/>
            <a:lumOff val="60000"/>
          </a:schemeClr>
        </a:solidFill>
        <a:ln w="3175">
          <a:noFill/>
        </a:ln>
      </dgm:spPr>
      <dgm:t>
        <a:bodyPr/>
        <a:lstStyle/>
        <a:p>
          <a:r>
            <a:rPr lang="zh-TW" altLang="en-US" sz="3200" b="1" dirty="0" smtClean="0">
              <a:solidFill>
                <a:schemeClr val="tx1"/>
              </a:solidFill>
              <a:latin typeface="微軟正黑體" panose="020B0604030504040204" pitchFamily="34" charset="-120"/>
              <a:ea typeface="微軟正黑體" panose="020B0604030504040204" pitchFamily="34" charset="-120"/>
            </a:rPr>
            <a:t>四、其他</a:t>
          </a:r>
          <a:r>
            <a:rPr lang="en-US" altLang="zh-TW" sz="3200" b="1" dirty="0" smtClean="0">
              <a:solidFill>
                <a:schemeClr val="tx1"/>
              </a:solidFill>
              <a:latin typeface="微軟正黑體" panose="020B0604030504040204" pitchFamily="34" charset="-120"/>
              <a:ea typeface="微軟正黑體" panose="020B0604030504040204" pitchFamily="34" charset="-120"/>
            </a:rPr>
            <a:t>TA</a:t>
          </a:r>
          <a:r>
            <a:rPr lang="zh-TW" altLang="en-US" sz="3200" b="1" dirty="0" smtClean="0">
              <a:solidFill>
                <a:schemeClr val="tx1"/>
              </a:solidFill>
              <a:latin typeface="微軟正黑體" panose="020B0604030504040204" pitchFamily="34" charset="-120"/>
              <a:ea typeface="微軟正黑體" panose="020B0604030504040204" pitchFamily="34" charset="-120"/>
            </a:rPr>
            <a:t>變革事項對照表</a:t>
          </a:r>
          <a:endParaRPr lang="en-US" altLang="zh-TW" sz="3200" b="1" dirty="0" smtClean="0">
            <a:solidFill>
              <a:schemeClr val="tx1"/>
            </a:solidFill>
            <a:latin typeface="微軟正黑體" panose="020B0604030504040204" pitchFamily="34" charset="-120"/>
            <a:ea typeface="微軟正黑體" panose="020B0604030504040204" pitchFamily="34" charset="-120"/>
          </a:endParaRPr>
        </a:p>
      </dgm:t>
    </dgm:pt>
    <dgm:pt modelId="{B5FF4310-A489-4C38-AF5E-F37B9B5B3215}" type="parTrans" cxnId="{1E8D118D-8FAF-45F5-A1FE-71B444003B7B}">
      <dgm:prSet/>
      <dgm:spPr/>
      <dgm:t>
        <a:bodyPr/>
        <a:lstStyle/>
        <a:p>
          <a:endParaRPr lang="zh-TW" altLang="en-US"/>
        </a:p>
      </dgm:t>
    </dgm:pt>
    <dgm:pt modelId="{F63CEA08-51C4-4191-AFA1-954DBC58CB97}" type="sibTrans" cxnId="{1E8D118D-8FAF-45F5-A1FE-71B444003B7B}">
      <dgm:prSet/>
      <dgm:spPr/>
      <dgm:t>
        <a:bodyPr/>
        <a:lstStyle/>
        <a:p>
          <a:endParaRPr lang="zh-TW" altLang="en-US"/>
        </a:p>
      </dgm:t>
    </dgm:pt>
    <dgm:pt modelId="{9C26E4F8-7AF1-4159-9589-035A6E20A47B}" type="pres">
      <dgm:prSet presAssocID="{FD270518-96BA-4215-8093-417A1E2DB8F9}" presName="linear" presStyleCnt="0">
        <dgm:presLayoutVars>
          <dgm:dir/>
          <dgm:animLvl val="lvl"/>
          <dgm:resizeHandles val="exact"/>
        </dgm:presLayoutVars>
      </dgm:prSet>
      <dgm:spPr/>
      <dgm:t>
        <a:bodyPr/>
        <a:lstStyle/>
        <a:p>
          <a:endParaRPr lang="zh-TW" altLang="en-US"/>
        </a:p>
      </dgm:t>
    </dgm:pt>
    <dgm:pt modelId="{A1A850F8-3210-446B-A5FF-A6B8E44626F9}" type="pres">
      <dgm:prSet presAssocID="{C9BCB823-2AF3-41E3-B0BD-F61895CFFFBE}" presName="parentLin" presStyleCnt="0"/>
      <dgm:spPr/>
    </dgm:pt>
    <dgm:pt modelId="{7BE92DA8-C4D8-40F5-96F8-3CCDC1ACA622}" type="pres">
      <dgm:prSet presAssocID="{C9BCB823-2AF3-41E3-B0BD-F61895CFFFBE}" presName="parentLeftMargin" presStyleLbl="node1" presStyleIdx="0" presStyleCnt="7"/>
      <dgm:spPr/>
      <dgm:t>
        <a:bodyPr/>
        <a:lstStyle/>
        <a:p>
          <a:endParaRPr lang="zh-TW" altLang="en-US"/>
        </a:p>
      </dgm:t>
    </dgm:pt>
    <dgm:pt modelId="{C3789B78-9FF9-4F9D-A51C-A5228A93F58F}" type="pres">
      <dgm:prSet presAssocID="{C9BCB823-2AF3-41E3-B0BD-F61895CFFFBE}" presName="parentText" presStyleLbl="node1" presStyleIdx="0" presStyleCnt="7" custScaleX="135461" custScaleY="172341">
        <dgm:presLayoutVars>
          <dgm:chMax val="0"/>
          <dgm:bulletEnabled val="1"/>
        </dgm:presLayoutVars>
      </dgm:prSet>
      <dgm:spPr/>
      <dgm:t>
        <a:bodyPr/>
        <a:lstStyle/>
        <a:p>
          <a:endParaRPr lang="zh-TW" altLang="en-US"/>
        </a:p>
      </dgm:t>
    </dgm:pt>
    <dgm:pt modelId="{88CB502A-A64B-43C6-BCCE-DEFA13A646C4}" type="pres">
      <dgm:prSet presAssocID="{C9BCB823-2AF3-41E3-B0BD-F61895CFFFBE}" presName="negativeSpace" presStyleCnt="0"/>
      <dgm:spPr/>
    </dgm:pt>
    <dgm:pt modelId="{B742DE9F-68E6-49C8-9D8D-54F3D5CB1CF7}" type="pres">
      <dgm:prSet presAssocID="{C9BCB823-2AF3-41E3-B0BD-F61895CFFFBE}" presName="childText" presStyleLbl="conFgAcc1" presStyleIdx="0" presStyleCnt="7">
        <dgm:presLayoutVars>
          <dgm:bulletEnabled val="1"/>
        </dgm:presLayoutVars>
      </dgm:prSet>
      <dgm:spPr>
        <a:ln>
          <a:solidFill>
            <a:schemeClr val="accent2">
              <a:lumMod val="60000"/>
              <a:lumOff val="40000"/>
            </a:schemeClr>
          </a:solidFill>
        </a:ln>
      </dgm:spPr>
      <dgm:t>
        <a:bodyPr/>
        <a:lstStyle/>
        <a:p>
          <a:endParaRPr lang="zh-TW" altLang="en-US"/>
        </a:p>
      </dgm:t>
    </dgm:pt>
    <dgm:pt modelId="{2F8A72C2-74F2-40EB-83A4-48DC3220A0BC}" type="pres">
      <dgm:prSet presAssocID="{DC28383F-76E3-41AA-BE8E-3B5931649AEA}" presName="spaceBetweenRectangles" presStyleCnt="0"/>
      <dgm:spPr/>
    </dgm:pt>
    <dgm:pt modelId="{21724758-6754-4395-8AC2-6EB6FF7B5E8F}" type="pres">
      <dgm:prSet presAssocID="{404A3AD1-5C3E-4F24-A229-0EBD9B867E96}" presName="parentLin" presStyleCnt="0"/>
      <dgm:spPr/>
    </dgm:pt>
    <dgm:pt modelId="{E1BC039B-182F-409A-AD64-E7360080C1E3}" type="pres">
      <dgm:prSet presAssocID="{404A3AD1-5C3E-4F24-A229-0EBD9B867E96}" presName="parentLeftMargin" presStyleLbl="node1" presStyleIdx="0" presStyleCnt="7"/>
      <dgm:spPr/>
      <dgm:t>
        <a:bodyPr/>
        <a:lstStyle/>
        <a:p>
          <a:endParaRPr lang="zh-TW" altLang="en-US"/>
        </a:p>
      </dgm:t>
    </dgm:pt>
    <dgm:pt modelId="{91444FA8-51E3-40F9-B44D-C39980280D70}" type="pres">
      <dgm:prSet presAssocID="{404A3AD1-5C3E-4F24-A229-0EBD9B867E96}" presName="parentText" presStyleLbl="node1" presStyleIdx="1" presStyleCnt="7" custScaleX="142857" custScaleY="168693">
        <dgm:presLayoutVars>
          <dgm:chMax val="0"/>
          <dgm:bulletEnabled val="1"/>
        </dgm:presLayoutVars>
      </dgm:prSet>
      <dgm:spPr/>
      <dgm:t>
        <a:bodyPr/>
        <a:lstStyle/>
        <a:p>
          <a:endParaRPr lang="zh-TW" altLang="en-US"/>
        </a:p>
      </dgm:t>
    </dgm:pt>
    <dgm:pt modelId="{C396FF19-F689-4001-904C-712227D8843A}" type="pres">
      <dgm:prSet presAssocID="{404A3AD1-5C3E-4F24-A229-0EBD9B867E96}" presName="negativeSpace" presStyleCnt="0"/>
      <dgm:spPr/>
    </dgm:pt>
    <dgm:pt modelId="{97F820D1-3B02-49AF-B8EF-1B8D0D49B7C4}" type="pres">
      <dgm:prSet presAssocID="{404A3AD1-5C3E-4F24-A229-0EBD9B867E96}" presName="childText" presStyleLbl="conFgAcc1" presStyleIdx="1" presStyleCnt="7">
        <dgm:presLayoutVars>
          <dgm:bulletEnabled val="1"/>
        </dgm:presLayoutVars>
      </dgm:prSet>
      <dgm:spPr>
        <a:blipFill rotWithShape="0">
          <a:blip xmlns:r="http://schemas.openxmlformats.org/officeDocument/2006/relationships" r:embed="rId1"/>
          <a:stretch>
            <a:fillRect/>
          </a:stretch>
        </a:blipFill>
      </dgm:spPr>
      <dgm:t>
        <a:bodyPr/>
        <a:lstStyle/>
        <a:p>
          <a:endParaRPr lang="zh-TW" altLang="en-US"/>
        </a:p>
      </dgm:t>
    </dgm:pt>
    <dgm:pt modelId="{23E89CAE-05E0-46E1-A8FA-B980B4109298}" type="pres">
      <dgm:prSet presAssocID="{82111399-1F1E-47B8-97A2-32941670F328}" presName="spaceBetweenRectangles" presStyleCnt="0"/>
      <dgm:spPr/>
    </dgm:pt>
    <dgm:pt modelId="{942318F3-7DC0-4ADE-B3BD-0063840A94DA}" type="pres">
      <dgm:prSet presAssocID="{1349BF3E-3A13-40DE-880F-38D775C345D2}" presName="parentLin" presStyleCnt="0"/>
      <dgm:spPr/>
    </dgm:pt>
    <dgm:pt modelId="{B84DB468-BC89-4D06-9140-22E493C4B935}" type="pres">
      <dgm:prSet presAssocID="{1349BF3E-3A13-40DE-880F-38D775C345D2}" presName="parentLeftMargin" presStyleLbl="node1" presStyleIdx="1" presStyleCnt="7"/>
      <dgm:spPr/>
      <dgm:t>
        <a:bodyPr/>
        <a:lstStyle/>
        <a:p>
          <a:endParaRPr lang="zh-TW" altLang="en-US"/>
        </a:p>
      </dgm:t>
    </dgm:pt>
    <dgm:pt modelId="{2CAFC59D-D932-4ED3-BA30-2962DAF01490}" type="pres">
      <dgm:prSet presAssocID="{1349BF3E-3A13-40DE-880F-38D775C345D2}" presName="parentText" presStyleLbl="node1" presStyleIdx="2" presStyleCnt="7" custScaleX="142857" custScaleY="169112">
        <dgm:presLayoutVars>
          <dgm:chMax val="0"/>
          <dgm:bulletEnabled val="1"/>
        </dgm:presLayoutVars>
      </dgm:prSet>
      <dgm:spPr/>
      <dgm:t>
        <a:bodyPr/>
        <a:lstStyle/>
        <a:p>
          <a:endParaRPr lang="zh-TW" altLang="en-US"/>
        </a:p>
      </dgm:t>
    </dgm:pt>
    <dgm:pt modelId="{A965F587-5B69-4449-96E4-4F3674D8F89C}" type="pres">
      <dgm:prSet presAssocID="{1349BF3E-3A13-40DE-880F-38D775C345D2}" presName="negativeSpace" presStyleCnt="0"/>
      <dgm:spPr/>
    </dgm:pt>
    <dgm:pt modelId="{DB4D5F96-7C54-4193-A509-1C245384B589}" type="pres">
      <dgm:prSet presAssocID="{1349BF3E-3A13-40DE-880F-38D775C345D2}" presName="childText" presStyleLbl="conFgAcc1" presStyleIdx="2" presStyleCnt="7">
        <dgm:presLayoutVars>
          <dgm:bulletEnabled val="1"/>
        </dgm:presLayoutVars>
      </dgm:prSet>
      <dgm:spPr/>
      <dgm:t>
        <a:bodyPr/>
        <a:lstStyle/>
        <a:p>
          <a:endParaRPr lang="zh-TW" altLang="en-US"/>
        </a:p>
      </dgm:t>
    </dgm:pt>
    <dgm:pt modelId="{9A4CDCF9-1810-4672-A4C3-5A46E41906B6}" type="pres">
      <dgm:prSet presAssocID="{96E63B0D-D802-4A4C-B017-C4B1FAA2F96E}" presName="spaceBetweenRectangles" presStyleCnt="0"/>
      <dgm:spPr/>
    </dgm:pt>
    <dgm:pt modelId="{1C103482-94B4-4689-95B7-3C1B2191BA0C}" type="pres">
      <dgm:prSet presAssocID="{B03FFEDA-C8AE-4A4E-AFDF-2B9A988C3AF0}" presName="parentLin" presStyleCnt="0"/>
      <dgm:spPr/>
    </dgm:pt>
    <dgm:pt modelId="{E269BD61-E64D-44AD-9DAB-688063F14103}" type="pres">
      <dgm:prSet presAssocID="{B03FFEDA-C8AE-4A4E-AFDF-2B9A988C3AF0}" presName="parentLeftMargin" presStyleLbl="node1" presStyleIdx="2" presStyleCnt="7"/>
      <dgm:spPr/>
      <dgm:t>
        <a:bodyPr/>
        <a:lstStyle/>
        <a:p>
          <a:endParaRPr lang="zh-TW" altLang="en-US"/>
        </a:p>
      </dgm:t>
    </dgm:pt>
    <dgm:pt modelId="{07070E85-F95F-45E6-8426-04F5FF230EAD}" type="pres">
      <dgm:prSet presAssocID="{B03FFEDA-C8AE-4A4E-AFDF-2B9A988C3AF0}" presName="parentText" presStyleLbl="node1" presStyleIdx="3" presStyleCnt="7" custScaleX="142857" custScaleY="116787">
        <dgm:presLayoutVars>
          <dgm:chMax val="0"/>
          <dgm:bulletEnabled val="1"/>
        </dgm:presLayoutVars>
      </dgm:prSet>
      <dgm:spPr/>
      <dgm:t>
        <a:bodyPr/>
        <a:lstStyle/>
        <a:p>
          <a:endParaRPr lang="zh-TW" altLang="en-US"/>
        </a:p>
      </dgm:t>
    </dgm:pt>
    <dgm:pt modelId="{10A7E872-FF48-4922-BE94-D63F82211174}" type="pres">
      <dgm:prSet presAssocID="{B03FFEDA-C8AE-4A4E-AFDF-2B9A988C3AF0}" presName="negativeSpace" presStyleCnt="0"/>
      <dgm:spPr/>
    </dgm:pt>
    <dgm:pt modelId="{95E3C4AB-FB60-4DA2-BD44-9532602B6A7C}" type="pres">
      <dgm:prSet presAssocID="{B03FFEDA-C8AE-4A4E-AFDF-2B9A988C3AF0}" presName="childText" presStyleLbl="conFgAcc1" presStyleIdx="3" presStyleCnt="7">
        <dgm:presLayoutVars>
          <dgm:bulletEnabled val="1"/>
        </dgm:presLayoutVars>
      </dgm:prSet>
      <dgm:spPr/>
    </dgm:pt>
    <dgm:pt modelId="{E14109C7-F4A7-4196-8397-D528635C7023}" type="pres">
      <dgm:prSet presAssocID="{F63CEA08-51C4-4191-AFA1-954DBC58CB97}" presName="spaceBetweenRectangles" presStyleCnt="0"/>
      <dgm:spPr/>
    </dgm:pt>
    <dgm:pt modelId="{23C000A8-E8A3-4640-A2D4-5AFBDB956402}" type="pres">
      <dgm:prSet presAssocID="{C5FD6AEE-A4BD-49EB-8B41-770FF849AD62}" presName="parentLin" presStyleCnt="0"/>
      <dgm:spPr/>
    </dgm:pt>
    <dgm:pt modelId="{985B347C-2F00-467F-962E-1380157EE6D1}" type="pres">
      <dgm:prSet presAssocID="{C5FD6AEE-A4BD-49EB-8B41-770FF849AD62}" presName="parentLeftMargin" presStyleLbl="node1" presStyleIdx="3" presStyleCnt="7"/>
      <dgm:spPr/>
      <dgm:t>
        <a:bodyPr/>
        <a:lstStyle/>
        <a:p>
          <a:endParaRPr lang="zh-TW" altLang="en-US"/>
        </a:p>
      </dgm:t>
    </dgm:pt>
    <dgm:pt modelId="{96CBA62D-E504-4777-9DFC-8376714DF901}" type="pres">
      <dgm:prSet presAssocID="{C5FD6AEE-A4BD-49EB-8B41-770FF849AD62}" presName="parentText" presStyleLbl="node1" presStyleIdx="4" presStyleCnt="7" custScaleX="142857" custScaleY="172129">
        <dgm:presLayoutVars>
          <dgm:chMax val="0"/>
          <dgm:bulletEnabled val="1"/>
        </dgm:presLayoutVars>
      </dgm:prSet>
      <dgm:spPr/>
      <dgm:t>
        <a:bodyPr/>
        <a:lstStyle/>
        <a:p>
          <a:endParaRPr lang="zh-TW" altLang="en-US"/>
        </a:p>
      </dgm:t>
    </dgm:pt>
    <dgm:pt modelId="{A8726A82-4C12-4AF6-A228-687B91BB9168}" type="pres">
      <dgm:prSet presAssocID="{C5FD6AEE-A4BD-49EB-8B41-770FF849AD62}" presName="negativeSpace" presStyleCnt="0"/>
      <dgm:spPr/>
    </dgm:pt>
    <dgm:pt modelId="{0EDFD8B1-B094-4D8C-B8CF-8572E07E2C25}" type="pres">
      <dgm:prSet presAssocID="{C5FD6AEE-A4BD-49EB-8B41-770FF849AD62}" presName="childText" presStyleLbl="conFgAcc1" presStyleIdx="4" presStyleCnt="7">
        <dgm:presLayoutVars>
          <dgm:bulletEnabled val="1"/>
        </dgm:presLayoutVars>
      </dgm:prSet>
      <dgm:spPr/>
    </dgm:pt>
    <dgm:pt modelId="{35055554-65F1-40F7-84E8-60A6F851EF9B}" type="pres">
      <dgm:prSet presAssocID="{4F4D8306-4A3C-4372-906A-2674BDE0A77B}" presName="spaceBetweenRectangles" presStyleCnt="0"/>
      <dgm:spPr/>
    </dgm:pt>
    <dgm:pt modelId="{D211F4EB-80EB-4361-BC1B-46ED9394F92B}" type="pres">
      <dgm:prSet presAssocID="{9931F9D3-5136-4FED-A25C-6A6FE8B58E41}" presName="parentLin" presStyleCnt="0"/>
      <dgm:spPr/>
    </dgm:pt>
    <dgm:pt modelId="{B35A42A9-C77C-45F5-A0D4-B461F9C80DBD}" type="pres">
      <dgm:prSet presAssocID="{9931F9D3-5136-4FED-A25C-6A6FE8B58E41}" presName="parentLeftMargin" presStyleLbl="node1" presStyleIdx="4" presStyleCnt="7"/>
      <dgm:spPr/>
      <dgm:t>
        <a:bodyPr/>
        <a:lstStyle/>
        <a:p>
          <a:endParaRPr lang="zh-TW" altLang="en-US"/>
        </a:p>
      </dgm:t>
    </dgm:pt>
    <dgm:pt modelId="{5D358C49-6E61-4684-A9E3-0380F94C7145}" type="pres">
      <dgm:prSet presAssocID="{9931F9D3-5136-4FED-A25C-6A6FE8B58E41}" presName="parentText" presStyleLbl="node1" presStyleIdx="5" presStyleCnt="7" custScaleX="142224" custScaleY="156579">
        <dgm:presLayoutVars>
          <dgm:chMax val="0"/>
          <dgm:bulletEnabled val="1"/>
        </dgm:presLayoutVars>
      </dgm:prSet>
      <dgm:spPr/>
      <dgm:t>
        <a:bodyPr/>
        <a:lstStyle/>
        <a:p>
          <a:endParaRPr lang="zh-TW" altLang="en-US"/>
        </a:p>
      </dgm:t>
    </dgm:pt>
    <dgm:pt modelId="{06D10093-7CF0-42A1-87AF-4843A6C124C6}" type="pres">
      <dgm:prSet presAssocID="{9931F9D3-5136-4FED-A25C-6A6FE8B58E41}" presName="negativeSpace" presStyleCnt="0"/>
      <dgm:spPr/>
    </dgm:pt>
    <dgm:pt modelId="{9957FBF9-BA24-4079-9B79-DDEFF41D6B0B}" type="pres">
      <dgm:prSet presAssocID="{9931F9D3-5136-4FED-A25C-6A6FE8B58E41}" presName="childText" presStyleLbl="conFgAcc1" presStyleIdx="5" presStyleCnt="7">
        <dgm:presLayoutVars>
          <dgm:bulletEnabled val="1"/>
        </dgm:presLayoutVars>
      </dgm:prSet>
      <dgm:spPr/>
    </dgm:pt>
    <dgm:pt modelId="{A7B959D0-DB8B-4DC1-BECC-506F48C498AE}" type="pres">
      <dgm:prSet presAssocID="{66277683-9F84-4937-B6D8-E0ABA3AB120D}" presName="spaceBetweenRectangles" presStyleCnt="0"/>
      <dgm:spPr/>
    </dgm:pt>
    <dgm:pt modelId="{AC79A7F6-2BE9-4577-979B-964D08E6F742}" type="pres">
      <dgm:prSet presAssocID="{89A52E2C-0BF0-400E-9C42-6F6A2C65AA92}" presName="parentLin" presStyleCnt="0"/>
      <dgm:spPr/>
    </dgm:pt>
    <dgm:pt modelId="{FBA4D89F-8090-4FD4-BC24-6753636679E0}" type="pres">
      <dgm:prSet presAssocID="{89A52E2C-0BF0-400E-9C42-6F6A2C65AA92}" presName="parentLeftMargin" presStyleLbl="node1" presStyleIdx="5" presStyleCnt="7"/>
      <dgm:spPr/>
      <dgm:t>
        <a:bodyPr/>
        <a:lstStyle/>
        <a:p>
          <a:endParaRPr lang="zh-TW" altLang="en-US"/>
        </a:p>
      </dgm:t>
    </dgm:pt>
    <dgm:pt modelId="{94280450-1341-4562-A67E-03E27B3AA3FA}" type="pres">
      <dgm:prSet presAssocID="{89A52E2C-0BF0-400E-9C42-6F6A2C65AA92}" presName="parentText" presStyleLbl="node1" presStyleIdx="6" presStyleCnt="7" custScaleX="142857" custScaleY="153396" custLinFactX="52562" custLinFactNeighborX="100000" custLinFactNeighborY="15400">
        <dgm:presLayoutVars>
          <dgm:chMax val="0"/>
          <dgm:bulletEnabled val="1"/>
        </dgm:presLayoutVars>
      </dgm:prSet>
      <dgm:spPr/>
      <dgm:t>
        <a:bodyPr/>
        <a:lstStyle/>
        <a:p>
          <a:endParaRPr lang="zh-TW" altLang="en-US"/>
        </a:p>
      </dgm:t>
    </dgm:pt>
    <dgm:pt modelId="{91C00D24-4948-4AF7-A8C0-02508782F8B4}" type="pres">
      <dgm:prSet presAssocID="{89A52E2C-0BF0-400E-9C42-6F6A2C65AA92}" presName="negativeSpace" presStyleCnt="0"/>
      <dgm:spPr/>
    </dgm:pt>
    <dgm:pt modelId="{9F23EC53-50BF-4728-A274-84CFDB4E24B9}" type="pres">
      <dgm:prSet presAssocID="{89A52E2C-0BF0-400E-9C42-6F6A2C65AA92}" presName="childText" presStyleLbl="conFgAcc1" presStyleIdx="6" presStyleCnt="7">
        <dgm:presLayoutVars>
          <dgm:bulletEnabled val="1"/>
        </dgm:presLayoutVars>
      </dgm:prSet>
      <dgm:spPr/>
    </dgm:pt>
  </dgm:ptLst>
  <dgm:cxnLst>
    <dgm:cxn modelId="{3EAE0D0F-941D-4C53-B18A-F7ABB2A7C81B}" type="presOf" srcId="{C9BCB823-2AF3-41E3-B0BD-F61895CFFFBE}" destId="{C3789B78-9FF9-4F9D-A51C-A5228A93F58F}" srcOrd="1" destOrd="0" presId="urn:microsoft.com/office/officeart/2005/8/layout/list1"/>
    <dgm:cxn modelId="{9D61CE02-189A-480F-9A28-24BB1A5349E7}" srcId="{FD270518-96BA-4215-8093-417A1E2DB8F9}" destId="{404A3AD1-5C3E-4F24-A229-0EBD9B867E96}" srcOrd="1" destOrd="0" parTransId="{E0668248-EA17-4889-B94A-03629081D3CB}" sibTransId="{82111399-1F1E-47B8-97A2-32941670F328}"/>
    <dgm:cxn modelId="{DBFF97D6-177A-459B-93EB-BD8A95B51223}" type="presOf" srcId="{89A52E2C-0BF0-400E-9C42-6F6A2C65AA92}" destId="{94280450-1341-4562-A67E-03E27B3AA3FA}" srcOrd="1" destOrd="0" presId="urn:microsoft.com/office/officeart/2005/8/layout/list1"/>
    <dgm:cxn modelId="{D1777451-28CF-47CA-8FD1-BECC0E8166FA}" type="presOf" srcId="{B03FFEDA-C8AE-4A4E-AFDF-2B9A988C3AF0}" destId="{07070E85-F95F-45E6-8426-04F5FF230EAD}" srcOrd="1" destOrd="0" presId="urn:microsoft.com/office/officeart/2005/8/layout/list1"/>
    <dgm:cxn modelId="{3E73E852-28D8-456E-8B5F-2B71F3E51EF2}" type="presOf" srcId="{1349BF3E-3A13-40DE-880F-38D775C345D2}" destId="{B84DB468-BC89-4D06-9140-22E493C4B935}" srcOrd="0" destOrd="0" presId="urn:microsoft.com/office/officeart/2005/8/layout/list1"/>
    <dgm:cxn modelId="{D193C428-34A0-43C2-A633-E4AE98596D01}" srcId="{FD270518-96BA-4215-8093-417A1E2DB8F9}" destId="{89A52E2C-0BF0-400E-9C42-6F6A2C65AA92}" srcOrd="6" destOrd="0" parTransId="{02792C25-209F-42B7-B521-24A798611B94}" sibTransId="{E17399E0-D9DE-4FD9-BE5A-BE3BB1D5FFDF}"/>
    <dgm:cxn modelId="{37524972-3156-4D8C-A941-B85E2E6B1388}" srcId="{FD270518-96BA-4215-8093-417A1E2DB8F9}" destId="{9931F9D3-5136-4FED-A25C-6A6FE8B58E41}" srcOrd="5" destOrd="0" parTransId="{2DBFB318-D67E-4E08-81B5-3057EA9977F7}" sibTransId="{66277683-9F84-4937-B6D8-E0ABA3AB120D}"/>
    <dgm:cxn modelId="{F9094A33-3101-4AA3-8854-09A6077D72BA}" srcId="{FD270518-96BA-4215-8093-417A1E2DB8F9}" destId="{1349BF3E-3A13-40DE-880F-38D775C345D2}" srcOrd="2" destOrd="0" parTransId="{9021ABD9-5F05-4D44-B754-E6265B436875}" sibTransId="{96E63B0D-D802-4A4C-B017-C4B1FAA2F96E}"/>
    <dgm:cxn modelId="{EFE9EC20-339C-413D-BB2F-5C11E9E50E5E}" type="presOf" srcId="{404A3AD1-5C3E-4F24-A229-0EBD9B867E96}" destId="{E1BC039B-182F-409A-AD64-E7360080C1E3}" srcOrd="0" destOrd="0" presId="urn:microsoft.com/office/officeart/2005/8/layout/list1"/>
    <dgm:cxn modelId="{C4DD0F8A-7F2C-4850-BA42-E0C2A97EACA7}" srcId="{FD270518-96BA-4215-8093-417A1E2DB8F9}" destId="{C9BCB823-2AF3-41E3-B0BD-F61895CFFFBE}" srcOrd="0" destOrd="0" parTransId="{E1B1BDF7-3603-4F51-A8BA-A1A849A766A9}" sibTransId="{DC28383F-76E3-41AA-BE8E-3B5931649AEA}"/>
    <dgm:cxn modelId="{831821F8-A757-4EE8-B995-897BB92BAD19}" type="presOf" srcId="{B03FFEDA-C8AE-4A4E-AFDF-2B9A988C3AF0}" destId="{E269BD61-E64D-44AD-9DAB-688063F14103}" srcOrd="0" destOrd="0" presId="urn:microsoft.com/office/officeart/2005/8/layout/list1"/>
    <dgm:cxn modelId="{3395FE7B-2A74-4510-819F-03492E68AF06}" type="presOf" srcId="{89A52E2C-0BF0-400E-9C42-6F6A2C65AA92}" destId="{FBA4D89F-8090-4FD4-BC24-6753636679E0}" srcOrd="0" destOrd="0" presId="urn:microsoft.com/office/officeart/2005/8/layout/list1"/>
    <dgm:cxn modelId="{593E0438-30DE-4B3C-8C18-F3E68DA0AE54}" srcId="{FD270518-96BA-4215-8093-417A1E2DB8F9}" destId="{C5FD6AEE-A4BD-49EB-8B41-770FF849AD62}" srcOrd="4" destOrd="0" parTransId="{2EDA8DAC-C4E2-4B70-8FD8-7AD8BAFA99FA}" sibTransId="{4F4D8306-4A3C-4372-906A-2674BDE0A77B}"/>
    <dgm:cxn modelId="{237D25A8-5448-454D-BDFE-E3EB7C953069}" type="presOf" srcId="{C5FD6AEE-A4BD-49EB-8B41-770FF849AD62}" destId="{985B347C-2F00-467F-962E-1380157EE6D1}" srcOrd="0" destOrd="0" presId="urn:microsoft.com/office/officeart/2005/8/layout/list1"/>
    <dgm:cxn modelId="{7FA81816-9BEC-4CDA-A0BB-80BC0438BA00}" type="presOf" srcId="{9931F9D3-5136-4FED-A25C-6A6FE8B58E41}" destId="{B35A42A9-C77C-45F5-A0D4-B461F9C80DBD}" srcOrd="0" destOrd="0" presId="urn:microsoft.com/office/officeart/2005/8/layout/list1"/>
    <dgm:cxn modelId="{B43BC1E8-FBA4-4F68-8E4E-B91DFDBA919E}" type="presOf" srcId="{9931F9D3-5136-4FED-A25C-6A6FE8B58E41}" destId="{5D358C49-6E61-4684-A9E3-0380F94C7145}" srcOrd="1" destOrd="0" presId="urn:microsoft.com/office/officeart/2005/8/layout/list1"/>
    <dgm:cxn modelId="{1E8D118D-8FAF-45F5-A1FE-71B444003B7B}" srcId="{FD270518-96BA-4215-8093-417A1E2DB8F9}" destId="{B03FFEDA-C8AE-4A4E-AFDF-2B9A988C3AF0}" srcOrd="3" destOrd="0" parTransId="{B5FF4310-A489-4C38-AF5E-F37B9B5B3215}" sibTransId="{F63CEA08-51C4-4191-AFA1-954DBC58CB97}"/>
    <dgm:cxn modelId="{191E2579-4142-4940-8E93-D1ED3833D50F}" type="presOf" srcId="{C9BCB823-2AF3-41E3-B0BD-F61895CFFFBE}" destId="{7BE92DA8-C4D8-40F5-96F8-3CCDC1ACA622}" srcOrd="0" destOrd="0" presId="urn:microsoft.com/office/officeart/2005/8/layout/list1"/>
    <dgm:cxn modelId="{F26A0DC4-3CBF-447A-82DF-D20D99BBFE21}" type="presOf" srcId="{FD270518-96BA-4215-8093-417A1E2DB8F9}" destId="{9C26E4F8-7AF1-4159-9589-035A6E20A47B}" srcOrd="0" destOrd="0" presId="urn:microsoft.com/office/officeart/2005/8/layout/list1"/>
    <dgm:cxn modelId="{3B30C3B1-F729-425A-91A0-E5127B3CD1CF}" type="presOf" srcId="{C5FD6AEE-A4BD-49EB-8B41-770FF849AD62}" destId="{96CBA62D-E504-4777-9DFC-8376714DF901}" srcOrd="1" destOrd="0" presId="urn:microsoft.com/office/officeart/2005/8/layout/list1"/>
    <dgm:cxn modelId="{CB0CC014-4FD3-4B79-A9CB-05E60413FEF1}" type="presOf" srcId="{404A3AD1-5C3E-4F24-A229-0EBD9B867E96}" destId="{91444FA8-51E3-40F9-B44D-C39980280D70}" srcOrd="1" destOrd="0" presId="urn:microsoft.com/office/officeart/2005/8/layout/list1"/>
    <dgm:cxn modelId="{40A7E9B3-2756-456C-AFE4-D212264A7955}" type="presOf" srcId="{1349BF3E-3A13-40DE-880F-38D775C345D2}" destId="{2CAFC59D-D932-4ED3-BA30-2962DAF01490}" srcOrd="1" destOrd="0" presId="urn:microsoft.com/office/officeart/2005/8/layout/list1"/>
    <dgm:cxn modelId="{18CB3E9D-83A3-41DA-B987-1A95BBC74628}" type="presParOf" srcId="{9C26E4F8-7AF1-4159-9589-035A6E20A47B}" destId="{A1A850F8-3210-446B-A5FF-A6B8E44626F9}" srcOrd="0" destOrd="0" presId="urn:microsoft.com/office/officeart/2005/8/layout/list1"/>
    <dgm:cxn modelId="{FFDD4EAC-E12E-42A0-A2FB-401CBA62BF40}" type="presParOf" srcId="{A1A850F8-3210-446B-A5FF-A6B8E44626F9}" destId="{7BE92DA8-C4D8-40F5-96F8-3CCDC1ACA622}" srcOrd="0" destOrd="0" presId="urn:microsoft.com/office/officeart/2005/8/layout/list1"/>
    <dgm:cxn modelId="{8972A4DE-9CA3-4F5E-B26A-0AA1491637E7}" type="presParOf" srcId="{A1A850F8-3210-446B-A5FF-A6B8E44626F9}" destId="{C3789B78-9FF9-4F9D-A51C-A5228A93F58F}" srcOrd="1" destOrd="0" presId="urn:microsoft.com/office/officeart/2005/8/layout/list1"/>
    <dgm:cxn modelId="{EC6C613C-05E5-489A-B2E7-281EC8DE0CB6}" type="presParOf" srcId="{9C26E4F8-7AF1-4159-9589-035A6E20A47B}" destId="{88CB502A-A64B-43C6-BCCE-DEFA13A646C4}" srcOrd="1" destOrd="0" presId="urn:microsoft.com/office/officeart/2005/8/layout/list1"/>
    <dgm:cxn modelId="{F39AD9F7-04BF-448F-813D-0DFF2A83AE73}" type="presParOf" srcId="{9C26E4F8-7AF1-4159-9589-035A6E20A47B}" destId="{B742DE9F-68E6-49C8-9D8D-54F3D5CB1CF7}" srcOrd="2" destOrd="0" presId="urn:microsoft.com/office/officeart/2005/8/layout/list1"/>
    <dgm:cxn modelId="{C0C94C6E-C998-4439-929C-2D6967C06E34}" type="presParOf" srcId="{9C26E4F8-7AF1-4159-9589-035A6E20A47B}" destId="{2F8A72C2-74F2-40EB-83A4-48DC3220A0BC}" srcOrd="3" destOrd="0" presId="urn:microsoft.com/office/officeart/2005/8/layout/list1"/>
    <dgm:cxn modelId="{56CAE589-80C0-440C-A86A-BAAD7E971E4E}" type="presParOf" srcId="{9C26E4F8-7AF1-4159-9589-035A6E20A47B}" destId="{21724758-6754-4395-8AC2-6EB6FF7B5E8F}" srcOrd="4" destOrd="0" presId="urn:microsoft.com/office/officeart/2005/8/layout/list1"/>
    <dgm:cxn modelId="{FB95F4DA-AC02-49DB-B900-6645D4C71DB8}" type="presParOf" srcId="{21724758-6754-4395-8AC2-6EB6FF7B5E8F}" destId="{E1BC039B-182F-409A-AD64-E7360080C1E3}" srcOrd="0" destOrd="0" presId="urn:microsoft.com/office/officeart/2005/8/layout/list1"/>
    <dgm:cxn modelId="{0F86E459-EE4C-467F-995D-95E2FF9CCA88}" type="presParOf" srcId="{21724758-6754-4395-8AC2-6EB6FF7B5E8F}" destId="{91444FA8-51E3-40F9-B44D-C39980280D70}" srcOrd="1" destOrd="0" presId="urn:microsoft.com/office/officeart/2005/8/layout/list1"/>
    <dgm:cxn modelId="{1CDEA85B-5BB2-4D53-8122-7B575CABBE5D}" type="presParOf" srcId="{9C26E4F8-7AF1-4159-9589-035A6E20A47B}" destId="{C396FF19-F689-4001-904C-712227D8843A}" srcOrd="5" destOrd="0" presId="urn:microsoft.com/office/officeart/2005/8/layout/list1"/>
    <dgm:cxn modelId="{6D89AA5E-5029-4D47-9075-474FFA300CB5}" type="presParOf" srcId="{9C26E4F8-7AF1-4159-9589-035A6E20A47B}" destId="{97F820D1-3B02-49AF-B8EF-1B8D0D49B7C4}" srcOrd="6" destOrd="0" presId="urn:microsoft.com/office/officeart/2005/8/layout/list1"/>
    <dgm:cxn modelId="{26FD7C41-502E-4DF0-BA7E-B34E2DFAF33F}" type="presParOf" srcId="{9C26E4F8-7AF1-4159-9589-035A6E20A47B}" destId="{23E89CAE-05E0-46E1-A8FA-B980B4109298}" srcOrd="7" destOrd="0" presId="urn:microsoft.com/office/officeart/2005/8/layout/list1"/>
    <dgm:cxn modelId="{0ACBB9ED-2B65-4F4E-9D0A-9ABD2E069ED7}" type="presParOf" srcId="{9C26E4F8-7AF1-4159-9589-035A6E20A47B}" destId="{942318F3-7DC0-4ADE-B3BD-0063840A94DA}" srcOrd="8" destOrd="0" presId="urn:microsoft.com/office/officeart/2005/8/layout/list1"/>
    <dgm:cxn modelId="{83C8B32C-D4B9-47A2-BC22-B27A7E56B8A8}" type="presParOf" srcId="{942318F3-7DC0-4ADE-B3BD-0063840A94DA}" destId="{B84DB468-BC89-4D06-9140-22E493C4B935}" srcOrd="0" destOrd="0" presId="urn:microsoft.com/office/officeart/2005/8/layout/list1"/>
    <dgm:cxn modelId="{74B4208E-1149-462E-894F-D9E2D9CC4370}" type="presParOf" srcId="{942318F3-7DC0-4ADE-B3BD-0063840A94DA}" destId="{2CAFC59D-D932-4ED3-BA30-2962DAF01490}" srcOrd="1" destOrd="0" presId="urn:microsoft.com/office/officeart/2005/8/layout/list1"/>
    <dgm:cxn modelId="{2962C405-9E46-4FBC-A8FB-020495C03C6C}" type="presParOf" srcId="{9C26E4F8-7AF1-4159-9589-035A6E20A47B}" destId="{A965F587-5B69-4449-96E4-4F3674D8F89C}" srcOrd="9" destOrd="0" presId="urn:microsoft.com/office/officeart/2005/8/layout/list1"/>
    <dgm:cxn modelId="{84E6DF3E-4523-4D49-B6C2-6294D4AD67A1}" type="presParOf" srcId="{9C26E4F8-7AF1-4159-9589-035A6E20A47B}" destId="{DB4D5F96-7C54-4193-A509-1C245384B589}" srcOrd="10" destOrd="0" presId="urn:microsoft.com/office/officeart/2005/8/layout/list1"/>
    <dgm:cxn modelId="{2B803282-3806-4D6D-B496-7A565C1F623A}" type="presParOf" srcId="{9C26E4F8-7AF1-4159-9589-035A6E20A47B}" destId="{9A4CDCF9-1810-4672-A4C3-5A46E41906B6}" srcOrd="11" destOrd="0" presId="urn:microsoft.com/office/officeart/2005/8/layout/list1"/>
    <dgm:cxn modelId="{887736A6-FD67-4943-8B92-A0835F91789B}" type="presParOf" srcId="{9C26E4F8-7AF1-4159-9589-035A6E20A47B}" destId="{1C103482-94B4-4689-95B7-3C1B2191BA0C}" srcOrd="12" destOrd="0" presId="urn:microsoft.com/office/officeart/2005/8/layout/list1"/>
    <dgm:cxn modelId="{158F9BEB-0A7C-40A2-9E46-3356BEA9A4CD}" type="presParOf" srcId="{1C103482-94B4-4689-95B7-3C1B2191BA0C}" destId="{E269BD61-E64D-44AD-9DAB-688063F14103}" srcOrd="0" destOrd="0" presId="urn:microsoft.com/office/officeart/2005/8/layout/list1"/>
    <dgm:cxn modelId="{67279342-FAAE-4D2B-BFBA-FA480426CF4C}" type="presParOf" srcId="{1C103482-94B4-4689-95B7-3C1B2191BA0C}" destId="{07070E85-F95F-45E6-8426-04F5FF230EAD}" srcOrd="1" destOrd="0" presId="urn:microsoft.com/office/officeart/2005/8/layout/list1"/>
    <dgm:cxn modelId="{14F9AFDD-F83A-4914-AEAC-7A415E63517F}" type="presParOf" srcId="{9C26E4F8-7AF1-4159-9589-035A6E20A47B}" destId="{10A7E872-FF48-4922-BE94-D63F82211174}" srcOrd="13" destOrd="0" presId="urn:microsoft.com/office/officeart/2005/8/layout/list1"/>
    <dgm:cxn modelId="{064EFF88-0A6B-4A2D-828E-745FE7DD6492}" type="presParOf" srcId="{9C26E4F8-7AF1-4159-9589-035A6E20A47B}" destId="{95E3C4AB-FB60-4DA2-BD44-9532602B6A7C}" srcOrd="14" destOrd="0" presId="urn:microsoft.com/office/officeart/2005/8/layout/list1"/>
    <dgm:cxn modelId="{C74FA041-CCD3-4001-A738-5CF15D7278AD}" type="presParOf" srcId="{9C26E4F8-7AF1-4159-9589-035A6E20A47B}" destId="{E14109C7-F4A7-4196-8397-D528635C7023}" srcOrd="15" destOrd="0" presId="urn:microsoft.com/office/officeart/2005/8/layout/list1"/>
    <dgm:cxn modelId="{26BD9D42-1079-4943-A88C-3621E92F3B26}" type="presParOf" srcId="{9C26E4F8-7AF1-4159-9589-035A6E20A47B}" destId="{23C000A8-E8A3-4640-A2D4-5AFBDB956402}" srcOrd="16" destOrd="0" presId="urn:microsoft.com/office/officeart/2005/8/layout/list1"/>
    <dgm:cxn modelId="{0496C47C-690D-420C-A95D-1A67583B2EA5}" type="presParOf" srcId="{23C000A8-E8A3-4640-A2D4-5AFBDB956402}" destId="{985B347C-2F00-467F-962E-1380157EE6D1}" srcOrd="0" destOrd="0" presId="urn:microsoft.com/office/officeart/2005/8/layout/list1"/>
    <dgm:cxn modelId="{47EDBB69-E55F-488C-A6F2-1E1C40442AB6}" type="presParOf" srcId="{23C000A8-E8A3-4640-A2D4-5AFBDB956402}" destId="{96CBA62D-E504-4777-9DFC-8376714DF901}" srcOrd="1" destOrd="0" presId="urn:microsoft.com/office/officeart/2005/8/layout/list1"/>
    <dgm:cxn modelId="{3117789A-0AE5-4B59-BF02-68E24EDA4B72}" type="presParOf" srcId="{9C26E4F8-7AF1-4159-9589-035A6E20A47B}" destId="{A8726A82-4C12-4AF6-A228-687B91BB9168}" srcOrd="17" destOrd="0" presId="urn:microsoft.com/office/officeart/2005/8/layout/list1"/>
    <dgm:cxn modelId="{E629CCE8-67E6-4592-AC79-EAFAA449D087}" type="presParOf" srcId="{9C26E4F8-7AF1-4159-9589-035A6E20A47B}" destId="{0EDFD8B1-B094-4D8C-B8CF-8572E07E2C25}" srcOrd="18" destOrd="0" presId="urn:microsoft.com/office/officeart/2005/8/layout/list1"/>
    <dgm:cxn modelId="{D40C18EE-7B5C-41F0-AA82-C8198257F04D}" type="presParOf" srcId="{9C26E4F8-7AF1-4159-9589-035A6E20A47B}" destId="{35055554-65F1-40F7-84E8-60A6F851EF9B}" srcOrd="19" destOrd="0" presId="urn:microsoft.com/office/officeart/2005/8/layout/list1"/>
    <dgm:cxn modelId="{E8983478-136E-4DDE-9524-A589ED175373}" type="presParOf" srcId="{9C26E4F8-7AF1-4159-9589-035A6E20A47B}" destId="{D211F4EB-80EB-4361-BC1B-46ED9394F92B}" srcOrd="20" destOrd="0" presId="urn:microsoft.com/office/officeart/2005/8/layout/list1"/>
    <dgm:cxn modelId="{56F999BC-1801-4531-9218-02FD2CF8C8B9}" type="presParOf" srcId="{D211F4EB-80EB-4361-BC1B-46ED9394F92B}" destId="{B35A42A9-C77C-45F5-A0D4-B461F9C80DBD}" srcOrd="0" destOrd="0" presId="urn:microsoft.com/office/officeart/2005/8/layout/list1"/>
    <dgm:cxn modelId="{BCDF72A6-0651-4251-861D-041123AFD430}" type="presParOf" srcId="{D211F4EB-80EB-4361-BC1B-46ED9394F92B}" destId="{5D358C49-6E61-4684-A9E3-0380F94C7145}" srcOrd="1" destOrd="0" presId="urn:microsoft.com/office/officeart/2005/8/layout/list1"/>
    <dgm:cxn modelId="{B5C90C90-53DD-4517-927C-4F3772EC9BFB}" type="presParOf" srcId="{9C26E4F8-7AF1-4159-9589-035A6E20A47B}" destId="{06D10093-7CF0-42A1-87AF-4843A6C124C6}" srcOrd="21" destOrd="0" presId="urn:microsoft.com/office/officeart/2005/8/layout/list1"/>
    <dgm:cxn modelId="{EF0CF49D-C245-41DB-A450-5C79BF7F8F48}" type="presParOf" srcId="{9C26E4F8-7AF1-4159-9589-035A6E20A47B}" destId="{9957FBF9-BA24-4079-9B79-DDEFF41D6B0B}" srcOrd="22" destOrd="0" presId="urn:microsoft.com/office/officeart/2005/8/layout/list1"/>
    <dgm:cxn modelId="{06D29461-B7B5-4CCC-B34E-E4DF86611D71}" type="presParOf" srcId="{9C26E4F8-7AF1-4159-9589-035A6E20A47B}" destId="{A7B959D0-DB8B-4DC1-BECC-506F48C498AE}" srcOrd="23" destOrd="0" presId="urn:microsoft.com/office/officeart/2005/8/layout/list1"/>
    <dgm:cxn modelId="{11A51F84-E6F6-4985-88C2-BE4E2670C6FD}" type="presParOf" srcId="{9C26E4F8-7AF1-4159-9589-035A6E20A47B}" destId="{AC79A7F6-2BE9-4577-979B-964D08E6F742}" srcOrd="24" destOrd="0" presId="urn:microsoft.com/office/officeart/2005/8/layout/list1"/>
    <dgm:cxn modelId="{AF39F0BF-CBA5-4305-8382-CCBFBD4E3FE3}" type="presParOf" srcId="{AC79A7F6-2BE9-4577-979B-964D08E6F742}" destId="{FBA4D89F-8090-4FD4-BC24-6753636679E0}" srcOrd="0" destOrd="0" presId="urn:microsoft.com/office/officeart/2005/8/layout/list1"/>
    <dgm:cxn modelId="{25599858-80A2-4C6E-BB7E-6D6A872676D6}" type="presParOf" srcId="{AC79A7F6-2BE9-4577-979B-964D08E6F742}" destId="{94280450-1341-4562-A67E-03E27B3AA3FA}" srcOrd="1" destOrd="0" presId="urn:microsoft.com/office/officeart/2005/8/layout/list1"/>
    <dgm:cxn modelId="{BA2D6755-2CE1-4AF1-B752-149B08752A4D}" type="presParOf" srcId="{9C26E4F8-7AF1-4159-9589-035A6E20A47B}" destId="{91C00D24-4948-4AF7-A8C0-02508782F8B4}" srcOrd="25" destOrd="0" presId="urn:microsoft.com/office/officeart/2005/8/layout/list1"/>
    <dgm:cxn modelId="{91DC7361-E3A6-412B-B812-B3A6766307E0}" type="presParOf" srcId="{9C26E4F8-7AF1-4159-9589-035A6E20A47B}" destId="{9F23EC53-50BF-4728-A274-84CFDB4E24B9}"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2DE9F-68E6-49C8-9D8D-54F3D5CB1CF7}">
      <dsp:nvSpPr>
        <dsp:cNvPr id="0" name=""/>
        <dsp:cNvSpPr/>
      </dsp:nvSpPr>
      <dsp:spPr>
        <a:xfrm>
          <a:off x="0" y="537072"/>
          <a:ext cx="7848872" cy="252000"/>
        </a:xfrm>
        <a:prstGeom prst="rect">
          <a:avLst/>
        </a:prstGeom>
        <a:solidFill>
          <a:schemeClr val="lt1">
            <a:alpha val="90000"/>
            <a:hueOff val="0"/>
            <a:satOff val="0"/>
            <a:lumOff val="0"/>
            <a:alphaOff val="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C3789B78-9FF9-4F9D-A51C-A5228A93F58F}">
      <dsp:nvSpPr>
        <dsp:cNvPr id="0" name=""/>
        <dsp:cNvSpPr/>
      </dsp:nvSpPr>
      <dsp:spPr>
        <a:xfrm>
          <a:off x="392443" y="175921"/>
          <a:ext cx="7442512" cy="508750"/>
        </a:xfrm>
        <a:prstGeom prst="roundRect">
          <a:avLst/>
        </a:prstGeom>
        <a:solidFill>
          <a:schemeClr val="accent1">
            <a:lumMod val="40000"/>
            <a:lumOff val="60000"/>
          </a:schemeClr>
        </a:solidFill>
        <a:ln w="9525" cap="flat" cmpd="sng" algn="ctr">
          <a:no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07668" tIns="0" rIns="207668" bIns="0" numCol="1" spcCol="1270" anchor="ctr" anchorCtr="0">
          <a:noAutofit/>
        </a:bodyPr>
        <a:lstStyle/>
        <a:p>
          <a:pPr lvl="0" algn="l" defTabSz="1422400">
            <a:lnSpc>
              <a:spcPct val="90000"/>
            </a:lnSpc>
            <a:spcBef>
              <a:spcPct val="0"/>
            </a:spcBef>
            <a:spcAft>
              <a:spcPct val="35000"/>
            </a:spcAft>
          </a:pPr>
          <a:r>
            <a:rPr lang="zh-TW" altLang="en-US" sz="3200" b="1" kern="1200" dirty="0" smtClean="0">
              <a:solidFill>
                <a:schemeClr val="tx1"/>
              </a:solidFill>
              <a:latin typeface="微軟正黑體" panose="020B0604030504040204" pitchFamily="34" charset="-120"/>
              <a:ea typeface="微軟正黑體" panose="020B0604030504040204" pitchFamily="34" charset="-120"/>
            </a:rPr>
            <a:t>一、背景說明</a:t>
          </a:r>
          <a:endParaRPr lang="zh-TW" altLang="en-US" sz="3200" b="1" kern="1200" dirty="0">
            <a:solidFill>
              <a:schemeClr val="tx1"/>
            </a:solidFill>
            <a:latin typeface="微軟正黑體" panose="020B0604030504040204" pitchFamily="34" charset="-120"/>
            <a:ea typeface="微軟正黑體" panose="020B0604030504040204" pitchFamily="34" charset="-120"/>
          </a:endParaRPr>
        </a:p>
      </dsp:txBody>
      <dsp:txXfrm>
        <a:off x="417278" y="200756"/>
        <a:ext cx="7392842" cy="459080"/>
      </dsp:txXfrm>
    </dsp:sp>
    <dsp:sp modelId="{97F820D1-3B02-49AF-B8EF-1B8D0D49B7C4}">
      <dsp:nvSpPr>
        <dsp:cNvPr id="0" name=""/>
        <dsp:cNvSpPr/>
      </dsp:nvSpPr>
      <dsp:spPr>
        <a:xfrm>
          <a:off x="0" y="1193453"/>
          <a:ext cx="7848872" cy="252000"/>
        </a:xfrm>
        <a:prstGeom prst="rect">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444FA8-51E3-40F9-B44D-C39980280D70}">
      <dsp:nvSpPr>
        <dsp:cNvPr id="0" name=""/>
        <dsp:cNvSpPr/>
      </dsp:nvSpPr>
      <dsp:spPr>
        <a:xfrm>
          <a:off x="373664" y="843072"/>
          <a:ext cx="7473283" cy="497981"/>
        </a:xfrm>
        <a:prstGeom prst="roundRect">
          <a:avLst/>
        </a:prstGeom>
        <a:solidFill>
          <a:schemeClr val="accent1">
            <a:lumMod val="40000"/>
            <a:lumOff val="60000"/>
          </a:schemeClr>
        </a:solidFill>
        <a:ln w="9525" cap="flat" cmpd="sng" algn="ctr">
          <a:no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07668" tIns="0" rIns="207668" bIns="0" numCol="1" spcCol="1270" anchor="ctr" anchorCtr="0">
          <a:noAutofit/>
        </a:bodyPr>
        <a:lstStyle/>
        <a:p>
          <a:pPr lvl="0" algn="l" defTabSz="1422400">
            <a:lnSpc>
              <a:spcPct val="90000"/>
            </a:lnSpc>
            <a:spcBef>
              <a:spcPct val="0"/>
            </a:spcBef>
            <a:spcAft>
              <a:spcPct val="35000"/>
            </a:spcAft>
          </a:pPr>
          <a:r>
            <a:rPr lang="zh-TW" altLang="en-US" sz="3200" b="1" kern="1200" dirty="0" smtClean="0">
              <a:solidFill>
                <a:schemeClr val="tx1"/>
              </a:solidFill>
              <a:latin typeface="微軟正黑體" panose="020B0604030504040204" pitchFamily="34" charset="-120"/>
              <a:ea typeface="微軟正黑體" panose="020B0604030504040204" pitchFamily="34" charset="-120"/>
            </a:rPr>
            <a:t>二、教學獎助生定義與認定程序</a:t>
          </a:r>
          <a:endParaRPr lang="en-US" altLang="zh-TW" sz="3200" b="1" kern="1200" dirty="0" smtClean="0">
            <a:solidFill>
              <a:schemeClr val="tx1"/>
            </a:solidFill>
            <a:latin typeface="微軟正黑體" panose="020B0604030504040204" pitchFamily="34" charset="-120"/>
            <a:ea typeface="微軟正黑體" panose="020B0604030504040204" pitchFamily="34" charset="-120"/>
          </a:endParaRPr>
        </a:p>
      </dsp:txBody>
      <dsp:txXfrm>
        <a:off x="397973" y="867381"/>
        <a:ext cx="7424665" cy="449363"/>
      </dsp:txXfrm>
    </dsp:sp>
    <dsp:sp modelId="{DB4D5F96-7C54-4193-A509-1C245384B589}">
      <dsp:nvSpPr>
        <dsp:cNvPr id="0" name=""/>
        <dsp:cNvSpPr/>
      </dsp:nvSpPr>
      <dsp:spPr>
        <a:xfrm>
          <a:off x="0" y="1851072"/>
          <a:ext cx="7848872"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AFC59D-D932-4ED3-BA30-2962DAF01490}">
      <dsp:nvSpPr>
        <dsp:cNvPr id="0" name=""/>
        <dsp:cNvSpPr/>
      </dsp:nvSpPr>
      <dsp:spPr>
        <a:xfrm>
          <a:off x="373664" y="1499453"/>
          <a:ext cx="7473283" cy="499218"/>
        </a:xfrm>
        <a:prstGeom prst="roundRect">
          <a:avLst/>
        </a:prstGeom>
        <a:solidFill>
          <a:schemeClr val="accent1">
            <a:lumMod val="40000"/>
            <a:lumOff val="60000"/>
          </a:schemeClr>
        </a:solidFill>
        <a:ln w="9525" cap="flat" cmpd="sng" algn="ctr">
          <a:no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07668" tIns="0" rIns="207668" bIns="0" numCol="1" spcCol="1270" anchor="ctr" anchorCtr="0">
          <a:noAutofit/>
        </a:bodyPr>
        <a:lstStyle/>
        <a:p>
          <a:pPr lvl="0" algn="l" defTabSz="1422400">
            <a:lnSpc>
              <a:spcPct val="90000"/>
            </a:lnSpc>
            <a:spcBef>
              <a:spcPct val="0"/>
            </a:spcBef>
            <a:spcAft>
              <a:spcPct val="35000"/>
            </a:spcAft>
          </a:pPr>
          <a:r>
            <a:rPr lang="zh-TW" altLang="en-US" sz="3200" b="1" kern="1200" dirty="0" smtClean="0">
              <a:solidFill>
                <a:schemeClr val="tx1"/>
              </a:solidFill>
              <a:latin typeface="微軟正黑體" panose="020B0604030504040204" pitchFamily="34" charset="-120"/>
              <a:ea typeface="微軟正黑體" panose="020B0604030504040204" pitchFamily="34" charset="-120"/>
            </a:rPr>
            <a:t>三、教學獎助生學習範疇之因應措施</a:t>
          </a:r>
          <a:endParaRPr lang="en-US" altLang="zh-TW" sz="3200" b="1" kern="1200" dirty="0" smtClean="0">
            <a:solidFill>
              <a:schemeClr val="tx1"/>
            </a:solidFill>
            <a:latin typeface="微軟正黑體" panose="020B0604030504040204" pitchFamily="34" charset="-120"/>
            <a:ea typeface="微軟正黑體" panose="020B0604030504040204" pitchFamily="34" charset="-120"/>
          </a:endParaRPr>
        </a:p>
      </dsp:txBody>
      <dsp:txXfrm>
        <a:off x="398034" y="1523823"/>
        <a:ext cx="7424543" cy="450478"/>
      </dsp:txXfrm>
    </dsp:sp>
    <dsp:sp modelId="{95E3C4AB-FB60-4DA2-BD44-9532602B6A7C}">
      <dsp:nvSpPr>
        <dsp:cNvPr id="0" name=""/>
        <dsp:cNvSpPr/>
      </dsp:nvSpPr>
      <dsp:spPr>
        <a:xfrm>
          <a:off x="0" y="2354227"/>
          <a:ext cx="7848872"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070E85-F95F-45E6-8426-04F5FF230EAD}">
      <dsp:nvSpPr>
        <dsp:cNvPr id="0" name=""/>
        <dsp:cNvSpPr/>
      </dsp:nvSpPr>
      <dsp:spPr>
        <a:xfrm>
          <a:off x="373664" y="2157072"/>
          <a:ext cx="7473283" cy="344755"/>
        </a:xfrm>
        <a:prstGeom prst="roundRect">
          <a:avLst/>
        </a:prstGeom>
        <a:solidFill>
          <a:schemeClr val="accent1">
            <a:lumMod val="40000"/>
            <a:lumOff val="60000"/>
          </a:schemeClr>
        </a:solidFill>
        <a:ln w="3175" cap="flat" cmpd="sng" algn="ctr">
          <a:no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07668" tIns="0" rIns="207668" bIns="0" numCol="1" spcCol="1270" anchor="ctr" anchorCtr="0">
          <a:noAutofit/>
        </a:bodyPr>
        <a:lstStyle/>
        <a:p>
          <a:pPr lvl="0" algn="l" defTabSz="1422400">
            <a:lnSpc>
              <a:spcPct val="90000"/>
            </a:lnSpc>
            <a:spcBef>
              <a:spcPct val="0"/>
            </a:spcBef>
            <a:spcAft>
              <a:spcPct val="35000"/>
            </a:spcAft>
          </a:pPr>
          <a:r>
            <a:rPr lang="zh-TW" altLang="en-US" sz="3200" b="1" kern="1200" dirty="0" smtClean="0">
              <a:solidFill>
                <a:schemeClr val="tx1"/>
              </a:solidFill>
              <a:latin typeface="微軟正黑體" panose="020B0604030504040204" pitchFamily="34" charset="-120"/>
              <a:ea typeface="微軟正黑體" panose="020B0604030504040204" pitchFamily="34" charset="-120"/>
            </a:rPr>
            <a:t>四、其他</a:t>
          </a:r>
          <a:r>
            <a:rPr lang="en-US" altLang="zh-TW" sz="3200" b="1" kern="1200" dirty="0" smtClean="0">
              <a:solidFill>
                <a:schemeClr val="tx1"/>
              </a:solidFill>
              <a:latin typeface="微軟正黑體" panose="020B0604030504040204" pitchFamily="34" charset="-120"/>
              <a:ea typeface="微軟正黑體" panose="020B0604030504040204" pitchFamily="34" charset="-120"/>
            </a:rPr>
            <a:t>TA</a:t>
          </a:r>
          <a:r>
            <a:rPr lang="zh-TW" altLang="en-US" sz="3200" b="1" kern="1200" dirty="0" smtClean="0">
              <a:solidFill>
                <a:schemeClr val="tx1"/>
              </a:solidFill>
              <a:latin typeface="微軟正黑體" panose="020B0604030504040204" pitchFamily="34" charset="-120"/>
              <a:ea typeface="微軟正黑體" panose="020B0604030504040204" pitchFamily="34" charset="-120"/>
            </a:rPr>
            <a:t>變革事項對照表</a:t>
          </a:r>
          <a:endParaRPr lang="en-US" altLang="zh-TW" sz="3200" b="1" kern="1200" dirty="0" smtClean="0">
            <a:solidFill>
              <a:schemeClr val="tx1"/>
            </a:solidFill>
            <a:latin typeface="微軟正黑體" panose="020B0604030504040204" pitchFamily="34" charset="-120"/>
            <a:ea typeface="微軟正黑體" panose="020B0604030504040204" pitchFamily="34" charset="-120"/>
          </a:endParaRPr>
        </a:p>
      </dsp:txBody>
      <dsp:txXfrm>
        <a:off x="390494" y="2173902"/>
        <a:ext cx="7439623" cy="311095"/>
      </dsp:txXfrm>
    </dsp:sp>
    <dsp:sp modelId="{0EDFD8B1-B094-4D8C-B8CF-8572E07E2C25}">
      <dsp:nvSpPr>
        <dsp:cNvPr id="0" name=""/>
        <dsp:cNvSpPr/>
      </dsp:nvSpPr>
      <dsp:spPr>
        <a:xfrm>
          <a:off x="0" y="3020752"/>
          <a:ext cx="7848872"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CBA62D-E504-4777-9DFC-8376714DF901}">
      <dsp:nvSpPr>
        <dsp:cNvPr id="0" name=""/>
        <dsp:cNvSpPr/>
      </dsp:nvSpPr>
      <dsp:spPr>
        <a:xfrm>
          <a:off x="373664" y="2660227"/>
          <a:ext cx="7473283" cy="508124"/>
        </a:xfrm>
        <a:prstGeom prst="roundRect">
          <a:avLst/>
        </a:prstGeom>
        <a:solidFill>
          <a:schemeClr val="accent1">
            <a:lumMod val="40000"/>
            <a:lumOff val="60000"/>
          </a:schemeClr>
        </a:solidFill>
        <a:ln w="3175" cap="flat" cmpd="sng" algn="ctr">
          <a:no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07668" tIns="0" rIns="207668" bIns="0" numCol="1" spcCol="1270" anchor="ctr" anchorCtr="0">
          <a:noAutofit/>
        </a:bodyPr>
        <a:lstStyle/>
        <a:p>
          <a:pPr lvl="0" algn="l" defTabSz="1422400">
            <a:lnSpc>
              <a:spcPct val="90000"/>
            </a:lnSpc>
            <a:spcBef>
              <a:spcPct val="0"/>
            </a:spcBef>
            <a:spcAft>
              <a:spcPct val="35000"/>
            </a:spcAft>
          </a:pPr>
          <a:r>
            <a:rPr lang="zh-TW" altLang="en-US" sz="3200" b="1" kern="1200" dirty="0" smtClean="0">
              <a:solidFill>
                <a:schemeClr val="tx1"/>
              </a:solidFill>
              <a:latin typeface="微軟正黑體" panose="020B0604030504040204" pitchFamily="34" charset="-120"/>
              <a:ea typeface="微軟正黑體" panose="020B0604030504040204" pitchFamily="34" charset="-120"/>
            </a:rPr>
            <a:t>五、相關行政處理事項</a:t>
          </a:r>
          <a:endParaRPr lang="en-US" altLang="zh-TW" sz="3200" b="1" kern="1200" dirty="0" smtClean="0">
            <a:solidFill>
              <a:schemeClr val="tx1"/>
            </a:solidFill>
            <a:latin typeface="微軟正黑體" panose="020B0604030504040204" pitchFamily="34" charset="-120"/>
            <a:ea typeface="微軟正黑體" panose="020B0604030504040204" pitchFamily="34" charset="-120"/>
          </a:endParaRPr>
        </a:p>
      </dsp:txBody>
      <dsp:txXfrm>
        <a:off x="398469" y="2685032"/>
        <a:ext cx="7423673" cy="458514"/>
      </dsp:txXfrm>
    </dsp:sp>
    <dsp:sp modelId="{9957FBF9-BA24-4079-9B79-DDEFF41D6B0B}">
      <dsp:nvSpPr>
        <dsp:cNvPr id="0" name=""/>
        <dsp:cNvSpPr/>
      </dsp:nvSpPr>
      <dsp:spPr>
        <a:xfrm>
          <a:off x="0" y="3641373"/>
          <a:ext cx="7848872"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358C49-6E61-4684-A9E3-0380F94C7145}">
      <dsp:nvSpPr>
        <dsp:cNvPr id="0" name=""/>
        <dsp:cNvSpPr/>
      </dsp:nvSpPr>
      <dsp:spPr>
        <a:xfrm>
          <a:off x="375197" y="3326752"/>
          <a:ext cx="7470693" cy="462221"/>
        </a:xfrm>
        <a:prstGeom prst="roundRect">
          <a:avLst/>
        </a:prstGeom>
        <a:solidFill>
          <a:schemeClr val="accent1">
            <a:lumMod val="40000"/>
            <a:lumOff val="60000"/>
          </a:schemeClr>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668" tIns="0" rIns="207668" bIns="0" numCol="1" spcCol="1270" anchor="ctr" anchorCtr="0">
          <a:noAutofit/>
        </a:bodyPr>
        <a:lstStyle/>
        <a:p>
          <a:pPr lvl="0" algn="l" defTabSz="1422400">
            <a:lnSpc>
              <a:spcPct val="90000"/>
            </a:lnSpc>
            <a:spcBef>
              <a:spcPct val="0"/>
            </a:spcBef>
            <a:spcAft>
              <a:spcPct val="35000"/>
            </a:spcAft>
          </a:pPr>
          <a:r>
            <a:rPr lang="zh-TW" altLang="en-US" sz="3200" b="1" kern="1200" dirty="0" smtClean="0">
              <a:solidFill>
                <a:schemeClr val="tx1"/>
              </a:solidFill>
            </a:rPr>
            <a:t>六、</a:t>
          </a:r>
          <a:r>
            <a:rPr lang="zh-TW" altLang="en-US" sz="3200" b="1" kern="1200" dirty="0" smtClean="0">
              <a:solidFill>
                <a:schemeClr val="tx1"/>
              </a:solidFill>
              <a:latin typeface="微軟正黑體" panose="020B0604030504040204" pitchFamily="34" charset="-120"/>
              <a:ea typeface="微軟正黑體" panose="020B0604030504040204" pitchFamily="34" charset="-120"/>
            </a:rPr>
            <a:t>相關法規及相關單位諮詢窗口</a:t>
          </a:r>
          <a:endParaRPr lang="zh-TW" altLang="en-US" sz="3200" b="1" kern="1200" dirty="0">
            <a:solidFill>
              <a:schemeClr val="tx1"/>
            </a:solidFill>
          </a:endParaRPr>
        </a:p>
      </dsp:txBody>
      <dsp:txXfrm>
        <a:off x="397761" y="3349316"/>
        <a:ext cx="7425565" cy="417093"/>
      </dsp:txXfrm>
    </dsp:sp>
    <dsp:sp modelId="{9F23EC53-50BF-4728-A274-84CFDB4E24B9}">
      <dsp:nvSpPr>
        <dsp:cNvPr id="0" name=""/>
        <dsp:cNvSpPr/>
      </dsp:nvSpPr>
      <dsp:spPr>
        <a:xfrm>
          <a:off x="0" y="4252598"/>
          <a:ext cx="7848872"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280450-1341-4562-A67E-03E27B3AA3FA}">
      <dsp:nvSpPr>
        <dsp:cNvPr id="0" name=""/>
        <dsp:cNvSpPr/>
      </dsp:nvSpPr>
      <dsp:spPr>
        <a:xfrm>
          <a:off x="375588" y="3992834"/>
          <a:ext cx="7473283" cy="452824"/>
        </a:xfrm>
        <a:prstGeom prst="roundRect">
          <a:avLst/>
        </a:prstGeom>
        <a:solidFill>
          <a:schemeClr val="accent1">
            <a:lumMod val="40000"/>
            <a:lumOff val="60000"/>
          </a:schemeClr>
        </a:solidFill>
        <a:ln w="9525" cap="flat" cmpd="sng" algn="ctr">
          <a:no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07668" tIns="0" rIns="207668" bIns="0" numCol="1" spcCol="1270" anchor="ctr" anchorCtr="0">
          <a:noAutofit/>
        </a:bodyPr>
        <a:lstStyle/>
        <a:p>
          <a:pPr lvl="0" algn="l" defTabSz="1422400">
            <a:lnSpc>
              <a:spcPct val="90000"/>
            </a:lnSpc>
            <a:spcBef>
              <a:spcPct val="0"/>
            </a:spcBef>
            <a:spcAft>
              <a:spcPct val="35000"/>
            </a:spcAft>
          </a:pPr>
          <a:r>
            <a:rPr lang="zh-TW" altLang="en-US" sz="3200" b="1" kern="1200" dirty="0" smtClean="0">
              <a:solidFill>
                <a:schemeClr val="tx1"/>
              </a:solidFill>
              <a:latin typeface="微軟正黑體" panose="020B0604030504040204" pitchFamily="34" charset="-120"/>
              <a:ea typeface="微軟正黑體" panose="020B0604030504040204" pitchFamily="34" charset="-120"/>
            </a:rPr>
            <a:t>七、</a:t>
          </a:r>
          <a:r>
            <a:rPr lang="en-US" altLang="zh-TW" sz="3200" b="1" kern="1200" dirty="0" smtClean="0">
              <a:solidFill>
                <a:schemeClr val="tx1"/>
              </a:solidFill>
              <a:latin typeface="微軟正黑體" panose="020B0604030504040204" pitchFamily="34" charset="-120"/>
              <a:ea typeface="微軟正黑體" panose="020B0604030504040204" pitchFamily="34" charset="-120"/>
            </a:rPr>
            <a:t>FAQ </a:t>
          </a:r>
          <a:r>
            <a:rPr lang="zh-TW" altLang="en-US" sz="3200" b="1" kern="1200" dirty="0" smtClean="0">
              <a:solidFill>
                <a:schemeClr val="tx1"/>
              </a:solidFill>
              <a:latin typeface="微軟正黑體" panose="020B0604030504040204" pitchFamily="34" charset="-120"/>
              <a:ea typeface="微軟正黑體" panose="020B0604030504040204" pitchFamily="34" charset="-120"/>
            </a:rPr>
            <a:t>、</a:t>
          </a:r>
          <a:r>
            <a:rPr lang="en-US" altLang="zh-TW" sz="3200" b="1" kern="1200" dirty="0" smtClean="0">
              <a:solidFill>
                <a:schemeClr val="tx1"/>
              </a:solidFill>
              <a:latin typeface="微軟正黑體" panose="020B0604030504040204" pitchFamily="34" charset="-120"/>
              <a:ea typeface="微軟正黑體" panose="020B0604030504040204" pitchFamily="34" charset="-120"/>
            </a:rPr>
            <a:t> Q&amp;A</a:t>
          </a:r>
        </a:p>
      </dsp:txBody>
      <dsp:txXfrm>
        <a:off x="397693" y="4014939"/>
        <a:ext cx="7429073" cy="40861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5"/>
            <a:ext cx="2946400" cy="496889"/>
          </a:xfrm>
          <a:prstGeom prst="rect">
            <a:avLst/>
          </a:prstGeom>
        </p:spPr>
        <p:txBody>
          <a:bodyPr vert="horz" lIns="91418" tIns="45709" rIns="91418" bIns="45709" rtlCol="0"/>
          <a:lstStyle>
            <a:lvl1pPr algn="l">
              <a:defRPr sz="1200"/>
            </a:lvl1pPr>
          </a:lstStyle>
          <a:p>
            <a:endParaRPr lang="zh-TW" altLang="en-US"/>
          </a:p>
        </p:txBody>
      </p:sp>
      <p:sp>
        <p:nvSpPr>
          <p:cNvPr id="3" name="日期版面配置區 2"/>
          <p:cNvSpPr>
            <a:spLocks noGrp="1"/>
          </p:cNvSpPr>
          <p:nvPr>
            <p:ph type="dt" sz="quarter" idx="1"/>
          </p:nvPr>
        </p:nvSpPr>
        <p:spPr>
          <a:xfrm>
            <a:off x="3849692" y="5"/>
            <a:ext cx="2946400" cy="496889"/>
          </a:xfrm>
          <a:prstGeom prst="rect">
            <a:avLst/>
          </a:prstGeom>
        </p:spPr>
        <p:txBody>
          <a:bodyPr vert="horz" lIns="91418" tIns="45709" rIns="91418" bIns="45709" rtlCol="0"/>
          <a:lstStyle>
            <a:lvl1pPr algn="r">
              <a:defRPr sz="1200"/>
            </a:lvl1pPr>
          </a:lstStyle>
          <a:p>
            <a:r>
              <a:rPr lang="en-US" altLang="zh-TW" smtClean="0"/>
              <a:t>2017/9/15</a:t>
            </a:r>
            <a:endParaRPr lang="zh-TW" altLang="en-US"/>
          </a:p>
        </p:txBody>
      </p:sp>
      <p:sp>
        <p:nvSpPr>
          <p:cNvPr id="4" name="頁尾版面配置區 3"/>
          <p:cNvSpPr>
            <a:spLocks noGrp="1"/>
          </p:cNvSpPr>
          <p:nvPr>
            <p:ph type="ftr" sz="quarter" idx="2"/>
          </p:nvPr>
        </p:nvSpPr>
        <p:spPr>
          <a:xfrm>
            <a:off x="0" y="9428167"/>
            <a:ext cx="2946400" cy="496887"/>
          </a:xfrm>
          <a:prstGeom prst="rect">
            <a:avLst/>
          </a:prstGeom>
        </p:spPr>
        <p:txBody>
          <a:bodyPr vert="horz" lIns="91418" tIns="45709" rIns="91418" bIns="45709"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92" y="9428167"/>
            <a:ext cx="2946400" cy="496887"/>
          </a:xfrm>
          <a:prstGeom prst="rect">
            <a:avLst/>
          </a:prstGeom>
        </p:spPr>
        <p:txBody>
          <a:bodyPr vert="horz" lIns="91418" tIns="45709" rIns="91418" bIns="45709" rtlCol="0" anchor="b"/>
          <a:lstStyle>
            <a:lvl1pPr algn="r">
              <a:defRPr sz="1200"/>
            </a:lvl1pPr>
          </a:lstStyle>
          <a:p>
            <a:fld id="{CF1C362C-1FB7-44B2-B09B-90EC73000764}" type="slidenum">
              <a:rPr lang="zh-TW" altLang="en-US" smtClean="0"/>
              <a:t>‹#›</a:t>
            </a:fld>
            <a:endParaRPr lang="zh-TW" altLang="en-US"/>
          </a:p>
        </p:txBody>
      </p:sp>
    </p:spTree>
    <p:extLst>
      <p:ext uri="{BB962C8B-B14F-4D97-AF65-F5344CB8AC3E}">
        <p14:creationId xmlns:p14="http://schemas.microsoft.com/office/powerpoint/2010/main" val="920663734"/>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7" y="2"/>
            <a:ext cx="2945659" cy="496332"/>
          </a:xfrm>
          <a:prstGeom prst="rect">
            <a:avLst/>
          </a:prstGeom>
        </p:spPr>
        <p:txBody>
          <a:bodyPr vert="horz" lIns="91418" tIns="45709" rIns="91418" bIns="45709" rtlCol="0"/>
          <a:lstStyle>
            <a:lvl1pPr algn="l">
              <a:defRPr sz="1200"/>
            </a:lvl1pPr>
          </a:lstStyle>
          <a:p>
            <a:endParaRPr lang="zh-TW" altLang="en-US"/>
          </a:p>
        </p:txBody>
      </p:sp>
      <p:sp>
        <p:nvSpPr>
          <p:cNvPr id="3" name="日期版面配置區 2"/>
          <p:cNvSpPr>
            <a:spLocks noGrp="1"/>
          </p:cNvSpPr>
          <p:nvPr>
            <p:ph type="dt" idx="1"/>
          </p:nvPr>
        </p:nvSpPr>
        <p:spPr>
          <a:xfrm>
            <a:off x="3850451" y="2"/>
            <a:ext cx="2945659" cy="496332"/>
          </a:xfrm>
          <a:prstGeom prst="rect">
            <a:avLst/>
          </a:prstGeom>
        </p:spPr>
        <p:txBody>
          <a:bodyPr vert="horz" lIns="91418" tIns="45709" rIns="91418" bIns="45709" rtlCol="0"/>
          <a:lstStyle>
            <a:lvl1pPr algn="r">
              <a:defRPr sz="1200"/>
            </a:lvl1pPr>
          </a:lstStyle>
          <a:p>
            <a:r>
              <a:rPr lang="en-US" altLang="zh-TW" smtClean="0"/>
              <a:t>2017/9/15</a:t>
            </a:r>
            <a:endParaRPr lang="zh-TW" altLang="en-US"/>
          </a:p>
        </p:txBody>
      </p:sp>
      <p:sp>
        <p:nvSpPr>
          <p:cNvPr id="4" name="投影片圖像版面配置區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18" tIns="45709" rIns="91418" bIns="45709" rtlCol="0" anchor="ctr"/>
          <a:lstStyle/>
          <a:p>
            <a:endParaRPr lang="zh-TW" altLang="en-US"/>
          </a:p>
        </p:txBody>
      </p:sp>
      <p:sp>
        <p:nvSpPr>
          <p:cNvPr id="5" name="備忘稿版面配置區 4"/>
          <p:cNvSpPr>
            <a:spLocks noGrp="1"/>
          </p:cNvSpPr>
          <p:nvPr>
            <p:ph type="body" sz="quarter" idx="3"/>
          </p:nvPr>
        </p:nvSpPr>
        <p:spPr>
          <a:xfrm>
            <a:off x="679768" y="4715158"/>
            <a:ext cx="5438140" cy="4466987"/>
          </a:xfrm>
          <a:prstGeom prst="rect">
            <a:avLst/>
          </a:prstGeom>
        </p:spPr>
        <p:txBody>
          <a:bodyPr vert="horz" lIns="91418" tIns="45709" rIns="91418" bIns="45709"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7" y="9428589"/>
            <a:ext cx="2945659" cy="496332"/>
          </a:xfrm>
          <a:prstGeom prst="rect">
            <a:avLst/>
          </a:prstGeom>
        </p:spPr>
        <p:txBody>
          <a:bodyPr vert="horz" lIns="91418" tIns="45709" rIns="91418" bIns="45709"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51" y="9428589"/>
            <a:ext cx="2945659" cy="496332"/>
          </a:xfrm>
          <a:prstGeom prst="rect">
            <a:avLst/>
          </a:prstGeom>
        </p:spPr>
        <p:txBody>
          <a:bodyPr vert="horz" lIns="91418" tIns="45709" rIns="91418" bIns="45709" rtlCol="0" anchor="b"/>
          <a:lstStyle>
            <a:lvl1pPr algn="r">
              <a:defRPr sz="1200"/>
            </a:lvl1pPr>
          </a:lstStyle>
          <a:p>
            <a:fld id="{B63249B8-0E30-4746-A5DA-5A24CFBC6E46}" type="slidenum">
              <a:rPr lang="zh-TW" altLang="en-US" smtClean="0"/>
              <a:t>‹#›</a:t>
            </a:fld>
            <a:endParaRPr lang="zh-TW" altLang="en-US"/>
          </a:p>
        </p:txBody>
      </p:sp>
    </p:spTree>
    <p:extLst>
      <p:ext uri="{BB962C8B-B14F-4D97-AF65-F5344CB8AC3E}">
        <p14:creationId xmlns:p14="http://schemas.microsoft.com/office/powerpoint/2010/main" val="3876704070"/>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2118841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3479398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3498521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182073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2782209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3580770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3200574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3938250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1997823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3156015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4193138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482339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85197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182073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2430045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230106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849657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849657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849657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849657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24300457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2430045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3463732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1720155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17201555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1720155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17201555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1720155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1720155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2301060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2301060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2301060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4219635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40698369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33659164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6842698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3142335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165470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1420378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1556960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1832033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r>
              <a:rPr lang="en-US" altLang="zh-TW" smtClean="0"/>
              <a:t>2017/9/15</a:t>
            </a:r>
            <a:endParaRPr lang="zh-TW" altLang="en-US"/>
          </a:p>
        </p:txBody>
      </p:sp>
    </p:spTree>
    <p:extLst>
      <p:ext uri="{BB962C8B-B14F-4D97-AF65-F5344CB8AC3E}">
        <p14:creationId xmlns:p14="http://schemas.microsoft.com/office/powerpoint/2010/main" val="1556960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zh-TW" altLang="en-US" smtClean="0"/>
              <a:t>按一下以編輯母片標題樣式</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fr-CA"/>
          </a:p>
        </p:txBody>
      </p:sp>
      <p:sp>
        <p:nvSpPr>
          <p:cNvPr id="4" name="Espace réservé de la date 3"/>
          <p:cNvSpPr>
            <a:spLocks noGrp="1"/>
          </p:cNvSpPr>
          <p:nvPr>
            <p:ph type="dt" sz="half" idx="10"/>
          </p:nvPr>
        </p:nvSpPr>
        <p:spPr/>
        <p:txBody>
          <a:bodyPr/>
          <a:lstStyle>
            <a:lvl1pPr>
              <a:defRPr/>
            </a:lvl1pPr>
          </a:lstStyle>
          <a:p>
            <a:fld id="{21306129-619E-470F-BB54-84FFDA437E4F}" type="datetime1">
              <a:rPr lang="fr-FR" altLang="zh-TW" smtClean="0"/>
              <a:t>20/09/2017</a:t>
            </a:fld>
            <a:endParaRPr lang="fr-CA" altLang="zh-TW"/>
          </a:p>
        </p:txBody>
      </p:sp>
      <p:sp>
        <p:nvSpPr>
          <p:cNvPr id="5" name="Espace réservé du pied de page 4"/>
          <p:cNvSpPr>
            <a:spLocks noGrp="1"/>
          </p:cNvSpPr>
          <p:nvPr>
            <p:ph type="ftr" sz="quarter" idx="11"/>
          </p:nvPr>
        </p:nvSpPr>
        <p:spPr/>
        <p:txBody>
          <a:bodyPr/>
          <a:lstStyle>
            <a:lvl1pPr>
              <a:defRPr/>
            </a:lvl1pPr>
          </a:lstStyle>
          <a:p>
            <a:endParaRPr lang="fr-CA" altLang="zh-TW"/>
          </a:p>
        </p:txBody>
      </p:sp>
      <p:sp>
        <p:nvSpPr>
          <p:cNvPr id="6" name="Espace réservé du numéro de diapositive 5"/>
          <p:cNvSpPr>
            <a:spLocks noGrp="1"/>
          </p:cNvSpPr>
          <p:nvPr>
            <p:ph type="sldNum" sz="quarter" idx="12"/>
          </p:nvPr>
        </p:nvSpPr>
        <p:spPr/>
        <p:txBody>
          <a:bodyPr/>
          <a:lstStyle>
            <a:lvl1pPr>
              <a:defRPr/>
            </a:lvl1pPr>
          </a:lstStyle>
          <a:p>
            <a:fld id="{3C5BDC13-A930-431B-8E08-99E8504C64A9}" type="slidenum">
              <a:rPr lang="fr-CA" altLang="zh-TW"/>
              <a:pPr/>
              <a:t>‹#›</a:t>
            </a:fld>
            <a:endParaRPr lang="fr-CA" altLang="zh-TW"/>
          </a:p>
        </p:txBody>
      </p:sp>
    </p:spTree>
    <p:extLst>
      <p:ext uri="{BB962C8B-B14F-4D97-AF65-F5344CB8AC3E}">
        <p14:creationId xmlns:p14="http://schemas.microsoft.com/office/powerpoint/2010/main" val="35163524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fr-CA"/>
          </a:p>
        </p:txBody>
      </p:sp>
      <p:sp>
        <p:nvSpPr>
          <p:cNvPr id="3" name="Espace réservé du texte vertical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e la date 3"/>
          <p:cNvSpPr>
            <a:spLocks noGrp="1"/>
          </p:cNvSpPr>
          <p:nvPr>
            <p:ph type="dt" sz="half" idx="10"/>
          </p:nvPr>
        </p:nvSpPr>
        <p:spPr/>
        <p:txBody>
          <a:bodyPr/>
          <a:lstStyle>
            <a:lvl1pPr>
              <a:defRPr/>
            </a:lvl1pPr>
          </a:lstStyle>
          <a:p>
            <a:fld id="{E85B4331-B1C2-4338-A6B4-12A2FF4F208B}" type="datetime1">
              <a:rPr lang="fr-FR" altLang="zh-TW" smtClean="0"/>
              <a:t>20/09/2017</a:t>
            </a:fld>
            <a:endParaRPr lang="fr-CA" altLang="zh-TW"/>
          </a:p>
        </p:txBody>
      </p:sp>
      <p:sp>
        <p:nvSpPr>
          <p:cNvPr id="5" name="Espace réservé du pied de page 4"/>
          <p:cNvSpPr>
            <a:spLocks noGrp="1"/>
          </p:cNvSpPr>
          <p:nvPr>
            <p:ph type="ftr" sz="quarter" idx="11"/>
          </p:nvPr>
        </p:nvSpPr>
        <p:spPr/>
        <p:txBody>
          <a:bodyPr/>
          <a:lstStyle>
            <a:lvl1pPr>
              <a:defRPr/>
            </a:lvl1pPr>
          </a:lstStyle>
          <a:p>
            <a:endParaRPr lang="fr-CA" altLang="zh-TW"/>
          </a:p>
        </p:txBody>
      </p:sp>
      <p:sp>
        <p:nvSpPr>
          <p:cNvPr id="6" name="Espace réservé du numéro de diapositive 5"/>
          <p:cNvSpPr>
            <a:spLocks noGrp="1"/>
          </p:cNvSpPr>
          <p:nvPr>
            <p:ph type="sldNum" sz="quarter" idx="12"/>
          </p:nvPr>
        </p:nvSpPr>
        <p:spPr/>
        <p:txBody>
          <a:bodyPr/>
          <a:lstStyle>
            <a:lvl1pPr>
              <a:defRPr/>
            </a:lvl1pPr>
          </a:lstStyle>
          <a:p>
            <a:fld id="{91D05B4E-2D7E-415F-9CF4-056058B3765D}" type="slidenum">
              <a:rPr lang="fr-CA" altLang="zh-TW"/>
              <a:pPr/>
              <a:t>‹#›</a:t>
            </a:fld>
            <a:endParaRPr lang="fr-CA" altLang="zh-TW"/>
          </a:p>
        </p:txBody>
      </p:sp>
    </p:spTree>
    <p:extLst>
      <p:ext uri="{BB962C8B-B14F-4D97-AF65-F5344CB8AC3E}">
        <p14:creationId xmlns:p14="http://schemas.microsoft.com/office/powerpoint/2010/main" val="228402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e la date 3"/>
          <p:cNvSpPr>
            <a:spLocks noGrp="1"/>
          </p:cNvSpPr>
          <p:nvPr>
            <p:ph type="dt" sz="half" idx="10"/>
          </p:nvPr>
        </p:nvSpPr>
        <p:spPr/>
        <p:txBody>
          <a:bodyPr/>
          <a:lstStyle>
            <a:lvl1pPr>
              <a:defRPr/>
            </a:lvl1pPr>
          </a:lstStyle>
          <a:p>
            <a:fld id="{31DEFE00-3142-4B6A-AE64-DAD8BFF54AAF}" type="datetime1">
              <a:rPr lang="fr-FR" altLang="zh-TW" smtClean="0"/>
              <a:t>20/09/2017</a:t>
            </a:fld>
            <a:endParaRPr lang="fr-CA" altLang="zh-TW"/>
          </a:p>
        </p:txBody>
      </p:sp>
      <p:sp>
        <p:nvSpPr>
          <p:cNvPr id="5" name="Espace réservé du pied de page 4"/>
          <p:cNvSpPr>
            <a:spLocks noGrp="1"/>
          </p:cNvSpPr>
          <p:nvPr>
            <p:ph type="ftr" sz="quarter" idx="11"/>
          </p:nvPr>
        </p:nvSpPr>
        <p:spPr/>
        <p:txBody>
          <a:bodyPr/>
          <a:lstStyle>
            <a:lvl1pPr>
              <a:defRPr/>
            </a:lvl1pPr>
          </a:lstStyle>
          <a:p>
            <a:endParaRPr lang="fr-CA" altLang="zh-TW"/>
          </a:p>
        </p:txBody>
      </p:sp>
      <p:sp>
        <p:nvSpPr>
          <p:cNvPr id="6" name="Espace réservé du numéro de diapositive 5"/>
          <p:cNvSpPr>
            <a:spLocks noGrp="1"/>
          </p:cNvSpPr>
          <p:nvPr>
            <p:ph type="sldNum" sz="quarter" idx="12"/>
          </p:nvPr>
        </p:nvSpPr>
        <p:spPr/>
        <p:txBody>
          <a:bodyPr/>
          <a:lstStyle>
            <a:lvl1pPr>
              <a:defRPr/>
            </a:lvl1pPr>
          </a:lstStyle>
          <a:p>
            <a:fld id="{FB47BDC7-C24A-4F2D-BB13-A1992C986194}" type="slidenum">
              <a:rPr lang="fr-CA" altLang="zh-TW"/>
              <a:pPr/>
              <a:t>‹#›</a:t>
            </a:fld>
            <a:endParaRPr lang="fr-CA" altLang="zh-TW"/>
          </a:p>
        </p:txBody>
      </p:sp>
    </p:spTree>
    <p:extLst>
      <p:ext uri="{BB962C8B-B14F-4D97-AF65-F5344CB8AC3E}">
        <p14:creationId xmlns:p14="http://schemas.microsoft.com/office/powerpoint/2010/main" val="1905133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fr-CA"/>
          </a:p>
        </p:txBody>
      </p:sp>
      <p:sp>
        <p:nvSpPr>
          <p:cNvPr id="3" name="Espace réservé du contenu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e la date 3"/>
          <p:cNvSpPr>
            <a:spLocks noGrp="1"/>
          </p:cNvSpPr>
          <p:nvPr>
            <p:ph type="dt" sz="half" idx="10"/>
          </p:nvPr>
        </p:nvSpPr>
        <p:spPr/>
        <p:txBody>
          <a:bodyPr/>
          <a:lstStyle>
            <a:lvl1pPr>
              <a:defRPr/>
            </a:lvl1pPr>
          </a:lstStyle>
          <a:p>
            <a:fld id="{E7D242B2-513F-4A49-A7BF-6829A6AAEDAF}" type="datetime1">
              <a:rPr lang="fr-FR" altLang="zh-TW" smtClean="0"/>
              <a:t>20/09/2017</a:t>
            </a:fld>
            <a:endParaRPr lang="fr-CA" altLang="zh-TW"/>
          </a:p>
        </p:txBody>
      </p:sp>
      <p:sp>
        <p:nvSpPr>
          <p:cNvPr id="5" name="Espace réservé du pied de page 4"/>
          <p:cNvSpPr>
            <a:spLocks noGrp="1"/>
          </p:cNvSpPr>
          <p:nvPr>
            <p:ph type="ftr" sz="quarter" idx="11"/>
          </p:nvPr>
        </p:nvSpPr>
        <p:spPr/>
        <p:txBody>
          <a:bodyPr/>
          <a:lstStyle>
            <a:lvl1pPr>
              <a:defRPr/>
            </a:lvl1pPr>
          </a:lstStyle>
          <a:p>
            <a:endParaRPr lang="fr-CA" altLang="zh-TW"/>
          </a:p>
        </p:txBody>
      </p:sp>
      <p:sp>
        <p:nvSpPr>
          <p:cNvPr id="6" name="Espace réservé du numéro de diapositive 5"/>
          <p:cNvSpPr>
            <a:spLocks noGrp="1"/>
          </p:cNvSpPr>
          <p:nvPr>
            <p:ph type="sldNum" sz="quarter" idx="12"/>
          </p:nvPr>
        </p:nvSpPr>
        <p:spPr/>
        <p:txBody>
          <a:bodyPr/>
          <a:lstStyle>
            <a:lvl1pPr>
              <a:defRPr/>
            </a:lvl1pPr>
          </a:lstStyle>
          <a:p>
            <a:fld id="{5CE1597B-A397-4CB3-9660-0097F3AD3601}" type="slidenum">
              <a:rPr lang="fr-CA" altLang="zh-TW"/>
              <a:pPr/>
              <a:t>‹#›</a:t>
            </a:fld>
            <a:endParaRPr lang="fr-CA" altLang="zh-TW"/>
          </a:p>
        </p:txBody>
      </p:sp>
    </p:spTree>
    <p:extLst>
      <p:ext uri="{BB962C8B-B14F-4D97-AF65-F5344CB8AC3E}">
        <p14:creationId xmlns:p14="http://schemas.microsoft.com/office/powerpoint/2010/main" val="2395839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Espace réservé de la date 3"/>
          <p:cNvSpPr>
            <a:spLocks noGrp="1"/>
          </p:cNvSpPr>
          <p:nvPr>
            <p:ph type="dt" sz="half" idx="10"/>
          </p:nvPr>
        </p:nvSpPr>
        <p:spPr/>
        <p:txBody>
          <a:bodyPr/>
          <a:lstStyle>
            <a:lvl1pPr>
              <a:defRPr/>
            </a:lvl1pPr>
          </a:lstStyle>
          <a:p>
            <a:fld id="{2724BFC4-B123-4105-807E-99F8A40D63BD}" type="datetime1">
              <a:rPr lang="fr-FR" altLang="zh-TW" smtClean="0"/>
              <a:t>20/09/2017</a:t>
            </a:fld>
            <a:endParaRPr lang="fr-CA" altLang="zh-TW"/>
          </a:p>
        </p:txBody>
      </p:sp>
      <p:sp>
        <p:nvSpPr>
          <p:cNvPr id="5" name="Espace réservé du pied de page 4"/>
          <p:cNvSpPr>
            <a:spLocks noGrp="1"/>
          </p:cNvSpPr>
          <p:nvPr>
            <p:ph type="ftr" sz="quarter" idx="11"/>
          </p:nvPr>
        </p:nvSpPr>
        <p:spPr/>
        <p:txBody>
          <a:bodyPr/>
          <a:lstStyle>
            <a:lvl1pPr>
              <a:defRPr/>
            </a:lvl1pPr>
          </a:lstStyle>
          <a:p>
            <a:endParaRPr lang="fr-CA" altLang="zh-TW"/>
          </a:p>
        </p:txBody>
      </p:sp>
      <p:sp>
        <p:nvSpPr>
          <p:cNvPr id="6" name="Espace réservé du numéro de diapositive 5"/>
          <p:cNvSpPr>
            <a:spLocks noGrp="1"/>
          </p:cNvSpPr>
          <p:nvPr>
            <p:ph type="sldNum" sz="quarter" idx="12"/>
          </p:nvPr>
        </p:nvSpPr>
        <p:spPr/>
        <p:txBody>
          <a:bodyPr/>
          <a:lstStyle>
            <a:lvl1pPr>
              <a:defRPr/>
            </a:lvl1pPr>
          </a:lstStyle>
          <a:p>
            <a:fld id="{9F96A3A7-FEB3-496B-8BA5-16BACBB4F518}" type="slidenum">
              <a:rPr lang="fr-CA" altLang="zh-TW"/>
              <a:pPr/>
              <a:t>‹#›</a:t>
            </a:fld>
            <a:endParaRPr lang="fr-CA" altLang="zh-TW"/>
          </a:p>
        </p:txBody>
      </p:sp>
    </p:spTree>
    <p:extLst>
      <p:ext uri="{BB962C8B-B14F-4D97-AF65-F5344CB8AC3E}">
        <p14:creationId xmlns:p14="http://schemas.microsoft.com/office/powerpoint/2010/main" val="3479764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5" name="Espace réservé de la date 3"/>
          <p:cNvSpPr>
            <a:spLocks noGrp="1"/>
          </p:cNvSpPr>
          <p:nvPr>
            <p:ph type="dt" sz="half" idx="10"/>
          </p:nvPr>
        </p:nvSpPr>
        <p:spPr/>
        <p:txBody>
          <a:bodyPr/>
          <a:lstStyle>
            <a:lvl1pPr>
              <a:defRPr/>
            </a:lvl1pPr>
          </a:lstStyle>
          <a:p>
            <a:fld id="{CF58B3C1-86E3-497B-B6CC-1CF49B735D9A}" type="datetime1">
              <a:rPr lang="fr-FR" altLang="zh-TW" smtClean="0"/>
              <a:t>20/09/2017</a:t>
            </a:fld>
            <a:endParaRPr lang="fr-CA" altLang="zh-TW"/>
          </a:p>
        </p:txBody>
      </p:sp>
      <p:sp>
        <p:nvSpPr>
          <p:cNvPr id="6" name="Espace réservé du pied de page 4"/>
          <p:cNvSpPr>
            <a:spLocks noGrp="1"/>
          </p:cNvSpPr>
          <p:nvPr>
            <p:ph type="ftr" sz="quarter" idx="11"/>
          </p:nvPr>
        </p:nvSpPr>
        <p:spPr/>
        <p:txBody>
          <a:bodyPr/>
          <a:lstStyle>
            <a:lvl1pPr>
              <a:defRPr/>
            </a:lvl1pPr>
          </a:lstStyle>
          <a:p>
            <a:endParaRPr lang="fr-CA" altLang="zh-TW"/>
          </a:p>
        </p:txBody>
      </p:sp>
      <p:sp>
        <p:nvSpPr>
          <p:cNvPr id="7" name="Espace réservé du numéro de diapositive 5"/>
          <p:cNvSpPr>
            <a:spLocks noGrp="1"/>
          </p:cNvSpPr>
          <p:nvPr>
            <p:ph type="sldNum" sz="quarter" idx="12"/>
          </p:nvPr>
        </p:nvSpPr>
        <p:spPr/>
        <p:txBody>
          <a:bodyPr/>
          <a:lstStyle>
            <a:lvl1pPr>
              <a:defRPr/>
            </a:lvl1pPr>
          </a:lstStyle>
          <a:p>
            <a:fld id="{3B5CB0B2-6453-4805-9086-7B7133844B1F}" type="slidenum">
              <a:rPr lang="fr-CA" altLang="zh-TW"/>
              <a:pPr/>
              <a:t>‹#›</a:t>
            </a:fld>
            <a:endParaRPr lang="fr-CA" altLang="zh-TW"/>
          </a:p>
        </p:txBody>
      </p:sp>
    </p:spTree>
    <p:extLst>
      <p:ext uri="{BB962C8B-B14F-4D97-AF65-F5344CB8AC3E}">
        <p14:creationId xmlns:p14="http://schemas.microsoft.com/office/powerpoint/2010/main" val="233948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zh-TW" altLang="en-US" smtClean="0"/>
              <a:t>按一下以編輯母片標題樣式</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7" name="Espace réservé de la date 3"/>
          <p:cNvSpPr>
            <a:spLocks noGrp="1"/>
          </p:cNvSpPr>
          <p:nvPr>
            <p:ph type="dt" sz="half" idx="10"/>
          </p:nvPr>
        </p:nvSpPr>
        <p:spPr/>
        <p:txBody>
          <a:bodyPr/>
          <a:lstStyle>
            <a:lvl1pPr>
              <a:defRPr/>
            </a:lvl1pPr>
          </a:lstStyle>
          <a:p>
            <a:fld id="{E16ABF8C-EA52-4976-B1ED-7330D2241160}" type="datetime1">
              <a:rPr lang="fr-FR" altLang="zh-TW" smtClean="0"/>
              <a:t>20/09/2017</a:t>
            </a:fld>
            <a:endParaRPr lang="fr-CA" altLang="zh-TW"/>
          </a:p>
        </p:txBody>
      </p:sp>
      <p:sp>
        <p:nvSpPr>
          <p:cNvPr id="8" name="Espace réservé du pied de page 4"/>
          <p:cNvSpPr>
            <a:spLocks noGrp="1"/>
          </p:cNvSpPr>
          <p:nvPr>
            <p:ph type="ftr" sz="quarter" idx="11"/>
          </p:nvPr>
        </p:nvSpPr>
        <p:spPr/>
        <p:txBody>
          <a:bodyPr/>
          <a:lstStyle>
            <a:lvl1pPr>
              <a:defRPr/>
            </a:lvl1pPr>
          </a:lstStyle>
          <a:p>
            <a:endParaRPr lang="fr-CA" altLang="zh-TW"/>
          </a:p>
        </p:txBody>
      </p:sp>
      <p:sp>
        <p:nvSpPr>
          <p:cNvPr id="9" name="Espace réservé du numéro de diapositive 5"/>
          <p:cNvSpPr>
            <a:spLocks noGrp="1"/>
          </p:cNvSpPr>
          <p:nvPr>
            <p:ph type="sldNum" sz="quarter" idx="12"/>
          </p:nvPr>
        </p:nvSpPr>
        <p:spPr/>
        <p:txBody>
          <a:bodyPr/>
          <a:lstStyle>
            <a:lvl1pPr>
              <a:defRPr/>
            </a:lvl1pPr>
          </a:lstStyle>
          <a:p>
            <a:fld id="{E4431821-4262-4F30-8A99-8DE59D89A2BF}" type="slidenum">
              <a:rPr lang="fr-CA" altLang="zh-TW"/>
              <a:pPr/>
              <a:t>‹#›</a:t>
            </a:fld>
            <a:endParaRPr lang="fr-CA" altLang="zh-TW"/>
          </a:p>
        </p:txBody>
      </p:sp>
    </p:spTree>
    <p:extLst>
      <p:ext uri="{BB962C8B-B14F-4D97-AF65-F5344CB8AC3E}">
        <p14:creationId xmlns:p14="http://schemas.microsoft.com/office/powerpoint/2010/main" val="723366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fr-CA"/>
          </a:p>
        </p:txBody>
      </p:sp>
      <p:sp>
        <p:nvSpPr>
          <p:cNvPr id="3" name="Espace réservé de la date 3"/>
          <p:cNvSpPr>
            <a:spLocks noGrp="1"/>
          </p:cNvSpPr>
          <p:nvPr>
            <p:ph type="dt" sz="half" idx="10"/>
          </p:nvPr>
        </p:nvSpPr>
        <p:spPr/>
        <p:txBody>
          <a:bodyPr/>
          <a:lstStyle>
            <a:lvl1pPr>
              <a:defRPr/>
            </a:lvl1pPr>
          </a:lstStyle>
          <a:p>
            <a:fld id="{DC97134D-34ED-4ABD-BB14-3AF7C48CCC9D}" type="datetime1">
              <a:rPr lang="fr-FR" altLang="zh-TW" smtClean="0"/>
              <a:t>20/09/2017</a:t>
            </a:fld>
            <a:endParaRPr lang="fr-CA" altLang="zh-TW"/>
          </a:p>
        </p:txBody>
      </p:sp>
      <p:sp>
        <p:nvSpPr>
          <p:cNvPr id="4" name="Espace réservé du pied de page 4"/>
          <p:cNvSpPr>
            <a:spLocks noGrp="1"/>
          </p:cNvSpPr>
          <p:nvPr>
            <p:ph type="ftr" sz="quarter" idx="11"/>
          </p:nvPr>
        </p:nvSpPr>
        <p:spPr/>
        <p:txBody>
          <a:bodyPr/>
          <a:lstStyle>
            <a:lvl1pPr>
              <a:defRPr/>
            </a:lvl1pPr>
          </a:lstStyle>
          <a:p>
            <a:endParaRPr lang="fr-CA" altLang="zh-TW"/>
          </a:p>
        </p:txBody>
      </p:sp>
      <p:sp>
        <p:nvSpPr>
          <p:cNvPr id="5" name="Espace réservé du numéro de diapositive 5"/>
          <p:cNvSpPr>
            <a:spLocks noGrp="1"/>
          </p:cNvSpPr>
          <p:nvPr>
            <p:ph type="sldNum" sz="quarter" idx="12"/>
          </p:nvPr>
        </p:nvSpPr>
        <p:spPr/>
        <p:txBody>
          <a:bodyPr/>
          <a:lstStyle>
            <a:lvl1pPr>
              <a:defRPr/>
            </a:lvl1pPr>
          </a:lstStyle>
          <a:p>
            <a:fld id="{61075E08-F7CD-4108-93F0-DEAB428EAF33}" type="slidenum">
              <a:rPr lang="fr-CA" altLang="zh-TW"/>
              <a:pPr/>
              <a:t>‹#›</a:t>
            </a:fld>
            <a:endParaRPr lang="fr-CA" altLang="zh-TW"/>
          </a:p>
        </p:txBody>
      </p:sp>
    </p:spTree>
    <p:extLst>
      <p:ext uri="{BB962C8B-B14F-4D97-AF65-F5344CB8AC3E}">
        <p14:creationId xmlns:p14="http://schemas.microsoft.com/office/powerpoint/2010/main" val="428609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EC742614-626E-4EA7-8BA5-826F0BFAF40C}" type="datetime1">
              <a:rPr lang="fr-FR" altLang="zh-TW" smtClean="0"/>
              <a:t>20/09/2017</a:t>
            </a:fld>
            <a:endParaRPr lang="fr-CA" altLang="zh-TW"/>
          </a:p>
        </p:txBody>
      </p:sp>
      <p:sp>
        <p:nvSpPr>
          <p:cNvPr id="3" name="Espace réservé du pied de page 4"/>
          <p:cNvSpPr>
            <a:spLocks noGrp="1"/>
          </p:cNvSpPr>
          <p:nvPr>
            <p:ph type="ftr" sz="quarter" idx="11"/>
          </p:nvPr>
        </p:nvSpPr>
        <p:spPr/>
        <p:txBody>
          <a:bodyPr/>
          <a:lstStyle>
            <a:lvl1pPr>
              <a:defRPr/>
            </a:lvl1pPr>
          </a:lstStyle>
          <a:p>
            <a:endParaRPr lang="fr-CA" altLang="zh-TW"/>
          </a:p>
        </p:txBody>
      </p:sp>
      <p:sp>
        <p:nvSpPr>
          <p:cNvPr id="4" name="Espace réservé du numéro de diapositive 5"/>
          <p:cNvSpPr>
            <a:spLocks noGrp="1"/>
          </p:cNvSpPr>
          <p:nvPr>
            <p:ph type="sldNum" sz="quarter" idx="12"/>
          </p:nvPr>
        </p:nvSpPr>
        <p:spPr/>
        <p:txBody>
          <a:bodyPr/>
          <a:lstStyle>
            <a:lvl1pPr>
              <a:defRPr/>
            </a:lvl1pPr>
          </a:lstStyle>
          <a:p>
            <a:fld id="{81493ED1-5F88-4D5F-AB6B-D86B309A07EB}" type="slidenum">
              <a:rPr lang="fr-CA" altLang="zh-TW"/>
              <a:pPr/>
              <a:t>‹#›</a:t>
            </a:fld>
            <a:endParaRPr lang="fr-CA" altLang="zh-TW"/>
          </a:p>
        </p:txBody>
      </p:sp>
    </p:spTree>
    <p:extLst>
      <p:ext uri="{BB962C8B-B14F-4D97-AF65-F5344CB8AC3E}">
        <p14:creationId xmlns:p14="http://schemas.microsoft.com/office/powerpoint/2010/main" val="407434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Espace réservé de la date 3"/>
          <p:cNvSpPr>
            <a:spLocks noGrp="1"/>
          </p:cNvSpPr>
          <p:nvPr>
            <p:ph type="dt" sz="half" idx="10"/>
          </p:nvPr>
        </p:nvSpPr>
        <p:spPr/>
        <p:txBody>
          <a:bodyPr/>
          <a:lstStyle>
            <a:lvl1pPr>
              <a:defRPr/>
            </a:lvl1pPr>
          </a:lstStyle>
          <a:p>
            <a:fld id="{9AC74EAA-E928-4050-B122-DE19D20F9630}" type="datetime1">
              <a:rPr lang="fr-FR" altLang="zh-TW" smtClean="0"/>
              <a:t>20/09/2017</a:t>
            </a:fld>
            <a:endParaRPr lang="fr-CA" altLang="zh-TW"/>
          </a:p>
        </p:txBody>
      </p:sp>
      <p:sp>
        <p:nvSpPr>
          <p:cNvPr id="6" name="Espace réservé du pied de page 4"/>
          <p:cNvSpPr>
            <a:spLocks noGrp="1"/>
          </p:cNvSpPr>
          <p:nvPr>
            <p:ph type="ftr" sz="quarter" idx="11"/>
          </p:nvPr>
        </p:nvSpPr>
        <p:spPr/>
        <p:txBody>
          <a:bodyPr/>
          <a:lstStyle>
            <a:lvl1pPr>
              <a:defRPr/>
            </a:lvl1pPr>
          </a:lstStyle>
          <a:p>
            <a:endParaRPr lang="fr-CA" altLang="zh-TW"/>
          </a:p>
        </p:txBody>
      </p:sp>
      <p:sp>
        <p:nvSpPr>
          <p:cNvPr id="7" name="Espace réservé du numéro de diapositive 5"/>
          <p:cNvSpPr>
            <a:spLocks noGrp="1"/>
          </p:cNvSpPr>
          <p:nvPr>
            <p:ph type="sldNum" sz="quarter" idx="12"/>
          </p:nvPr>
        </p:nvSpPr>
        <p:spPr/>
        <p:txBody>
          <a:bodyPr/>
          <a:lstStyle>
            <a:lvl1pPr>
              <a:defRPr/>
            </a:lvl1pPr>
          </a:lstStyle>
          <a:p>
            <a:fld id="{74C60A6B-DBDB-42B0-8257-B8ED9EA15500}" type="slidenum">
              <a:rPr lang="fr-CA" altLang="zh-TW"/>
              <a:pPr/>
              <a:t>‹#›</a:t>
            </a:fld>
            <a:endParaRPr lang="fr-CA" altLang="zh-TW"/>
          </a:p>
        </p:txBody>
      </p:sp>
    </p:spTree>
    <p:extLst>
      <p:ext uri="{BB962C8B-B14F-4D97-AF65-F5344CB8AC3E}">
        <p14:creationId xmlns:p14="http://schemas.microsoft.com/office/powerpoint/2010/main" val="2137475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Espace réservé de la date 3"/>
          <p:cNvSpPr>
            <a:spLocks noGrp="1"/>
          </p:cNvSpPr>
          <p:nvPr>
            <p:ph type="dt" sz="half" idx="10"/>
          </p:nvPr>
        </p:nvSpPr>
        <p:spPr/>
        <p:txBody>
          <a:bodyPr/>
          <a:lstStyle>
            <a:lvl1pPr>
              <a:defRPr/>
            </a:lvl1pPr>
          </a:lstStyle>
          <a:p>
            <a:fld id="{92A97410-DD30-48C6-938C-EC090E48FE63}" type="datetime1">
              <a:rPr lang="fr-FR" altLang="zh-TW" smtClean="0"/>
              <a:t>20/09/2017</a:t>
            </a:fld>
            <a:endParaRPr lang="fr-CA" altLang="zh-TW"/>
          </a:p>
        </p:txBody>
      </p:sp>
      <p:sp>
        <p:nvSpPr>
          <p:cNvPr id="6" name="Espace réservé du pied de page 4"/>
          <p:cNvSpPr>
            <a:spLocks noGrp="1"/>
          </p:cNvSpPr>
          <p:nvPr>
            <p:ph type="ftr" sz="quarter" idx="11"/>
          </p:nvPr>
        </p:nvSpPr>
        <p:spPr/>
        <p:txBody>
          <a:bodyPr/>
          <a:lstStyle>
            <a:lvl1pPr>
              <a:defRPr/>
            </a:lvl1pPr>
          </a:lstStyle>
          <a:p>
            <a:endParaRPr lang="fr-CA" altLang="zh-TW"/>
          </a:p>
        </p:txBody>
      </p:sp>
      <p:sp>
        <p:nvSpPr>
          <p:cNvPr id="7" name="Espace réservé du numéro de diapositive 5"/>
          <p:cNvSpPr>
            <a:spLocks noGrp="1"/>
          </p:cNvSpPr>
          <p:nvPr>
            <p:ph type="sldNum" sz="quarter" idx="12"/>
          </p:nvPr>
        </p:nvSpPr>
        <p:spPr/>
        <p:txBody>
          <a:bodyPr/>
          <a:lstStyle>
            <a:lvl1pPr>
              <a:defRPr/>
            </a:lvl1pPr>
          </a:lstStyle>
          <a:p>
            <a:fld id="{45A4DF40-9BFC-4D3B-840D-73A2C7D2DC6F}" type="slidenum">
              <a:rPr lang="fr-CA" altLang="zh-TW"/>
              <a:pPr/>
              <a:t>‹#›</a:t>
            </a:fld>
            <a:endParaRPr lang="fr-CA" altLang="zh-TW"/>
          </a:p>
        </p:txBody>
      </p:sp>
    </p:spTree>
    <p:extLst>
      <p:ext uri="{BB962C8B-B14F-4D97-AF65-F5344CB8AC3E}">
        <p14:creationId xmlns:p14="http://schemas.microsoft.com/office/powerpoint/2010/main" val="2757475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prstClr val="black"/>
              <a:srgbClr val="D9C3A5">
                <a:tint val="50000"/>
                <a:satMod val="180000"/>
              </a:srgbClr>
            </a:duotone>
            <a:extLst>
              <a:ext uri="{BEBA8EAE-BF5A-486C-A8C5-ECC9F3942E4B}">
                <a14:imgProps xmlns:a14="http://schemas.microsoft.com/office/drawing/2010/main">
                  <a14:imgLayer r:embed="rId14">
                    <a14:imgEffect>
                      <a14:colorTemperature colorTemp="47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zh-TW" dirty="0" smtClean="0"/>
              <a:t>Cliquez pour modifier le style du titre</a:t>
            </a:r>
            <a:endParaRPr lang="fr-CA" altLang="zh-TW" dirty="0"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zh-TW" smtClean="0"/>
              <a:t>Cliquez pour modifier les styles du texte du masque</a:t>
            </a:r>
          </a:p>
          <a:p>
            <a:pPr lvl="1"/>
            <a:r>
              <a:rPr lang="fr-FR" altLang="zh-TW" smtClean="0"/>
              <a:t>Deuxième niveau</a:t>
            </a:r>
          </a:p>
          <a:p>
            <a:pPr lvl="2"/>
            <a:r>
              <a:rPr lang="fr-FR" altLang="zh-TW" smtClean="0"/>
              <a:t>Troisième niveau</a:t>
            </a:r>
          </a:p>
          <a:p>
            <a:pPr lvl="3"/>
            <a:r>
              <a:rPr lang="fr-FR" altLang="zh-TW" smtClean="0"/>
              <a:t>Quatrième niveau</a:t>
            </a:r>
          </a:p>
          <a:p>
            <a:pPr lvl="4"/>
            <a:r>
              <a:rPr lang="fr-FR" altLang="zh-TW" smtClean="0"/>
              <a:t>Cinquième niveau</a:t>
            </a:r>
            <a:endParaRPr lang="fr-CA" altLang="zh-TW"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427C0DF-4B23-4782-80C6-142B6CF9E7DE}" type="datetime1">
              <a:rPr lang="fr-FR" altLang="zh-TW" smtClean="0"/>
              <a:t>20/09/2017</a:t>
            </a:fld>
            <a:endParaRPr lang="fr-CA" altLang="zh-TW"/>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fr-CA" altLang="zh-TW"/>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598F7B16-C0BF-478F-923B-DA9C9441778C}" type="slidenum">
              <a:rPr lang="fr-CA" altLang="zh-TW"/>
              <a:pPr/>
              <a:t>‹#›</a:t>
            </a:fld>
            <a:endParaRPr lang="fr-CA"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3" y="2490004"/>
            <a:ext cx="3081068" cy="3963708"/>
          </a:xfrm>
          <a:prstGeom prst="rect">
            <a:avLst/>
          </a:prstGeom>
        </p:spPr>
      </p:pic>
      <p:sp>
        <p:nvSpPr>
          <p:cNvPr id="2050" name="Titre 1"/>
          <p:cNvSpPr>
            <a:spLocks noGrp="1"/>
          </p:cNvSpPr>
          <p:nvPr>
            <p:ph type="ctrTitle"/>
          </p:nvPr>
        </p:nvSpPr>
        <p:spPr>
          <a:xfrm>
            <a:off x="1691680" y="2420888"/>
            <a:ext cx="7020272" cy="1470025"/>
          </a:xfrm>
        </p:spPr>
        <p:txBody>
          <a:bodyPr/>
          <a:lstStyle/>
          <a:p>
            <a:r>
              <a:rPr lang="zh-TW" altLang="en-US" sz="4800" b="1" dirty="0">
                <a:solidFill>
                  <a:srgbClr val="0070C0"/>
                </a:solidFill>
                <a:latin typeface="+mn-ea"/>
                <a:ea typeface="+mn-ea"/>
              </a:rPr>
              <a:t>教學獎助</a:t>
            </a:r>
            <a:r>
              <a:rPr lang="zh-TW" altLang="en-US" sz="4800" b="1" dirty="0" smtClean="0">
                <a:solidFill>
                  <a:srgbClr val="0070C0"/>
                </a:solidFill>
                <a:latin typeface="+mn-ea"/>
                <a:ea typeface="+mn-ea"/>
              </a:rPr>
              <a:t>生</a:t>
            </a:r>
            <a:r>
              <a:rPr lang="en-US" altLang="zh-TW" sz="4800" b="1" dirty="0" smtClean="0">
                <a:solidFill>
                  <a:srgbClr val="0070C0"/>
                </a:solidFill>
                <a:latin typeface="+mn-ea"/>
                <a:ea typeface="+mn-ea"/>
              </a:rPr>
              <a:t/>
            </a:r>
            <a:br>
              <a:rPr lang="en-US" altLang="zh-TW" sz="4800" b="1" dirty="0" smtClean="0">
                <a:solidFill>
                  <a:srgbClr val="0070C0"/>
                </a:solidFill>
                <a:latin typeface="+mn-ea"/>
                <a:ea typeface="+mn-ea"/>
              </a:rPr>
            </a:br>
            <a:r>
              <a:rPr lang="zh-TW" altLang="en-US" sz="4800" b="1" dirty="0" smtClean="0">
                <a:solidFill>
                  <a:srgbClr val="0070C0"/>
                </a:solidFill>
                <a:latin typeface="+mn-ea"/>
                <a:ea typeface="+mn-ea"/>
              </a:rPr>
              <a:t>因應措施規劃</a:t>
            </a:r>
            <a:endParaRPr lang="fr-CA" altLang="zh-TW" sz="4800" b="1" dirty="0" smtClean="0">
              <a:solidFill>
                <a:srgbClr val="0070C0"/>
              </a:solidFill>
              <a:latin typeface="+mn-ea"/>
              <a:ea typeface="+mn-ea"/>
            </a:endParaRPr>
          </a:p>
        </p:txBody>
      </p:sp>
      <p:pic>
        <p:nvPicPr>
          <p:cNvPr id="2053" name="Picture 5" descr="C:\Users\lilina\Desktop\政治大學教學發展中心logo-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0580" y="5861761"/>
            <a:ext cx="2679572" cy="807599"/>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p:cNvSpPr txBox="1">
            <a:spLocks/>
          </p:cNvSpPr>
          <p:nvPr/>
        </p:nvSpPr>
        <p:spPr bwMode="auto">
          <a:xfrm>
            <a:off x="1051930" y="6092544"/>
            <a:ext cx="7363668" cy="57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r"/>
            <a:r>
              <a:rPr lang="en-US" altLang="zh-TW" sz="2500" dirty="0" smtClean="0">
                <a:solidFill>
                  <a:srgbClr val="0070C0"/>
                </a:solidFill>
                <a:latin typeface="微軟正黑體" panose="020B0604030504040204" pitchFamily="34" charset="-120"/>
                <a:ea typeface="微軟正黑體" panose="020B0604030504040204" pitchFamily="34" charset="-120"/>
              </a:rPr>
              <a:t>106</a:t>
            </a:r>
            <a:r>
              <a:rPr lang="zh-TW" altLang="en-US" sz="2500" dirty="0" smtClean="0">
                <a:solidFill>
                  <a:srgbClr val="0070C0"/>
                </a:solidFill>
                <a:latin typeface="微軟正黑體" panose="020B0604030504040204" pitchFamily="34" charset="-120"/>
                <a:ea typeface="微軟正黑體" panose="020B0604030504040204" pitchFamily="34" charset="-120"/>
              </a:rPr>
              <a:t>年</a:t>
            </a:r>
            <a:r>
              <a:rPr lang="en-US" altLang="zh-TW" sz="2500" dirty="0" smtClean="0">
                <a:solidFill>
                  <a:srgbClr val="0070C0"/>
                </a:solidFill>
                <a:latin typeface="微軟正黑體" panose="020B0604030504040204" pitchFamily="34" charset="-120"/>
                <a:ea typeface="微軟正黑體" panose="020B0604030504040204" pitchFamily="34" charset="-120"/>
              </a:rPr>
              <a:t>9</a:t>
            </a:r>
            <a:r>
              <a:rPr lang="zh-TW" altLang="en-US" sz="2500" dirty="0" smtClean="0">
                <a:solidFill>
                  <a:srgbClr val="0070C0"/>
                </a:solidFill>
                <a:latin typeface="微軟正黑體" panose="020B0604030504040204" pitchFamily="34" charset="-120"/>
                <a:ea typeface="微軟正黑體" panose="020B0604030504040204" pitchFamily="34" charset="-120"/>
              </a:rPr>
              <a:t>月</a:t>
            </a:r>
            <a:r>
              <a:rPr lang="en-US" altLang="zh-TW" sz="2500" dirty="0" smtClean="0">
                <a:solidFill>
                  <a:srgbClr val="0070C0"/>
                </a:solidFill>
                <a:latin typeface="微軟正黑體" panose="020B0604030504040204" pitchFamily="34" charset="-120"/>
                <a:ea typeface="微軟正黑體" panose="020B0604030504040204" pitchFamily="34" charset="-120"/>
              </a:rPr>
              <a:t>15</a:t>
            </a:r>
            <a:r>
              <a:rPr lang="zh-TW" altLang="en-US" sz="2500" dirty="0" smtClean="0">
                <a:solidFill>
                  <a:srgbClr val="0070C0"/>
                </a:solidFill>
                <a:latin typeface="微軟正黑體" panose="020B0604030504040204" pitchFamily="34" charset="-120"/>
                <a:ea typeface="微軟正黑體" panose="020B0604030504040204" pitchFamily="34" charset="-120"/>
              </a:rPr>
              <a:t>日</a:t>
            </a:r>
            <a:endParaRPr lang="fr-CA" altLang="zh-TW" sz="2500" dirty="0" smtClean="0">
              <a:solidFill>
                <a:srgbClr val="0070C0"/>
              </a:solidFill>
              <a:latin typeface="微軟正黑體" panose="020B0604030504040204" pitchFamily="34" charset="-120"/>
              <a:ea typeface="微軟正黑體" panose="020B0604030504040204" pitchFamily="34" charset="-120"/>
            </a:endParaRPr>
          </a:p>
        </p:txBody>
      </p:sp>
      <p:sp>
        <p:nvSpPr>
          <p:cNvPr id="6" name="投影片編號版面配置區 5"/>
          <p:cNvSpPr>
            <a:spLocks noGrp="1"/>
          </p:cNvSpPr>
          <p:nvPr>
            <p:ph type="sldNum" sz="quarter" idx="12"/>
          </p:nvPr>
        </p:nvSpPr>
        <p:spPr>
          <a:xfrm>
            <a:off x="6995937" y="6486797"/>
            <a:ext cx="2133600" cy="365125"/>
          </a:xfrm>
        </p:spPr>
        <p:txBody>
          <a:bodyPr/>
          <a:lstStyle/>
          <a:p>
            <a:fld id="{3C5BDC13-A930-431B-8E08-99E8504C64A9}" type="slidenum">
              <a:rPr lang="fr-CA" altLang="zh-TW" smtClean="0"/>
              <a:pPr/>
              <a:t>1</a:t>
            </a:fld>
            <a:endParaRPr lang="fr-CA" altLang="zh-TW" dirty="0"/>
          </a:p>
        </p:txBody>
      </p:sp>
      <p:sp>
        <p:nvSpPr>
          <p:cNvPr id="2" name="文字方塊 1"/>
          <p:cNvSpPr txBox="1"/>
          <p:nvPr/>
        </p:nvSpPr>
        <p:spPr>
          <a:xfrm>
            <a:off x="323528" y="476672"/>
            <a:ext cx="8820472" cy="1200329"/>
          </a:xfrm>
          <a:prstGeom prst="rect">
            <a:avLst/>
          </a:prstGeom>
          <a:noFill/>
        </p:spPr>
        <p:txBody>
          <a:bodyPr wrap="square" rtlCol="0">
            <a:spAutoFit/>
          </a:bodyPr>
          <a:lstStyle/>
          <a:p>
            <a:pPr algn="ctr"/>
            <a:r>
              <a:rPr lang="zh-TW" altLang="en-US" sz="3600" b="1" dirty="0" smtClean="0">
                <a:solidFill>
                  <a:srgbClr val="0070C0"/>
                </a:solidFill>
                <a:latin typeface="+mn-ea"/>
                <a:cs typeface="+mj-cs"/>
              </a:rPr>
              <a:t>本校配合教育部最新修訂之</a:t>
            </a:r>
            <a:endParaRPr lang="en-US" altLang="zh-TW" sz="3600" b="1" dirty="0" smtClean="0">
              <a:solidFill>
                <a:srgbClr val="0070C0"/>
              </a:solidFill>
              <a:latin typeface="+mn-ea"/>
              <a:cs typeface="+mj-cs"/>
            </a:endParaRPr>
          </a:p>
          <a:p>
            <a:pPr algn="ctr"/>
            <a:r>
              <a:rPr lang="zh-TW" altLang="en-US" sz="3600" b="1" dirty="0" smtClean="0">
                <a:solidFill>
                  <a:srgbClr val="0070C0"/>
                </a:solidFill>
                <a:latin typeface="+mn-ea"/>
                <a:cs typeface="+mj-cs"/>
              </a:rPr>
              <a:t>「</a:t>
            </a:r>
            <a:r>
              <a:rPr lang="zh-TW" altLang="en-US" sz="3600" b="1" dirty="0">
                <a:solidFill>
                  <a:srgbClr val="0070C0"/>
                </a:solidFill>
                <a:latin typeface="+mn-ea"/>
                <a:cs typeface="+mj-cs"/>
              </a:rPr>
              <a:t>專科以上學校獎助</a:t>
            </a:r>
            <a:r>
              <a:rPr lang="zh-TW" altLang="en-US" sz="3600" b="1" dirty="0" smtClean="0">
                <a:solidFill>
                  <a:srgbClr val="0070C0"/>
                </a:solidFill>
                <a:latin typeface="+mn-ea"/>
                <a:cs typeface="+mj-cs"/>
              </a:rPr>
              <a:t>生權益</a:t>
            </a:r>
            <a:r>
              <a:rPr lang="zh-TW" altLang="en-US" sz="3600" b="1" dirty="0">
                <a:solidFill>
                  <a:srgbClr val="0070C0"/>
                </a:solidFill>
                <a:latin typeface="+mn-ea"/>
                <a:cs typeface="+mj-cs"/>
              </a:rPr>
              <a:t>保障指導原則」</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84562" y="260648"/>
            <a:ext cx="8229600" cy="1143000"/>
          </a:xfrm>
        </p:spPr>
        <p:txBody>
          <a:bodyPr/>
          <a:lstStyle/>
          <a:p>
            <a:pPr lvl="0" algn="l"/>
            <a:r>
              <a:rPr lang="zh-TW" altLang="en-US" sz="4200" b="1" dirty="0">
                <a:solidFill>
                  <a:srgbClr val="0070C0"/>
                </a:solidFill>
                <a:latin typeface="微軟正黑體" panose="020B0604030504040204" pitchFamily="34" charset="-120"/>
                <a:ea typeface="微軟正黑體" panose="020B0604030504040204" pitchFamily="34" charset="-120"/>
              </a:rPr>
              <a:t>二</a:t>
            </a:r>
            <a:r>
              <a:rPr lang="zh-TW" altLang="en-US" sz="4200" b="1" dirty="0" smtClean="0">
                <a:solidFill>
                  <a:srgbClr val="0070C0"/>
                </a:solidFill>
                <a:latin typeface="微軟正黑體" panose="020B0604030504040204" pitchFamily="34" charset="-120"/>
                <a:ea typeface="微軟正黑體" panose="020B0604030504040204" pitchFamily="34" charset="-120"/>
              </a:rPr>
              <a:t>、教學獎助生</a:t>
            </a:r>
            <a:r>
              <a:rPr lang="zh-TW" altLang="en-US" sz="4200" b="1" dirty="0">
                <a:solidFill>
                  <a:srgbClr val="0070C0"/>
                </a:solidFill>
                <a:latin typeface="微軟正黑體" panose="020B0604030504040204" pitchFamily="34" charset="-120"/>
                <a:ea typeface="微軟正黑體" panose="020B0604030504040204" pitchFamily="34" charset="-120"/>
              </a:rPr>
              <a:t>定義與認定</a:t>
            </a:r>
            <a:r>
              <a:rPr lang="zh-TW" altLang="en-US" sz="4200" b="1" dirty="0" smtClean="0">
                <a:solidFill>
                  <a:srgbClr val="0070C0"/>
                </a:solidFill>
                <a:latin typeface="微軟正黑體" panose="020B0604030504040204" pitchFamily="34" charset="-120"/>
                <a:ea typeface="微軟正黑體" panose="020B0604030504040204" pitchFamily="34" charset="-120"/>
              </a:rPr>
              <a:t>程序</a:t>
            </a:r>
            <a:endParaRPr lang="zh-TW" altLang="en-US" sz="4200" dirty="0">
              <a:solidFill>
                <a:srgbClr val="0070C0"/>
              </a:solidFill>
            </a:endParaRPr>
          </a:p>
        </p:txBody>
      </p:sp>
      <p:sp>
        <p:nvSpPr>
          <p:cNvPr id="3" name="內容版面配置區 2"/>
          <p:cNvSpPr>
            <a:spLocks noGrp="1"/>
          </p:cNvSpPr>
          <p:nvPr>
            <p:ph idx="1"/>
          </p:nvPr>
        </p:nvSpPr>
        <p:spPr/>
        <p:txBody>
          <a:bodyPr/>
          <a:lstStyle/>
          <a:p>
            <a:pPr marL="0" indent="0">
              <a:buNone/>
            </a:pPr>
            <a:endParaRPr lang="zh-TW" altLang="en-US" dirty="0"/>
          </a:p>
        </p:txBody>
      </p:sp>
      <p:sp>
        <p:nvSpPr>
          <p:cNvPr id="4" name="文字方塊 3"/>
          <p:cNvSpPr txBox="1"/>
          <p:nvPr/>
        </p:nvSpPr>
        <p:spPr>
          <a:xfrm>
            <a:off x="683568" y="6093296"/>
            <a:ext cx="8352928" cy="400110"/>
          </a:xfrm>
          <a:prstGeom prst="rect">
            <a:avLst/>
          </a:prstGeom>
          <a:noFill/>
        </p:spPr>
        <p:txBody>
          <a:bodyPr wrap="square" rtlCol="0">
            <a:spAutoFit/>
          </a:bodyPr>
          <a:lstStyle/>
          <a:p>
            <a:r>
              <a:rPr lang="en-US" altLang="zh-TW" sz="2000" dirty="0" smtClean="0"/>
              <a:t>(</a:t>
            </a:r>
            <a:r>
              <a:rPr lang="zh-TW" altLang="en-US" sz="2000" dirty="0" smtClean="0"/>
              <a:t>教育部專科</a:t>
            </a:r>
            <a:r>
              <a:rPr lang="zh-TW" altLang="en-US" sz="2000" dirty="0"/>
              <a:t>以上學校獎助生學習權益保障處理指導</a:t>
            </a:r>
            <a:r>
              <a:rPr lang="zh-TW" altLang="en-US" sz="2000" dirty="0" smtClean="0"/>
              <a:t>原則第六點</a:t>
            </a:r>
            <a:r>
              <a:rPr lang="en-US" altLang="zh-TW" sz="2000" dirty="0" smtClean="0"/>
              <a:t>)</a:t>
            </a:r>
            <a:endParaRPr lang="zh-TW" altLang="zh-TW" sz="2000" dirty="0"/>
          </a:p>
        </p:txBody>
      </p:sp>
      <p:graphicFrame>
        <p:nvGraphicFramePr>
          <p:cNvPr id="5" name="表格 4"/>
          <p:cNvGraphicFramePr>
            <a:graphicFrameLocks noGrp="1"/>
          </p:cNvGraphicFramePr>
          <p:nvPr>
            <p:extLst>
              <p:ext uri="{D42A27DB-BD31-4B8C-83A1-F6EECF244321}">
                <p14:modId xmlns:p14="http://schemas.microsoft.com/office/powerpoint/2010/main" val="3892664646"/>
              </p:ext>
            </p:extLst>
          </p:nvPr>
        </p:nvGraphicFramePr>
        <p:xfrm>
          <a:off x="755576" y="1885032"/>
          <a:ext cx="7560840" cy="3779520"/>
        </p:xfrm>
        <a:graphic>
          <a:graphicData uri="http://schemas.openxmlformats.org/drawingml/2006/table">
            <a:tbl>
              <a:tblPr firstRow="1" bandRow="1">
                <a:tableStyleId>{72833802-FEF1-4C79-8D5D-14CF1EAF98D9}</a:tableStyleId>
              </a:tblPr>
              <a:tblGrid>
                <a:gridCol w="2143468">
                  <a:extLst>
                    <a:ext uri="{9D8B030D-6E8A-4147-A177-3AD203B41FA5}">
                      <a16:colId xmlns:a16="http://schemas.microsoft.com/office/drawing/2014/main" val="20000"/>
                    </a:ext>
                  </a:extLst>
                </a:gridCol>
                <a:gridCol w="5417372">
                  <a:extLst>
                    <a:ext uri="{9D8B030D-6E8A-4147-A177-3AD203B41FA5}">
                      <a16:colId xmlns:a16="http://schemas.microsoft.com/office/drawing/2014/main" val="20001"/>
                    </a:ext>
                  </a:extLst>
                </a:gridCol>
              </a:tblGrid>
              <a:tr h="370840">
                <a:tc>
                  <a:txBody>
                    <a:bodyPr/>
                    <a:lstStyle/>
                    <a:p>
                      <a:r>
                        <a:rPr lang="zh-TW" altLang="en-US" sz="2800" dirty="0" smtClean="0">
                          <a:solidFill>
                            <a:schemeClr val="tx1"/>
                          </a:solidFill>
                        </a:rPr>
                        <a:t>獎助生類別</a:t>
                      </a:r>
                      <a:endParaRPr lang="zh-TW"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800" dirty="0" smtClean="0">
                          <a:solidFill>
                            <a:schemeClr val="tx1"/>
                          </a:solidFill>
                        </a:rPr>
                        <a:t>定義</a:t>
                      </a:r>
                      <a:r>
                        <a:rPr lang="en-US" altLang="zh-TW" sz="2800" dirty="0" smtClean="0">
                          <a:solidFill>
                            <a:schemeClr val="tx1"/>
                          </a:solidFill>
                        </a:rPr>
                        <a:t>/</a:t>
                      </a:r>
                      <a:r>
                        <a:rPr lang="zh-TW" altLang="en-US" sz="2800" dirty="0" smtClean="0">
                          <a:solidFill>
                            <a:schemeClr val="tx1"/>
                          </a:solidFill>
                        </a:rPr>
                        <a:t>學習範疇</a:t>
                      </a:r>
                      <a:r>
                        <a:rPr lang="zh-TW" altLang="en-US" sz="2800" dirty="0" smtClean="0"/>
                        <a:t>義</a:t>
                      </a:r>
                      <a:r>
                        <a:rPr lang="en-US" altLang="zh-TW" sz="2800" dirty="0" smtClean="0"/>
                        <a:t>/</a:t>
                      </a:r>
                      <a:r>
                        <a:rPr lang="zh-TW" altLang="en-US" sz="2800" dirty="0" smtClean="0"/>
                        <a:t>學習範疇</a:t>
                      </a:r>
                      <a:endParaRPr lang="zh-TW"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38850">
                <a:tc rowSpan="3">
                  <a:txBody>
                    <a:bodyPr/>
                    <a:lstStyle/>
                    <a:p>
                      <a:endParaRPr lang="en-US" altLang="zh-TW" sz="2800" dirty="0" smtClean="0"/>
                    </a:p>
                    <a:p>
                      <a:endParaRPr lang="en-US" altLang="zh-TW" sz="2800" dirty="0" smtClean="0"/>
                    </a:p>
                    <a:p>
                      <a:endParaRPr lang="en-US" altLang="zh-TW" sz="2800" dirty="0" smtClean="0"/>
                    </a:p>
                    <a:p>
                      <a:r>
                        <a:rPr lang="zh-TW" altLang="en-US" sz="2800" b="1" dirty="0" smtClean="0"/>
                        <a:t>教學獎助生</a:t>
                      </a:r>
                      <a:endParaRPr lang="zh-TW" alt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zh-TW" sz="2800" dirty="0" smtClean="0"/>
                        <a:t>指</a:t>
                      </a:r>
                      <a:r>
                        <a:rPr lang="zh-TW" altLang="zh-TW" sz="2800" b="1" dirty="0" smtClean="0">
                          <a:solidFill>
                            <a:srgbClr val="0070C0"/>
                          </a:solidFill>
                        </a:rPr>
                        <a:t>獲教學獎助之學生</a:t>
                      </a:r>
                      <a:endParaRPr lang="zh-TW" altLang="en-US" sz="28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370840">
                <a:tc vMerge="1">
                  <a:txBody>
                    <a:bodyPr/>
                    <a:lstStyle/>
                    <a:p>
                      <a:endParaRPr lang="zh-TW" altLang="en-US" sz="2800" dirty="0"/>
                    </a:p>
                  </a:txBody>
                  <a:tcPr/>
                </a:tc>
                <a:tc>
                  <a:txBody>
                    <a:bodyPr/>
                    <a:lstStyle/>
                    <a:p>
                      <a:r>
                        <a:rPr lang="zh-TW" altLang="zh-TW" sz="2800" dirty="0" smtClean="0"/>
                        <a:t>參與</a:t>
                      </a:r>
                      <a:r>
                        <a:rPr lang="zh-TW" altLang="zh-TW" sz="2800" b="1" dirty="0" smtClean="0">
                          <a:solidFill>
                            <a:srgbClr val="0070C0"/>
                          </a:solidFill>
                        </a:rPr>
                        <a:t>屬專業養成範圍且其無選擇權之實習課程</a:t>
                      </a:r>
                      <a:endParaRPr lang="zh-TW" altLang="en-US" sz="28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370840">
                <a:tc vMerge="1">
                  <a:txBody>
                    <a:bodyPr/>
                    <a:lstStyle/>
                    <a:p>
                      <a:endParaRPr lang="zh-TW" altLang="en-US" sz="2800" dirty="0"/>
                    </a:p>
                  </a:txBody>
                  <a:tcPr/>
                </a:tc>
                <a:tc>
                  <a:txBody>
                    <a:bodyPr/>
                    <a:lstStyle/>
                    <a:p>
                      <a:r>
                        <a:rPr lang="zh-TW" altLang="zh-TW" sz="2800" dirty="0" smtClean="0"/>
                        <a:t>或為</a:t>
                      </a:r>
                      <a:r>
                        <a:rPr lang="zh-TW" altLang="zh-TW" sz="2800" b="1" dirty="0" smtClean="0">
                          <a:solidFill>
                            <a:schemeClr val="tx1"/>
                          </a:solidFill>
                        </a:rPr>
                        <a:t>接受</a:t>
                      </a:r>
                      <a:r>
                        <a:rPr lang="zh-TW" altLang="zh-TW" sz="2800" b="1" dirty="0" smtClean="0">
                          <a:solidFill>
                            <a:srgbClr val="FF0000"/>
                          </a:solidFill>
                        </a:rPr>
                        <a:t>專業教學實務能力技巧培養</a:t>
                      </a:r>
                      <a:r>
                        <a:rPr lang="zh-TW" altLang="zh-TW" sz="2800" b="1" dirty="0" smtClean="0">
                          <a:solidFill>
                            <a:schemeClr val="tx1"/>
                          </a:solidFill>
                        </a:rPr>
                        <a:t>而參與學校</a:t>
                      </a:r>
                      <a:r>
                        <a:rPr lang="zh-TW" altLang="zh-TW" sz="2800" b="1" dirty="0" smtClean="0">
                          <a:solidFill>
                            <a:srgbClr val="FF0000"/>
                          </a:solidFill>
                        </a:rPr>
                        <a:t>正式學分課程</a:t>
                      </a:r>
                      <a:r>
                        <a:rPr lang="zh-TW" altLang="zh-TW" sz="2800" dirty="0" smtClean="0"/>
                        <a:t>，以提升教學專業或實務能力為目的者</a:t>
                      </a:r>
                      <a:endParaRPr lang="zh-TW"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bl>
          </a:graphicData>
        </a:graphic>
      </p:graphicFrame>
      <p:sp>
        <p:nvSpPr>
          <p:cNvPr id="7" name="投影片編號版面配置區 6"/>
          <p:cNvSpPr>
            <a:spLocks noGrp="1"/>
          </p:cNvSpPr>
          <p:nvPr>
            <p:ph type="sldNum" sz="quarter" idx="12"/>
          </p:nvPr>
        </p:nvSpPr>
        <p:spPr>
          <a:xfrm>
            <a:off x="7002335" y="6492875"/>
            <a:ext cx="2133600" cy="365125"/>
          </a:xfrm>
        </p:spPr>
        <p:txBody>
          <a:bodyPr/>
          <a:lstStyle/>
          <a:p>
            <a:fld id="{5CE1597B-A397-4CB3-9660-0097F3AD3601}" type="slidenum">
              <a:rPr lang="fr-CA" altLang="zh-TW" smtClean="0"/>
              <a:pPr/>
              <a:t>10</a:t>
            </a:fld>
            <a:endParaRPr lang="fr-CA" altLang="zh-TW" dirty="0"/>
          </a:p>
        </p:txBody>
      </p:sp>
    </p:spTree>
    <p:extLst>
      <p:ext uri="{BB962C8B-B14F-4D97-AF65-F5344CB8AC3E}">
        <p14:creationId xmlns:p14="http://schemas.microsoft.com/office/powerpoint/2010/main" val="3169876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84562" y="260648"/>
            <a:ext cx="8229600" cy="1143000"/>
          </a:xfrm>
        </p:spPr>
        <p:txBody>
          <a:bodyPr/>
          <a:lstStyle/>
          <a:p>
            <a:pPr algn="l"/>
            <a:r>
              <a:rPr lang="zh-TW" altLang="en-US" sz="3600" b="1" dirty="0" smtClean="0">
                <a:solidFill>
                  <a:srgbClr val="0070C0"/>
                </a:solidFill>
                <a:latin typeface="微軟正黑體" panose="020B0604030504040204" pitchFamily="34" charset="-120"/>
                <a:ea typeface="微軟正黑體" panose="020B0604030504040204" pitchFamily="34" charset="-120"/>
              </a:rPr>
              <a:t>二</a:t>
            </a:r>
            <a:r>
              <a:rPr lang="zh-TW" altLang="en-US" sz="3600" b="1" dirty="0">
                <a:solidFill>
                  <a:srgbClr val="0070C0"/>
                </a:solidFill>
                <a:latin typeface="微軟正黑體" panose="020B0604030504040204" pitchFamily="34" charset="-120"/>
                <a:ea typeface="微軟正黑體" panose="020B0604030504040204" pitchFamily="34" charset="-120"/>
              </a:rPr>
              <a:t>、教學獎助生定義與認定</a:t>
            </a:r>
            <a:r>
              <a:rPr lang="zh-TW" altLang="en-US" sz="3600" b="1" dirty="0" smtClean="0">
                <a:solidFill>
                  <a:srgbClr val="0070C0"/>
                </a:solidFill>
                <a:latin typeface="微軟正黑體" panose="020B0604030504040204" pitchFamily="34" charset="-120"/>
                <a:ea typeface="微軟正黑體" panose="020B0604030504040204" pitchFamily="34" charset="-120"/>
              </a:rPr>
              <a:t>程序</a:t>
            </a:r>
            <a:r>
              <a:rPr lang="en-US" altLang="zh-TW" sz="3600" b="1" dirty="0" smtClean="0">
                <a:solidFill>
                  <a:srgbClr val="0070C0"/>
                </a:solidFill>
                <a:latin typeface="微軟正黑體" panose="020B0604030504040204" pitchFamily="34" charset="-120"/>
                <a:ea typeface="微軟正黑體" panose="020B0604030504040204" pitchFamily="34" charset="-120"/>
              </a:rPr>
              <a:t>(</a:t>
            </a:r>
            <a:r>
              <a:rPr lang="zh-TW" altLang="en-US" sz="3600" b="1" dirty="0" smtClean="0">
                <a:solidFill>
                  <a:srgbClr val="0070C0"/>
                </a:solidFill>
                <a:latin typeface="微軟正黑體" panose="020B0604030504040204" pitchFamily="34" charset="-120"/>
                <a:ea typeface="微軟正黑體" panose="020B0604030504040204" pitchFamily="34" charset="-120"/>
              </a:rPr>
              <a:t>續</a:t>
            </a:r>
            <a:r>
              <a:rPr lang="en-US" altLang="zh-TW" sz="3600" b="1" dirty="0" smtClean="0">
                <a:solidFill>
                  <a:srgbClr val="0070C0"/>
                </a:solidFill>
                <a:latin typeface="微軟正黑體" panose="020B0604030504040204" pitchFamily="34" charset="-120"/>
                <a:ea typeface="微軟正黑體" panose="020B0604030504040204" pitchFamily="34" charset="-120"/>
              </a:rPr>
              <a:t>1)</a:t>
            </a:r>
            <a:endParaRPr lang="zh-TW" altLang="en-US" sz="3600" dirty="0">
              <a:solidFill>
                <a:srgbClr val="0070C0"/>
              </a:solidFill>
            </a:endParaRPr>
          </a:p>
        </p:txBody>
      </p:sp>
      <p:sp>
        <p:nvSpPr>
          <p:cNvPr id="10" name="投影片編號版面配置區 9"/>
          <p:cNvSpPr>
            <a:spLocks noGrp="1"/>
          </p:cNvSpPr>
          <p:nvPr>
            <p:ph type="sldNum" sz="quarter" idx="12"/>
          </p:nvPr>
        </p:nvSpPr>
        <p:spPr>
          <a:xfrm>
            <a:off x="7010400" y="6492875"/>
            <a:ext cx="2133600" cy="365125"/>
          </a:xfrm>
        </p:spPr>
        <p:txBody>
          <a:bodyPr/>
          <a:lstStyle/>
          <a:p>
            <a:fld id="{5CE1597B-A397-4CB3-9660-0097F3AD3601}" type="slidenum">
              <a:rPr lang="fr-CA" altLang="zh-TW" smtClean="0"/>
              <a:pPr/>
              <a:t>11</a:t>
            </a:fld>
            <a:endParaRPr lang="fr-CA" altLang="zh-TW" dirty="0"/>
          </a:p>
        </p:txBody>
      </p:sp>
      <p:sp>
        <p:nvSpPr>
          <p:cNvPr id="3" name="內容版面配置區 2"/>
          <p:cNvSpPr>
            <a:spLocks noGrp="1"/>
          </p:cNvSpPr>
          <p:nvPr>
            <p:ph idx="1"/>
          </p:nvPr>
        </p:nvSpPr>
        <p:spPr>
          <a:xfrm>
            <a:off x="457200" y="1268760"/>
            <a:ext cx="8229600" cy="4857403"/>
          </a:xfrm>
        </p:spPr>
        <p:txBody>
          <a:bodyPr/>
          <a:lstStyle/>
          <a:p>
            <a:r>
              <a:rPr lang="zh-TW" altLang="zh-TW" b="1" dirty="0">
                <a:solidFill>
                  <a:srgbClr val="9C4839"/>
                </a:solidFill>
                <a:latin typeface="微軟正黑體" panose="020B0604030504040204" pitchFamily="34" charset="-120"/>
                <a:ea typeface="微軟正黑體" panose="020B0604030504040204" pitchFamily="34" charset="-120"/>
              </a:rPr>
              <a:t>教學獎助生</a:t>
            </a:r>
            <a:r>
              <a:rPr lang="zh-TW" altLang="en-US" b="1" dirty="0">
                <a:solidFill>
                  <a:srgbClr val="9C4839"/>
                </a:solidFill>
                <a:latin typeface="微軟正黑體" panose="020B0604030504040204" pitchFamily="34" charset="-120"/>
                <a:ea typeface="微軟正黑體" panose="020B0604030504040204" pitchFamily="34" charset="-120"/>
              </a:rPr>
              <a:t>認定程序</a:t>
            </a:r>
            <a:endParaRPr lang="en-US" altLang="zh-TW" b="1" dirty="0">
              <a:solidFill>
                <a:srgbClr val="9C4839"/>
              </a:solidFill>
              <a:latin typeface="微軟正黑體" panose="020B0604030504040204" pitchFamily="34" charset="-120"/>
              <a:ea typeface="微軟正黑體" panose="020B0604030504040204" pitchFamily="34" charset="-120"/>
            </a:endParaRPr>
          </a:p>
          <a:p>
            <a:pPr marL="0" indent="0">
              <a:buNone/>
            </a:pPr>
            <a:endParaRPr lang="zh-TW" altLang="en-US" b="1" dirty="0"/>
          </a:p>
        </p:txBody>
      </p:sp>
      <p:sp>
        <p:nvSpPr>
          <p:cNvPr id="5" name="圓角矩形 4"/>
          <p:cNvSpPr/>
          <p:nvPr/>
        </p:nvSpPr>
        <p:spPr>
          <a:xfrm>
            <a:off x="487024" y="2735976"/>
            <a:ext cx="556584" cy="299728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2000" b="1" dirty="0" smtClean="0"/>
              <a:t>獲</a:t>
            </a:r>
            <a:r>
              <a:rPr lang="zh-TW" altLang="en-US" sz="2000" b="1" dirty="0"/>
              <a:t>教學獎</a:t>
            </a:r>
            <a:r>
              <a:rPr lang="zh-TW" altLang="en-US" sz="2000" b="1" dirty="0" smtClean="0"/>
              <a:t>助</a:t>
            </a:r>
            <a:endParaRPr lang="en-US" altLang="zh-TW" sz="2000" b="1" dirty="0" smtClean="0"/>
          </a:p>
          <a:p>
            <a:pPr algn="ctr"/>
            <a:r>
              <a:rPr lang="zh-TW" altLang="en-US" sz="2000" b="1" dirty="0" smtClean="0"/>
              <a:t>之學生</a:t>
            </a:r>
            <a:endParaRPr lang="en-US" altLang="zh-TW" sz="2000" b="1" dirty="0" smtClean="0"/>
          </a:p>
        </p:txBody>
      </p:sp>
      <p:sp>
        <p:nvSpPr>
          <p:cNvPr id="9" name="圓角矩形 8"/>
          <p:cNvSpPr/>
          <p:nvPr/>
        </p:nvSpPr>
        <p:spPr>
          <a:xfrm>
            <a:off x="1366141" y="2738277"/>
            <a:ext cx="2170896" cy="1008112"/>
          </a:xfrm>
          <a:prstGeom prst="roundRect">
            <a:avLst/>
          </a:prstGeom>
          <a:solidFill>
            <a:schemeClr val="bg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zh-TW" sz="2000" b="1" dirty="0">
                <a:solidFill>
                  <a:schemeClr val="tx1"/>
                </a:solidFill>
              </a:rPr>
              <a:t>專業養成範圍且其無選擇權</a:t>
            </a:r>
            <a:r>
              <a:rPr lang="zh-TW" altLang="zh-TW" sz="2000" b="1" dirty="0" smtClean="0">
                <a:solidFill>
                  <a:schemeClr val="tx1"/>
                </a:solidFill>
              </a:rPr>
              <a:t>之</a:t>
            </a:r>
            <a:endParaRPr lang="en-US" altLang="zh-TW" sz="2000" b="1" dirty="0" smtClean="0">
              <a:solidFill>
                <a:schemeClr val="tx1"/>
              </a:solidFill>
            </a:endParaRPr>
          </a:p>
          <a:p>
            <a:pPr algn="ctr"/>
            <a:r>
              <a:rPr lang="zh-TW" altLang="zh-TW" sz="2000" b="1" dirty="0" smtClean="0">
                <a:solidFill>
                  <a:schemeClr val="tx1"/>
                </a:solidFill>
              </a:rPr>
              <a:t>實習</a:t>
            </a:r>
            <a:r>
              <a:rPr lang="zh-TW" altLang="zh-TW" sz="2000" b="1" dirty="0">
                <a:solidFill>
                  <a:schemeClr val="tx1"/>
                </a:solidFill>
              </a:rPr>
              <a:t>課程</a:t>
            </a:r>
            <a:endParaRPr lang="zh-TW" altLang="en-US" sz="2000" b="1" dirty="0"/>
          </a:p>
        </p:txBody>
      </p:sp>
      <p:sp>
        <p:nvSpPr>
          <p:cNvPr id="11" name="圓角矩形 10"/>
          <p:cNvSpPr/>
          <p:nvPr/>
        </p:nvSpPr>
        <p:spPr>
          <a:xfrm>
            <a:off x="1366141" y="3934205"/>
            <a:ext cx="2170896" cy="1801352"/>
          </a:xfrm>
          <a:prstGeom prst="roundRect">
            <a:avLst/>
          </a:prstGeom>
          <a:solidFill>
            <a:srgbClr val="CCE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zh-TW" sz="2000" b="1" dirty="0">
                <a:solidFill>
                  <a:schemeClr val="tx1"/>
                </a:solidFill>
              </a:rPr>
              <a:t>接受專業教學實務能力技巧培養而參與</a:t>
            </a:r>
            <a:r>
              <a:rPr lang="zh-TW" altLang="zh-TW" sz="2000" b="1" dirty="0" smtClean="0">
                <a:solidFill>
                  <a:schemeClr val="tx1"/>
                </a:solidFill>
              </a:rPr>
              <a:t>學校</a:t>
            </a:r>
            <a:endParaRPr lang="en-US" altLang="zh-TW" sz="2000" b="1" dirty="0" smtClean="0">
              <a:solidFill>
                <a:schemeClr val="tx1"/>
              </a:solidFill>
            </a:endParaRPr>
          </a:p>
          <a:p>
            <a:pPr algn="ctr"/>
            <a:r>
              <a:rPr lang="zh-TW" altLang="zh-TW" sz="2000" b="1" dirty="0" smtClean="0">
                <a:solidFill>
                  <a:schemeClr val="tx1"/>
                </a:solidFill>
              </a:rPr>
              <a:t>正式</a:t>
            </a:r>
            <a:r>
              <a:rPr lang="zh-TW" altLang="zh-TW" sz="2000" b="1" dirty="0">
                <a:solidFill>
                  <a:schemeClr val="tx1"/>
                </a:solidFill>
              </a:rPr>
              <a:t>學分課程</a:t>
            </a:r>
            <a:endParaRPr lang="zh-TW" altLang="en-US" sz="2000" b="1" dirty="0"/>
          </a:p>
        </p:txBody>
      </p:sp>
      <p:sp>
        <p:nvSpPr>
          <p:cNvPr id="12" name="圓角矩形 11"/>
          <p:cNvSpPr/>
          <p:nvPr/>
        </p:nvSpPr>
        <p:spPr>
          <a:xfrm>
            <a:off x="6156176" y="3931904"/>
            <a:ext cx="2520280" cy="1801352"/>
          </a:xfrm>
          <a:prstGeom prst="roundRect">
            <a:avLst/>
          </a:prstGeom>
          <a:solidFill>
            <a:srgbClr val="CCE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zh-TW" sz="2000" b="1" dirty="0" smtClean="0"/>
              <a:t>本校</a:t>
            </a:r>
            <a:r>
              <a:rPr lang="zh-TW" altLang="en-US" sz="2000" b="1" dirty="0" smtClean="0"/>
              <a:t>開設</a:t>
            </a:r>
            <a:r>
              <a:rPr lang="zh-TW" altLang="en-US" sz="2000" b="1" dirty="0"/>
              <a:t>正式學分課程</a:t>
            </a:r>
            <a:r>
              <a:rPr lang="zh-TW" altLang="zh-TW" sz="2000" b="1" u="sng" dirty="0" smtClean="0"/>
              <a:t>教學</a:t>
            </a:r>
            <a:r>
              <a:rPr lang="zh-TW" altLang="zh-TW" sz="2000" b="1" u="sng" dirty="0"/>
              <a:t>實習與</a:t>
            </a:r>
            <a:r>
              <a:rPr lang="zh-TW" altLang="zh-TW" sz="2000" b="1" u="sng" dirty="0" smtClean="0"/>
              <a:t>實務</a:t>
            </a:r>
            <a:r>
              <a:rPr lang="en-US" altLang="zh-TW" sz="2000" b="1" u="sng" dirty="0">
                <a:solidFill>
                  <a:srgbClr val="FF0000"/>
                </a:solidFill>
              </a:rPr>
              <a:t>1</a:t>
            </a:r>
            <a:r>
              <a:rPr lang="zh-TW" altLang="zh-TW" sz="2000" b="1" u="sng" dirty="0" smtClean="0">
                <a:solidFill>
                  <a:srgbClr val="FF0000"/>
                </a:solidFill>
              </a:rPr>
              <a:t>學分</a:t>
            </a:r>
            <a:r>
              <a:rPr lang="zh-TW" altLang="zh-TW" sz="2000" b="1" dirty="0"/>
              <a:t>之選修課程</a:t>
            </a:r>
            <a:r>
              <a:rPr lang="zh-TW" altLang="zh-TW" sz="2000" b="1" dirty="0" smtClean="0"/>
              <a:t>，該</a:t>
            </a:r>
            <a:r>
              <a:rPr lang="zh-TW" altLang="zh-TW" sz="2000" b="1" dirty="0"/>
              <a:t>課程</a:t>
            </a:r>
            <a:r>
              <a:rPr lang="zh-TW" altLang="zh-TW" sz="2000" b="1" dirty="0" smtClean="0"/>
              <a:t>應</a:t>
            </a:r>
            <a:endParaRPr lang="en-US" altLang="zh-TW" sz="2000" b="1" dirty="0" smtClean="0"/>
          </a:p>
          <a:p>
            <a:pPr algn="ctr"/>
            <a:r>
              <a:rPr lang="zh-TW" altLang="zh-TW" sz="2000" b="1" u="sng" dirty="0" smtClean="0">
                <a:solidFill>
                  <a:srgbClr val="FF0000"/>
                </a:solidFill>
              </a:rPr>
              <a:t>採</a:t>
            </a:r>
            <a:r>
              <a:rPr lang="zh-TW" altLang="zh-TW" sz="2000" b="1" u="sng" dirty="0">
                <a:solidFill>
                  <a:srgbClr val="FF0000"/>
                </a:solidFill>
              </a:rPr>
              <a:t>計為畢業</a:t>
            </a:r>
            <a:r>
              <a:rPr lang="zh-TW" altLang="zh-TW" sz="2000" b="1" u="sng" dirty="0" smtClean="0">
                <a:solidFill>
                  <a:srgbClr val="FF0000"/>
                </a:solidFill>
              </a:rPr>
              <a:t>學分</a:t>
            </a:r>
            <a:endParaRPr lang="zh-TW" altLang="en-US" sz="2000" b="1" dirty="0">
              <a:solidFill>
                <a:srgbClr val="FF0000"/>
              </a:solidFill>
            </a:endParaRPr>
          </a:p>
        </p:txBody>
      </p:sp>
      <p:sp>
        <p:nvSpPr>
          <p:cNvPr id="14" name="圓角矩形 13"/>
          <p:cNvSpPr/>
          <p:nvPr/>
        </p:nvSpPr>
        <p:spPr>
          <a:xfrm>
            <a:off x="6156176" y="2735976"/>
            <a:ext cx="2448272" cy="1008112"/>
          </a:xfrm>
          <a:prstGeom prst="roundRect">
            <a:avLst/>
          </a:prstGeom>
          <a:solidFill>
            <a:schemeClr val="bg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2000" b="1" dirty="0" smtClean="0"/>
              <a:t>依各相關單位規定辦理</a:t>
            </a:r>
            <a:endParaRPr lang="zh-TW" altLang="en-US" sz="2000" b="1" dirty="0"/>
          </a:p>
        </p:txBody>
      </p:sp>
      <p:sp>
        <p:nvSpPr>
          <p:cNvPr id="16" name="圓角矩形 15"/>
          <p:cNvSpPr/>
          <p:nvPr/>
        </p:nvSpPr>
        <p:spPr>
          <a:xfrm>
            <a:off x="1403648" y="2060848"/>
            <a:ext cx="2170896" cy="38709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dirty="0" smtClean="0"/>
              <a:t>學習範疇</a:t>
            </a:r>
            <a:endParaRPr lang="zh-TW" altLang="en-US" dirty="0"/>
          </a:p>
        </p:txBody>
      </p:sp>
      <p:sp>
        <p:nvSpPr>
          <p:cNvPr id="17" name="圓角矩形 16"/>
          <p:cNvSpPr/>
          <p:nvPr/>
        </p:nvSpPr>
        <p:spPr>
          <a:xfrm>
            <a:off x="3790600" y="2060848"/>
            <a:ext cx="2077544" cy="38709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dirty="0" smtClean="0"/>
              <a:t>學校應踐行之程序</a:t>
            </a:r>
            <a:endParaRPr lang="zh-TW" altLang="en-US" dirty="0"/>
          </a:p>
        </p:txBody>
      </p:sp>
      <p:sp>
        <p:nvSpPr>
          <p:cNvPr id="18" name="向右箭號 17"/>
          <p:cNvSpPr/>
          <p:nvPr/>
        </p:nvSpPr>
        <p:spPr>
          <a:xfrm>
            <a:off x="3574544" y="3140968"/>
            <a:ext cx="216056" cy="360040"/>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19" name="向右箭號 18"/>
          <p:cNvSpPr/>
          <p:nvPr/>
        </p:nvSpPr>
        <p:spPr>
          <a:xfrm>
            <a:off x="3574544" y="4652560"/>
            <a:ext cx="216056" cy="360040"/>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20" name="左大括弧 19"/>
          <p:cNvSpPr/>
          <p:nvPr/>
        </p:nvSpPr>
        <p:spPr>
          <a:xfrm>
            <a:off x="1043608" y="3140968"/>
            <a:ext cx="360040" cy="1691612"/>
          </a:xfrm>
          <a:prstGeom prst="leftBrace">
            <a:avLst/>
          </a:prstGeom>
          <a:ln w="50800">
            <a:noFill/>
            <a:tailEnd type="none"/>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4" name="圓角矩形 23"/>
          <p:cNvSpPr/>
          <p:nvPr/>
        </p:nvSpPr>
        <p:spPr>
          <a:xfrm>
            <a:off x="3790600" y="2735976"/>
            <a:ext cx="2005536" cy="299728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r>
              <a:rPr lang="zh-TW" altLang="en-US" b="1" dirty="0" smtClean="0">
                <a:solidFill>
                  <a:schemeClr val="tx1"/>
                </a:solidFill>
                <a:latin typeface="Arial"/>
                <a:cs typeface="Arial"/>
              </a:rPr>
              <a:t>□ </a:t>
            </a:r>
            <a:r>
              <a:rPr lang="zh-TW" altLang="zh-TW" b="1" dirty="0" smtClean="0">
                <a:solidFill>
                  <a:schemeClr val="tx1"/>
                </a:solidFill>
              </a:rPr>
              <a:t>課程</a:t>
            </a:r>
            <a:r>
              <a:rPr lang="zh-TW" altLang="zh-TW" b="1" dirty="0">
                <a:solidFill>
                  <a:schemeClr val="tx1"/>
                </a:solidFill>
              </a:rPr>
              <a:t>規劃</a:t>
            </a:r>
            <a:r>
              <a:rPr lang="zh-TW" altLang="zh-TW" b="1" dirty="0" smtClean="0">
                <a:solidFill>
                  <a:schemeClr val="tx1"/>
                </a:solidFill>
              </a:rPr>
              <a:t>會議</a:t>
            </a:r>
            <a:endParaRPr lang="en-US" altLang="zh-TW" b="1" dirty="0" smtClean="0">
              <a:solidFill>
                <a:schemeClr val="tx1"/>
              </a:solidFill>
            </a:endParaRPr>
          </a:p>
          <a:p>
            <a:r>
              <a:rPr lang="zh-TW" altLang="en-US" b="1" dirty="0" smtClean="0">
                <a:solidFill>
                  <a:schemeClr val="tx1"/>
                </a:solidFill>
                <a:latin typeface="Arial"/>
                <a:cs typeface="Arial"/>
              </a:rPr>
              <a:t>□ </a:t>
            </a:r>
            <a:r>
              <a:rPr lang="zh-TW" altLang="zh-TW" b="1" dirty="0" smtClean="0">
                <a:solidFill>
                  <a:schemeClr val="tx1"/>
                </a:solidFill>
              </a:rPr>
              <a:t>學生</a:t>
            </a:r>
            <a:r>
              <a:rPr lang="zh-TW" altLang="zh-TW" b="1" dirty="0">
                <a:solidFill>
                  <a:schemeClr val="tx1"/>
                </a:solidFill>
              </a:rPr>
              <a:t>代表參與</a:t>
            </a:r>
            <a:endParaRPr lang="zh-TW" altLang="en-US" b="1" dirty="0"/>
          </a:p>
          <a:p>
            <a:r>
              <a:rPr lang="zh-TW" altLang="en-US" b="1" dirty="0" smtClean="0">
                <a:solidFill>
                  <a:schemeClr val="tx1"/>
                </a:solidFill>
                <a:latin typeface="Arial"/>
                <a:cs typeface="Arial"/>
              </a:rPr>
              <a:t>□ </a:t>
            </a:r>
            <a:r>
              <a:rPr lang="zh-TW" altLang="zh-TW" b="1" dirty="0" smtClean="0">
                <a:solidFill>
                  <a:schemeClr val="tx1"/>
                </a:solidFill>
              </a:rPr>
              <a:t>正式</a:t>
            </a:r>
            <a:r>
              <a:rPr lang="zh-TW" altLang="zh-TW" b="1" dirty="0">
                <a:solidFill>
                  <a:schemeClr val="tx1"/>
                </a:solidFill>
              </a:rPr>
              <a:t>學分課程</a:t>
            </a:r>
            <a:endParaRPr lang="zh-TW" altLang="en-US" b="1" dirty="0"/>
          </a:p>
          <a:p>
            <a:r>
              <a:rPr lang="zh-TW" altLang="en-US" b="1" dirty="0" smtClean="0">
                <a:solidFill>
                  <a:schemeClr val="tx1"/>
                </a:solidFill>
                <a:latin typeface="Arial"/>
                <a:cs typeface="Arial"/>
              </a:rPr>
              <a:t>□ </a:t>
            </a:r>
            <a:r>
              <a:rPr lang="zh-TW" altLang="zh-TW" b="1" dirty="0" smtClean="0">
                <a:solidFill>
                  <a:schemeClr val="tx1"/>
                </a:solidFill>
              </a:rPr>
              <a:t>授課</a:t>
            </a:r>
            <a:r>
              <a:rPr lang="zh-TW" altLang="zh-TW" b="1" dirty="0">
                <a:solidFill>
                  <a:schemeClr val="tx1"/>
                </a:solidFill>
              </a:rPr>
              <a:t>教師</a:t>
            </a:r>
            <a:r>
              <a:rPr lang="zh-TW" altLang="zh-TW" b="1" dirty="0" smtClean="0">
                <a:solidFill>
                  <a:schemeClr val="tx1"/>
                </a:solidFill>
              </a:rPr>
              <a:t>指導</a:t>
            </a:r>
            <a:endParaRPr lang="zh-TW" altLang="en-US" b="1" dirty="0"/>
          </a:p>
        </p:txBody>
      </p:sp>
      <p:sp>
        <p:nvSpPr>
          <p:cNvPr id="27" name="圓角矩形 26"/>
          <p:cNvSpPr/>
          <p:nvPr/>
        </p:nvSpPr>
        <p:spPr>
          <a:xfrm>
            <a:off x="6191244" y="2064296"/>
            <a:ext cx="2341196" cy="38709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dirty="0" smtClean="0"/>
              <a:t>因應措施</a:t>
            </a:r>
            <a:endParaRPr lang="zh-TW" altLang="en-US" dirty="0"/>
          </a:p>
        </p:txBody>
      </p:sp>
      <p:sp>
        <p:nvSpPr>
          <p:cNvPr id="28" name="向右箭號 27"/>
          <p:cNvSpPr/>
          <p:nvPr/>
        </p:nvSpPr>
        <p:spPr>
          <a:xfrm>
            <a:off x="5796136" y="3140968"/>
            <a:ext cx="360040" cy="360040"/>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29" name="向右箭號 28"/>
          <p:cNvSpPr/>
          <p:nvPr/>
        </p:nvSpPr>
        <p:spPr>
          <a:xfrm>
            <a:off x="5796136" y="4579411"/>
            <a:ext cx="360040" cy="360040"/>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4" name="左大括弧 3"/>
          <p:cNvSpPr/>
          <p:nvPr/>
        </p:nvSpPr>
        <p:spPr>
          <a:xfrm>
            <a:off x="1115616" y="3140968"/>
            <a:ext cx="250525" cy="1871632"/>
          </a:xfrm>
          <a:prstGeom prst="leftBrace">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schemeClr val="bg1"/>
              </a:solidFill>
            </a:endParaRPr>
          </a:p>
        </p:txBody>
      </p:sp>
    </p:spTree>
    <p:extLst>
      <p:ext uri="{BB962C8B-B14F-4D97-AF65-F5344CB8AC3E}">
        <p14:creationId xmlns:p14="http://schemas.microsoft.com/office/powerpoint/2010/main" val="392813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84562" y="260648"/>
            <a:ext cx="8229600" cy="1143000"/>
          </a:xfrm>
        </p:spPr>
        <p:txBody>
          <a:bodyPr/>
          <a:lstStyle/>
          <a:p>
            <a:pPr algn="l"/>
            <a:r>
              <a:rPr lang="zh-TW" altLang="en-US" sz="3600" b="1" dirty="0" smtClean="0">
                <a:solidFill>
                  <a:srgbClr val="0070C0"/>
                </a:solidFill>
                <a:latin typeface="微軟正黑體" panose="020B0604030504040204" pitchFamily="34" charset="-120"/>
                <a:ea typeface="微軟正黑體" panose="020B0604030504040204" pitchFamily="34" charset="-120"/>
              </a:rPr>
              <a:t>二</a:t>
            </a:r>
            <a:r>
              <a:rPr lang="zh-TW" altLang="en-US" sz="3600" b="1" dirty="0">
                <a:solidFill>
                  <a:srgbClr val="0070C0"/>
                </a:solidFill>
                <a:latin typeface="微軟正黑體" panose="020B0604030504040204" pitchFamily="34" charset="-120"/>
                <a:ea typeface="微軟正黑體" panose="020B0604030504040204" pitchFamily="34" charset="-120"/>
              </a:rPr>
              <a:t>、教學獎助生定義與認定</a:t>
            </a:r>
            <a:r>
              <a:rPr lang="zh-TW" altLang="en-US" sz="3600" b="1" dirty="0" smtClean="0">
                <a:solidFill>
                  <a:srgbClr val="0070C0"/>
                </a:solidFill>
                <a:latin typeface="微軟正黑體" panose="020B0604030504040204" pitchFamily="34" charset="-120"/>
                <a:ea typeface="微軟正黑體" panose="020B0604030504040204" pitchFamily="34" charset="-120"/>
              </a:rPr>
              <a:t>程序</a:t>
            </a:r>
            <a:r>
              <a:rPr lang="en-US" altLang="zh-TW" sz="3600" b="1" dirty="0" smtClean="0">
                <a:solidFill>
                  <a:srgbClr val="0070C0"/>
                </a:solidFill>
                <a:latin typeface="微軟正黑體" panose="020B0604030504040204" pitchFamily="34" charset="-120"/>
                <a:ea typeface="微軟正黑體" panose="020B0604030504040204" pitchFamily="34" charset="-120"/>
              </a:rPr>
              <a:t>(</a:t>
            </a:r>
            <a:r>
              <a:rPr lang="zh-TW" altLang="en-US" sz="3600" b="1" dirty="0" smtClean="0">
                <a:solidFill>
                  <a:srgbClr val="0070C0"/>
                </a:solidFill>
                <a:latin typeface="微軟正黑體" panose="020B0604030504040204" pitchFamily="34" charset="-120"/>
                <a:ea typeface="微軟正黑體" panose="020B0604030504040204" pitchFamily="34" charset="-120"/>
              </a:rPr>
              <a:t>續</a:t>
            </a:r>
            <a:r>
              <a:rPr lang="en-US" altLang="zh-TW" sz="3600" b="1" dirty="0" smtClean="0">
                <a:solidFill>
                  <a:srgbClr val="0070C0"/>
                </a:solidFill>
                <a:latin typeface="微軟正黑體" panose="020B0604030504040204" pitchFamily="34" charset="-120"/>
                <a:ea typeface="微軟正黑體" panose="020B0604030504040204" pitchFamily="34" charset="-120"/>
              </a:rPr>
              <a:t>2)</a:t>
            </a:r>
            <a:endParaRPr lang="zh-TW" altLang="en-US" sz="3600" dirty="0">
              <a:solidFill>
                <a:srgbClr val="0070C0"/>
              </a:solidFill>
            </a:endParaRP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2345225491"/>
              </p:ext>
            </p:extLst>
          </p:nvPr>
        </p:nvGraphicFramePr>
        <p:xfrm>
          <a:off x="457200" y="1844824"/>
          <a:ext cx="7859216" cy="4356077"/>
        </p:xfrm>
        <a:graphic>
          <a:graphicData uri="http://schemas.openxmlformats.org/drawingml/2006/table">
            <a:tbl>
              <a:tblPr firstRow="1" bandRow="1">
                <a:tableStyleId>{2D5ABB26-0587-4C30-8999-92F81FD0307C}</a:tableStyleId>
              </a:tblPr>
              <a:tblGrid>
                <a:gridCol w="586408">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4968552">
                  <a:extLst>
                    <a:ext uri="{9D8B030D-6E8A-4147-A177-3AD203B41FA5}">
                      <a16:colId xmlns:a16="http://schemas.microsoft.com/office/drawing/2014/main" val="20002"/>
                    </a:ext>
                  </a:extLst>
                </a:gridCol>
              </a:tblGrid>
              <a:tr h="666278">
                <a:tc>
                  <a:txBody>
                    <a:bodyPr/>
                    <a:lstStyle/>
                    <a:p>
                      <a:r>
                        <a:rPr lang="zh-TW" altLang="en-US" sz="2000" dirty="0" smtClean="0"/>
                        <a:t>序號</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t>程序</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t>說明</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83136">
                <a:tc>
                  <a:txBody>
                    <a:bodyPr/>
                    <a:lstStyle/>
                    <a:p>
                      <a:r>
                        <a:rPr lang="zh-TW" altLang="en-US" sz="2000" dirty="0" smtClean="0"/>
                        <a:t>一</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zh-TW" sz="2400" b="1" kern="1200" dirty="0" smtClean="0">
                          <a:solidFill>
                            <a:srgbClr val="0070C0"/>
                          </a:solidFill>
                          <a:effectLst/>
                          <a:latin typeface="+mn-lt"/>
                          <a:ea typeface="+mn-ea"/>
                          <a:cs typeface="+mn-cs"/>
                        </a:rPr>
                        <a:t>課程規劃會議</a:t>
                      </a:r>
                      <a:endParaRPr lang="zh-TW" altLang="en-US" sz="24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zh-TW" sz="2000" kern="1200" dirty="0" smtClean="0">
                          <a:solidFill>
                            <a:schemeClr val="tx1"/>
                          </a:solidFill>
                          <a:effectLst/>
                          <a:latin typeface="+mn-lt"/>
                          <a:ea typeface="+mn-ea"/>
                          <a:cs typeface="+mn-cs"/>
                        </a:rPr>
                        <a:t>應經大學法施行細則第二十四條所定</a:t>
                      </a:r>
                      <a:r>
                        <a:rPr lang="zh-TW" altLang="zh-TW" sz="2000" b="1" kern="1200" dirty="0" smtClean="0">
                          <a:solidFill>
                            <a:srgbClr val="0070C0"/>
                          </a:solidFill>
                          <a:effectLst/>
                          <a:latin typeface="+mn-lt"/>
                          <a:ea typeface="+mn-ea"/>
                          <a:cs typeface="+mn-cs"/>
                        </a:rPr>
                        <a:t>校內課程規劃會議程序。</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86132">
                <a:tc>
                  <a:txBody>
                    <a:bodyPr/>
                    <a:lstStyle/>
                    <a:p>
                      <a:r>
                        <a:rPr lang="zh-TW" altLang="en-US" sz="2000" dirty="0" smtClean="0"/>
                        <a:t>二</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zh-TW" sz="2400" b="1" kern="1200" dirty="0" smtClean="0">
                          <a:solidFill>
                            <a:srgbClr val="0070C0"/>
                          </a:solidFill>
                          <a:effectLst/>
                          <a:latin typeface="+mn-lt"/>
                          <a:ea typeface="+mn-ea"/>
                          <a:cs typeface="+mn-cs"/>
                        </a:rPr>
                        <a:t>學生代表參與</a:t>
                      </a:r>
                      <a:endParaRPr lang="zh-TW" altLang="en-US" sz="24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zh-TW" sz="2000" kern="1200" dirty="0" smtClean="0">
                          <a:solidFill>
                            <a:schemeClr val="tx1"/>
                          </a:solidFill>
                          <a:effectLst/>
                          <a:latin typeface="+mn-lt"/>
                          <a:ea typeface="+mn-ea"/>
                          <a:cs typeface="+mn-cs"/>
                        </a:rPr>
                        <a:t>前款會議程序應有校內學生代表參與且其比率不得少於</a:t>
                      </a:r>
                      <a:r>
                        <a:rPr lang="zh-TW" altLang="zh-TW" sz="2000" b="1" kern="1200" dirty="0" smtClean="0">
                          <a:solidFill>
                            <a:srgbClr val="0070C0"/>
                          </a:solidFill>
                          <a:effectLst/>
                          <a:latin typeface="+mn-lt"/>
                          <a:ea typeface="+mn-ea"/>
                          <a:cs typeface="+mn-cs"/>
                        </a:rPr>
                        <a:t>全體會議人數十分之一</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02869">
                <a:tc>
                  <a:txBody>
                    <a:bodyPr/>
                    <a:lstStyle/>
                    <a:p>
                      <a:r>
                        <a:rPr lang="zh-TW" altLang="en-US" sz="2000" dirty="0" smtClean="0"/>
                        <a:t>三</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zh-TW" sz="2400" b="1" kern="1200" dirty="0" smtClean="0">
                          <a:solidFill>
                            <a:srgbClr val="FF0000"/>
                          </a:solidFill>
                          <a:effectLst/>
                          <a:latin typeface="+mn-lt"/>
                          <a:ea typeface="+mn-ea"/>
                          <a:cs typeface="+mn-cs"/>
                        </a:rPr>
                        <a:t>正式學分課程</a:t>
                      </a:r>
                      <a:endParaRPr lang="zh-TW" altLang="en-US" sz="2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zh-TW" sz="2000" kern="1200" dirty="0" smtClean="0">
                          <a:solidFill>
                            <a:schemeClr val="tx1"/>
                          </a:solidFill>
                          <a:effectLst/>
                          <a:latin typeface="+mn-lt"/>
                          <a:ea typeface="+mn-ea"/>
                          <a:cs typeface="+mn-cs"/>
                        </a:rPr>
                        <a:t>學生所參與</a:t>
                      </a:r>
                      <a:r>
                        <a:rPr lang="zh-TW" altLang="zh-TW" sz="2000" b="1" kern="1200" dirty="0" smtClean="0">
                          <a:solidFill>
                            <a:srgbClr val="FF0000"/>
                          </a:solidFill>
                          <a:effectLst/>
                          <a:latin typeface="+mn-lt"/>
                          <a:ea typeface="+mn-ea"/>
                          <a:cs typeface="+mn-cs"/>
                        </a:rPr>
                        <a:t>教學實習或實務課程</a:t>
                      </a:r>
                      <a:r>
                        <a:rPr lang="zh-TW" altLang="zh-TW" sz="2000" kern="1200" dirty="0" smtClean="0">
                          <a:solidFill>
                            <a:schemeClr val="tx1"/>
                          </a:solidFill>
                          <a:effectLst/>
                          <a:latin typeface="+mn-lt"/>
                          <a:ea typeface="+mn-ea"/>
                          <a:cs typeface="+mn-cs"/>
                        </a:rPr>
                        <a:t>應納入</a:t>
                      </a:r>
                      <a:endParaRPr lang="en-US" altLang="zh-TW" sz="2000" kern="1200" dirty="0" smtClean="0">
                        <a:solidFill>
                          <a:schemeClr val="tx1"/>
                        </a:solidFill>
                        <a:effectLst/>
                        <a:latin typeface="+mn-lt"/>
                        <a:ea typeface="+mn-ea"/>
                        <a:cs typeface="+mn-cs"/>
                      </a:endParaRPr>
                    </a:p>
                    <a:p>
                      <a:r>
                        <a:rPr lang="zh-TW" altLang="zh-TW" sz="2000" b="1" kern="1200" dirty="0" smtClean="0">
                          <a:solidFill>
                            <a:srgbClr val="FF0000"/>
                          </a:solidFill>
                          <a:effectLst/>
                          <a:latin typeface="+mn-lt"/>
                          <a:ea typeface="+mn-ea"/>
                          <a:cs typeface="+mn-cs"/>
                        </a:rPr>
                        <a:t>正式採計畢業學分之必、選修課程</a:t>
                      </a:r>
                      <a:endParaRPr lang="zh-TW" altLang="en-US" sz="20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82900">
                <a:tc>
                  <a:txBody>
                    <a:bodyPr/>
                    <a:lstStyle/>
                    <a:p>
                      <a:r>
                        <a:rPr lang="zh-TW" altLang="en-US" sz="2000" dirty="0" smtClean="0"/>
                        <a:t>四</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zh-TW" sz="2400" b="1" kern="1200" dirty="0" smtClean="0">
                          <a:solidFill>
                            <a:srgbClr val="FF0000"/>
                          </a:solidFill>
                          <a:effectLst/>
                          <a:latin typeface="+mn-lt"/>
                          <a:ea typeface="+mn-ea"/>
                          <a:cs typeface="+mn-cs"/>
                        </a:rPr>
                        <a:t>授課教師指導</a:t>
                      </a:r>
                      <a:endParaRPr lang="zh-TW" altLang="en-US" sz="2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smtClean="0">
                          <a:solidFill>
                            <a:schemeClr val="tx1"/>
                          </a:solidFill>
                          <a:effectLst/>
                          <a:latin typeface="+mn-lt"/>
                          <a:ea typeface="+mn-ea"/>
                          <a:cs typeface="+mn-cs"/>
                        </a:rPr>
                        <a:t>過程中應有授課或指導教師</a:t>
                      </a:r>
                      <a:r>
                        <a:rPr lang="zh-TW" altLang="zh-TW" sz="2000" b="1" kern="1200" dirty="0" smtClean="0">
                          <a:solidFill>
                            <a:srgbClr val="FF0000"/>
                          </a:solidFill>
                          <a:effectLst/>
                          <a:latin typeface="+mn-lt"/>
                          <a:ea typeface="+mn-ea"/>
                          <a:cs typeface="+mn-cs"/>
                        </a:rPr>
                        <a:t>實際指導</a:t>
                      </a:r>
                      <a:r>
                        <a:rPr lang="zh-TW" altLang="zh-TW" sz="2000" kern="1200" dirty="0" smtClean="0">
                          <a:solidFill>
                            <a:schemeClr val="tx1"/>
                          </a:solidFill>
                          <a:effectLst/>
                          <a:latin typeface="+mn-lt"/>
                          <a:ea typeface="+mn-ea"/>
                          <a:cs typeface="+mn-cs"/>
                        </a:rPr>
                        <a:t>學生之行為。</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 name="文字方塊 3"/>
          <p:cNvSpPr txBox="1"/>
          <p:nvPr/>
        </p:nvSpPr>
        <p:spPr>
          <a:xfrm>
            <a:off x="659544" y="6290647"/>
            <a:ext cx="8352928" cy="400110"/>
          </a:xfrm>
          <a:prstGeom prst="rect">
            <a:avLst/>
          </a:prstGeom>
          <a:noFill/>
        </p:spPr>
        <p:txBody>
          <a:bodyPr wrap="square" rtlCol="0">
            <a:spAutoFit/>
          </a:bodyPr>
          <a:lstStyle/>
          <a:p>
            <a:r>
              <a:rPr lang="en-US" altLang="zh-TW" sz="2000" dirty="0" smtClean="0"/>
              <a:t>(</a:t>
            </a:r>
            <a:r>
              <a:rPr lang="zh-TW" altLang="en-US" sz="2000" dirty="0" smtClean="0"/>
              <a:t>教育部專科</a:t>
            </a:r>
            <a:r>
              <a:rPr lang="zh-TW" altLang="en-US" sz="2000" dirty="0"/>
              <a:t>以上學校獎助生學習權益保障處理指導</a:t>
            </a:r>
            <a:r>
              <a:rPr lang="zh-TW" altLang="en-US" sz="2000" dirty="0" smtClean="0"/>
              <a:t>原則第六點</a:t>
            </a:r>
            <a:r>
              <a:rPr lang="en-US" altLang="zh-TW" sz="2000" dirty="0" smtClean="0"/>
              <a:t>)</a:t>
            </a:r>
            <a:endParaRPr lang="zh-TW" altLang="zh-TW" sz="2000" dirty="0"/>
          </a:p>
        </p:txBody>
      </p:sp>
      <p:sp>
        <p:nvSpPr>
          <p:cNvPr id="7" name="矩形 6"/>
          <p:cNvSpPr/>
          <p:nvPr/>
        </p:nvSpPr>
        <p:spPr>
          <a:xfrm>
            <a:off x="467544" y="1268760"/>
            <a:ext cx="8064896" cy="400110"/>
          </a:xfrm>
          <a:prstGeom prst="rect">
            <a:avLst/>
          </a:prstGeom>
        </p:spPr>
        <p:txBody>
          <a:bodyPr wrap="square">
            <a:spAutoFit/>
          </a:bodyPr>
          <a:lstStyle/>
          <a:p>
            <a:r>
              <a:rPr lang="zh-TW" altLang="zh-TW" sz="2000" b="1" dirty="0"/>
              <a:t>前項歸屬學習範疇之教學獎助生，學校應踐行下列程序，始得認定：</a:t>
            </a:r>
            <a:endParaRPr lang="zh-TW" altLang="en-US" sz="2000" b="1" dirty="0"/>
          </a:p>
        </p:txBody>
      </p:sp>
      <p:sp>
        <p:nvSpPr>
          <p:cNvPr id="10" name="投影片編號版面配置區 9"/>
          <p:cNvSpPr>
            <a:spLocks noGrp="1"/>
          </p:cNvSpPr>
          <p:nvPr>
            <p:ph type="sldNum" sz="quarter" idx="12"/>
          </p:nvPr>
        </p:nvSpPr>
        <p:spPr>
          <a:xfrm>
            <a:off x="6992841" y="6495944"/>
            <a:ext cx="2133600" cy="365125"/>
          </a:xfrm>
        </p:spPr>
        <p:txBody>
          <a:bodyPr/>
          <a:lstStyle/>
          <a:p>
            <a:fld id="{5CE1597B-A397-4CB3-9660-0097F3AD3601}" type="slidenum">
              <a:rPr lang="fr-CA" altLang="zh-TW" smtClean="0"/>
              <a:pPr/>
              <a:t>12</a:t>
            </a:fld>
            <a:endParaRPr lang="fr-CA" altLang="zh-TW" dirty="0"/>
          </a:p>
        </p:txBody>
      </p:sp>
    </p:spTree>
    <p:extLst>
      <p:ext uri="{BB962C8B-B14F-4D97-AF65-F5344CB8AC3E}">
        <p14:creationId xmlns:p14="http://schemas.microsoft.com/office/powerpoint/2010/main" val="423299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84562" y="260648"/>
            <a:ext cx="8229600" cy="1143000"/>
          </a:xfrm>
        </p:spPr>
        <p:txBody>
          <a:bodyPr/>
          <a:lstStyle/>
          <a:p>
            <a:pPr algn="l"/>
            <a:r>
              <a:rPr lang="zh-TW" altLang="en-US" sz="3600" b="1" dirty="0" smtClean="0">
                <a:solidFill>
                  <a:srgbClr val="0070C0"/>
                </a:solidFill>
                <a:latin typeface="微軟正黑體" panose="020B0604030504040204" pitchFamily="34" charset="-120"/>
                <a:ea typeface="微軟正黑體" panose="020B0604030504040204" pitchFamily="34" charset="-120"/>
              </a:rPr>
              <a:t>二</a:t>
            </a:r>
            <a:r>
              <a:rPr lang="zh-TW" altLang="en-US" sz="3600" b="1" dirty="0">
                <a:solidFill>
                  <a:srgbClr val="0070C0"/>
                </a:solidFill>
                <a:latin typeface="微軟正黑體" panose="020B0604030504040204" pitchFamily="34" charset="-120"/>
                <a:ea typeface="微軟正黑體" panose="020B0604030504040204" pitchFamily="34" charset="-120"/>
              </a:rPr>
              <a:t>、教學獎助生定義與認定</a:t>
            </a:r>
            <a:r>
              <a:rPr lang="zh-TW" altLang="en-US" sz="3600" b="1" dirty="0" smtClean="0">
                <a:solidFill>
                  <a:srgbClr val="0070C0"/>
                </a:solidFill>
                <a:latin typeface="微軟正黑體" panose="020B0604030504040204" pitchFamily="34" charset="-120"/>
                <a:ea typeface="微軟正黑體" panose="020B0604030504040204" pitchFamily="34" charset="-120"/>
              </a:rPr>
              <a:t>程序</a:t>
            </a:r>
            <a:r>
              <a:rPr lang="en-US" altLang="zh-TW" sz="3600" b="1" dirty="0" smtClean="0">
                <a:solidFill>
                  <a:srgbClr val="0070C0"/>
                </a:solidFill>
                <a:latin typeface="微軟正黑體" panose="020B0604030504040204" pitchFamily="34" charset="-120"/>
                <a:ea typeface="微軟正黑體" panose="020B0604030504040204" pitchFamily="34" charset="-120"/>
              </a:rPr>
              <a:t>(</a:t>
            </a:r>
            <a:r>
              <a:rPr lang="zh-TW" altLang="en-US" sz="3600" b="1" dirty="0" smtClean="0">
                <a:solidFill>
                  <a:srgbClr val="0070C0"/>
                </a:solidFill>
                <a:latin typeface="微軟正黑體" panose="020B0604030504040204" pitchFamily="34" charset="-120"/>
                <a:ea typeface="微軟正黑體" panose="020B0604030504040204" pitchFamily="34" charset="-120"/>
              </a:rPr>
              <a:t>續</a:t>
            </a:r>
            <a:r>
              <a:rPr lang="en-US" altLang="zh-TW" sz="3600" b="1" dirty="0" smtClean="0">
                <a:solidFill>
                  <a:srgbClr val="0070C0"/>
                </a:solidFill>
                <a:latin typeface="微軟正黑體" panose="020B0604030504040204" pitchFamily="34" charset="-120"/>
                <a:ea typeface="微軟正黑體" panose="020B0604030504040204" pitchFamily="34" charset="-120"/>
              </a:rPr>
              <a:t>3)</a:t>
            </a:r>
            <a:endParaRPr lang="zh-TW" altLang="en-US" sz="3600" dirty="0">
              <a:solidFill>
                <a:srgbClr val="0070C0"/>
              </a:solidFill>
            </a:endParaRPr>
          </a:p>
        </p:txBody>
      </p:sp>
      <p:sp>
        <p:nvSpPr>
          <p:cNvPr id="10" name="投影片編號版面配置區 9"/>
          <p:cNvSpPr>
            <a:spLocks noGrp="1"/>
          </p:cNvSpPr>
          <p:nvPr>
            <p:ph type="sldNum" sz="quarter" idx="12"/>
          </p:nvPr>
        </p:nvSpPr>
        <p:spPr>
          <a:xfrm>
            <a:off x="7010400" y="6489586"/>
            <a:ext cx="2133600" cy="365125"/>
          </a:xfrm>
        </p:spPr>
        <p:txBody>
          <a:bodyPr/>
          <a:lstStyle/>
          <a:p>
            <a:fld id="{5CE1597B-A397-4CB3-9660-0097F3AD3601}" type="slidenum">
              <a:rPr lang="fr-CA" altLang="zh-TW" smtClean="0"/>
              <a:pPr/>
              <a:t>13</a:t>
            </a:fld>
            <a:endParaRPr lang="fr-CA" altLang="zh-TW"/>
          </a:p>
        </p:txBody>
      </p:sp>
      <p:sp>
        <p:nvSpPr>
          <p:cNvPr id="3" name="內容版面配置區 2"/>
          <p:cNvSpPr>
            <a:spLocks noGrp="1"/>
          </p:cNvSpPr>
          <p:nvPr>
            <p:ph idx="1"/>
          </p:nvPr>
        </p:nvSpPr>
        <p:spPr>
          <a:xfrm>
            <a:off x="457200" y="1268760"/>
            <a:ext cx="8229600" cy="4857403"/>
          </a:xfrm>
        </p:spPr>
        <p:txBody>
          <a:bodyPr/>
          <a:lstStyle/>
          <a:p>
            <a:r>
              <a:rPr lang="zh-TW" altLang="en-US" b="1" dirty="0">
                <a:solidFill>
                  <a:srgbClr val="9C4839"/>
                </a:solidFill>
                <a:latin typeface="微軟正黑體" panose="020B0604030504040204" pitchFamily="34" charset="-120"/>
                <a:ea typeface="微軟正黑體" panose="020B0604030504040204" pitchFamily="34" charset="-120"/>
              </a:rPr>
              <a:t>學校於推動</a:t>
            </a:r>
            <a:r>
              <a:rPr lang="zh-TW" altLang="en-US" b="1" dirty="0" smtClean="0">
                <a:solidFill>
                  <a:srgbClr val="9C4839"/>
                </a:solidFill>
                <a:latin typeface="微軟正黑體" panose="020B0604030504040204" pitchFamily="34" charset="-120"/>
                <a:ea typeface="微軟正黑體" panose="020B0604030504040204" pitchFamily="34" charset="-120"/>
              </a:rPr>
              <a:t>屬研究獎助生或教學</a:t>
            </a:r>
            <a:r>
              <a:rPr lang="zh-TW" altLang="en-US" b="1" dirty="0">
                <a:solidFill>
                  <a:srgbClr val="9C4839"/>
                </a:solidFill>
                <a:latin typeface="微軟正黑體" panose="020B0604030504040204" pitchFamily="34" charset="-120"/>
                <a:ea typeface="微軟正黑體" panose="020B0604030504040204" pitchFamily="34" charset="-120"/>
              </a:rPr>
              <a:t>獎助生範疇之學習</a:t>
            </a:r>
            <a:r>
              <a:rPr lang="zh-TW" altLang="en-US" b="1" dirty="0" smtClean="0">
                <a:solidFill>
                  <a:srgbClr val="9C4839"/>
                </a:solidFill>
                <a:latin typeface="微軟正黑體" panose="020B0604030504040204" pitchFamily="34" charset="-120"/>
                <a:ea typeface="微軟正黑體" panose="020B0604030504040204" pitchFamily="34" charset="-120"/>
              </a:rPr>
              <a:t>活動</a:t>
            </a:r>
            <a:r>
              <a:rPr lang="zh-TW" altLang="en-US" b="1" dirty="0">
                <a:solidFill>
                  <a:srgbClr val="9C4839"/>
                </a:solidFill>
                <a:latin typeface="微軟正黑體" panose="020B0604030504040204" pitchFamily="34" charset="-120"/>
                <a:ea typeface="微軟正黑體" panose="020B0604030504040204" pitchFamily="34" charset="-120"/>
              </a:rPr>
              <a:t>，應符合下列原則</a:t>
            </a:r>
            <a:r>
              <a:rPr lang="zh-TW" altLang="en-US" b="1" dirty="0" smtClean="0">
                <a:solidFill>
                  <a:srgbClr val="9C4839"/>
                </a:solidFill>
                <a:latin typeface="微軟正黑體" panose="020B0604030504040204" pitchFamily="34" charset="-120"/>
                <a:ea typeface="微軟正黑體" panose="020B0604030504040204" pitchFamily="34" charset="-120"/>
              </a:rPr>
              <a:t>：</a:t>
            </a:r>
            <a:endParaRPr lang="en-US" altLang="zh-TW" b="1" dirty="0" smtClean="0">
              <a:solidFill>
                <a:srgbClr val="9C4839"/>
              </a:solidFill>
              <a:latin typeface="微軟正黑體" panose="020B0604030504040204" pitchFamily="34" charset="-120"/>
              <a:ea typeface="微軟正黑體" panose="020B0604030504040204" pitchFamily="34" charset="-120"/>
            </a:endParaRPr>
          </a:p>
          <a:p>
            <a:endParaRPr lang="zh-TW" altLang="en-US" b="1" dirty="0"/>
          </a:p>
        </p:txBody>
      </p:sp>
      <p:sp>
        <p:nvSpPr>
          <p:cNvPr id="21" name="文字方塊 20"/>
          <p:cNvSpPr txBox="1"/>
          <p:nvPr/>
        </p:nvSpPr>
        <p:spPr>
          <a:xfrm>
            <a:off x="680901" y="5949280"/>
            <a:ext cx="8352928" cy="400110"/>
          </a:xfrm>
          <a:prstGeom prst="rect">
            <a:avLst/>
          </a:prstGeom>
          <a:noFill/>
        </p:spPr>
        <p:txBody>
          <a:bodyPr wrap="square" rtlCol="0">
            <a:spAutoFit/>
          </a:bodyPr>
          <a:lstStyle/>
          <a:p>
            <a:r>
              <a:rPr lang="en-US" altLang="zh-TW" sz="2000" dirty="0" smtClean="0"/>
              <a:t>(</a:t>
            </a:r>
            <a:r>
              <a:rPr lang="zh-TW" altLang="en-US" sz="2000" dirty="0" smtClean="0"/>
              <a:t>教育部專科</a:t>
            </a:r>
            <a:r>
              <a:rPr lang="zh-TW" altLang="en-US" sz="2000" dirty="0"/>
              <a:t>以上學校獎助生學習權益保障處理指導</a:t>
            </a:r>
            <a:r>
              <a:rPr lang="zh-TW" altLang="en-US" sz="2000" dirty="0" smtClean="0"/>
              <a:t>原則第</a:t>
            </a:r>
            <a:r>
              <a:rPr lang="zh-TW" altLang="en-US" sz="2000" dirty="0"/>
              <a:t>八</a:t>
            </a:r>
            <a:r>
              <a:rPr lang="zh-TW" altLang="en-US" sz="2000" dirty="0" smtClean="0"/>
              <a:t>點</a:t>
            </a:r>
            <a:r>
              <a:rPr lang="en-US" altLang="zh-TW" sz="2000" dirty="0" smtClean="0"/>
              <a:t>)</a:t>
            </a:r>
            <a:endParaRPr lang="zh-TW" altLang="zh-TW" sz="2000" dirty="0"/>
          </a:p>
        </p:txBody>
      </p:sp>
      <p:graphicFrame>
        <p:nvGraphicFramePr>
          <p:cNvPr id="4" name="表格 3"/>
          <p:cNvGraphicFramePr>
            <a:graphicFrameLocks noGrp="1"/>
          </p:cNvGraphicFramePr>
          <p:nvPr>
            <p:extLst>
              <p:ext uri="{D42A27DB-BD31-4B8C-83A1-F6EECF244321}">
                <p14:modId xmlns:p14="http://schemas.microsoft.com/office/powerpoint/2010/main" val="1774457999"/>
              </p:ext>
            </p:extLst>
          </p:nvPr>
        </p:nvGraphicFramePr>
        <p:xfrm>
          <a:off x="755576" y="2441674"/>
          <a:ext cx="7704856" cy="3479800"/>
        </p:xfrm>
        <a:graphic>
          <a:graphicData uri="http://schemas.openxmlformats.org/drawingml/2006/table">
            <a:tbl>
              <a:tblPr firstRow="1" bandRow="1">
                <a:tableStyleId>{2D5ABB26-0587-4C30-8999-92F81FD0307C}</a:tableStyleId>
              </a:tblPr>
              <a:tblGrid>
                <a:gridCol w="1011084">
                  <a:extLst>
                    <a:ext uri="{9D8B030D-6E8A-4147-A177-3AD203B41FA5}">
                      <a16:colId xmlns:a16="http://schemas.microsoft.com/office/drawing/2014/main" val="20000"/>
                    </a:ext>
                  </a:extLst>
                </a:gridCol>
                <a:gridCol w="6693772">
                  <a:extLst>
                    <a:ext uri="{9D8B030D-6E8A-4147-A177-3AD203B41FA5}">
                      <a16:colId xmlns:a16="http://schemas.microsoft.com/office/drawing/2014/main" val="20001"/>
                    </a:ext>
                  </a:extLst>
                </a:gridCol>
              </a:tblGrid>
              <a:tr h="0">
                <a:tc>
                  <a:txBody>
                    <a:bodyPr/>
                    <a:lstStyle/>
                    <a:p>
                      <a:r>
                        <a:rPr lang="zh-TW" altLang="zh-TW" sz="1800" dirty="0" smtClean="0"/>
                        <a:t>（一）</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800" dirty="0" smtClean="0"/>
                        <a:t>該學習活動，</a:t>
                      </a:r>
                      <a:r>
                        <a:rPr lang="zh-TW" altLang="zh-TW" sz="1800" b="1" dirty="0" smtClean="0"/>
                        <a:t>應與第五點</a:t>
                      </a:r>
                      <a:r>
                        <a:rPr lang="en-US" altLang="zh-TW" sz="1800" b="1" dirty="0" smtClean="0">
                          <a:solidFill>
                            <a:schemeClr val="bg1">
                              <a:lumMod val="50000"/>
                            </a:schemeClr>
                          </a:solidFill>
                        </a:rPr>
                        <a:t>(</a:t>
                      </a:r>
                      <a:r>
                        <a:rPr lang="zh-TW" altLang="en-US" sz="1800" b="1" dirty="0" smtClean="0">
                          <a:solidFill>
                            <a:schemeClr val="bg1">
                              <a:lumMod val="50000"/>
                            </a:schemeClr>
                          </a:solidFill>
                        </a:rPr>
                        <a:t>研究獎助生</a:t>
                      </a:r>
                      <a:r>
                        <a:rPr lang="en-US" altLang="zh-TW" sz="1800" b="1" dirty="0" smtClean="0">
                          <a:solidFill>
                            <a:schemeClr val="bg1">
                              <a:lumMod val="50000"/>
                            </a:schemeClr>
                          </a:solidFill>
                        </a:rPr>
                        <a:t>)</a:t>
                      </a:r>
                      <a:r>
                        <a:rPr lang="zh-TW" altLang="zh-TW" sz="1800" b="1" dirty="0" smtClean="0"/>
                        <a:t>或第六點</a:t>
                      </a:r>
                      <a:r>
                        <a:rPr lang="en-US" altLang="zh-TW" sz="1800" b="1" dirty="0" smtClean="0">
                          <a:solidFill>
                            <a:schemeClr val="bg1">
                              <a:lumMod val="50000"/>
                            </a:schemeClr>
                          </a:solidFill>
                        </a:rPr>
                        <a:t>(</a:t>
                      </a:r>
                      <a:r>
                        <a:rPr lang="zh-TW" altLang="en-US" sz="1800" b="1" dirty="0" smtClean="0">
                          <a:solidFill>
                            <a:schemeClr val="bg1">
                              <a:lumMod val="50000"/>
                            </a:schemeClr>
                          </a:solidFill>
                        </a:rPr>
                        <a:t>教學獎助生</a:t>
                      </a:r>
                      <a:r>
                        <a:rPr lang="en-US" altLang="zh-TW" sz="1800" b="1" dirty="0" smtClean="0">
                          <a:solidFill>
                            <a:schemeClr val="bg1">
                              <a:lumMod val="50000"/>
                            </a:schemeClr>
                          </a:solidFill>
                        </a:rPr>
                        <a:t>)</a:t>
                      </a:r>
                      <a:r>
                        <a:rPr lang="zh-TW" altLang="zh-TW" sz="1800" b="1" dirty="0" smtClean="0"/>
                        <a:t>所定</a:t>
                      </a:r>
                      <a:r>
                        <a:rPr lang="zh-TW" altLang="zh-TW" sz="1800" b="1" dirty="0" smtClean="0">
                          <a:solidFill>
                            <a:srgbClr val="C00000"/>
                          </a:solidFill>
                        </a:rPr>
                        <a:t>範疇有直接相關性為主要目的，並於授課或指導教師之指導下，經學生個人與指導教師同意為之。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zh-TW" altLang="zh-TW" sz="1800" dirty="0" smtClean="0"/>
                        <a:t>（二）</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800" dirty="0" smtClean="0"/>
                        <a:t>學校應有</a:t>
                      </a:r>
                      <a:r>
                        <a:rPr lang="zh-TW" altLang="zh-TW" sz="1800" b="1" dirty="0" smtClean="0"/>
                        <a:t>明確對應之課程、教學實習活動、</a:t>
                      </a:r>
                      <a:r>
                        <a:rPr lang="zh-TW" altLang="zh-TW" sz="1800" dirty="0" smtClean="0"/>
                        <a:t>論文研究指導等，</a:t>
                      </a:r>
                      <a:r>
                        <a:rPr lang="zh-TW" altLang="zh-TW" sz="1800" b="1" dirty="0" smtClean="0">
                          <a:solidFill>
                            <a:srgbClr val="C00000"/>
                          </a:solidFill>
                        </a:rPr>
                        <a:t>並就其相關學習準則、評量方式、學分或畢業條件採計及獎助方式等予以明定且公告之</a:t>
                      </a:r>
                      <a:r>
                        <a:rPr lang="zh-TW" altLang="zh-TW" sz="1800" dirty="0" smtClean="0">
                          <a:solidFill>
                            <a:srgbClr val="C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zh-TW" altLang="zh-TW" sz="1800" dirty="0" smtClean="0"/>
                        <a:t>（三）</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800" b="1" dirty="0" smtClean="0">
                          <a:solidFill>
                            <a:srgbClr val="C00000"/>
                          </a:solidFill>
                          <a:latin typeface="+mn-ea"/>
                          <a:ea typeface="+mn-ea"/>
                        </a:rPr>
                        <a:t>教師應有指導學生學習專業知識之行為。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zh-TW" altLang="zh-TW" sz="1800" dirty="0" smtClean="0"/>
                        <a:t>（四）</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800" dirty="0" smtClean="0"/>
                        <a:t>學生參與前開學習活動期間，得因學習、服務活動，支領獎學金或必要之研究或實習津貼或補助。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r>
                        <a:rPr lang="zh-TW" altLang="zh-TW" sz="1800" dirty="0" smtClean="0"/>
                        <a:t>（五）</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800" dirty="0" smtClean="0"/>
                        <a:t>獎助生參與學習活動，其權益保障或相關保險，應依大學法、學位授予法及相關法規規定辦理，並於校內學生相關章則中規範。</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19085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 name="Rectangle 51"/>
          <p:cNvSpPr/>
          <p:nvPr/>
        </p:nvSpPr>
        <p:spPr>
          <a:xfrm>
            <a:off x="5508104" y="4365103"/>
            <a:ext cx="3283870" cy="586517"/>
          </a:xfrm>
          <a:prstGeom prst="rect">
            <a:avLst/>
          </a:prstGeom>
          <a:solidFill>
            <a:srgbClr val="CCECFF"/>
          </a:solidFill>
          <a:ln/>
        </p:spPr>
        <p:style>
          <a:lnRef idx="0">
            <a:schemeClr val="accent2"/>
          </a:lnRef>
          <a:fillRef idx="3">
            <a:schemeClr val="accent2"/>
          </a:fillRef>
          <a:effectRef idx="3">
            <a:schemeClr val="accent2"/>
          </a:effectRef>
          <a:fontRef idx="minor">
            <a:schemeClr val="lt1"/>
          </a:fontRef>
        </p:style>
        <p:txBody>
          <a:bodyPr lIns="457200" rtlCol="0" anchor="ctr"/>
          <a:lstStyle/>
          <a:p>
            <a:pPr>
              <a:lnSpc>
                <a:spcPts val="1300"/>
              </a:lnSpc>
            </a:pPr>
            <a:endParaRPr lang="en-US" altLang="zh-TW"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2" name="標題 1"/>
          <p:cNvSpPr>
            <a:spLocks noGrp="1"/>
          </p:cNvSpPr>
          <p:nvPr>
            <p:ph type="title"/>
          </p:nvPr>
        </p:nvSpPr>
        <p:spPr>
          <a:xfrm>
            <a:off x="484562" y="260648"/>
            <a:ext cx="8229600" cy="1143000"/>
          </a:xfrm>
        </p:spPr>
        <p:txBody>
          <a:bodyPr/>
          <a:lstStyle/>
          <a:p>
            <a:pPr algn="l"/>
            <a:r>
              <a:rPr lang="zh-TW" altLang="en-US" sz="3600" b="1" dirty="0" smtClean="0">
                <a:solidFill>
                  <a:srgbClr val="0070C0"/>
                </a:solidFill>
                <a:latin typeface="微軟正黑體" panose="020B0604030504040204" pitchFamily="34" charset="-120"/>
                <a:ea typeface="微軟正黑體" panose="020B0604030504040204" pitchFamily="34" charset="-120"/>
              </a:rPr>
              <a:t>三、教學獎助生學習範疇之因應措施</a:t>
            </a:r>
            <a:endParaRPr lang="zh-TW" altLang="en-US" sz="3200" dirty="0"/>
          </a:p>
        </p:txBody>
      </p:sp>
      <p:sp>
        <p:nvSpPr>
          <p:cNvPr id="3" name="內容版面配置區 2"/>
          <p:cNvSpPr>
            <a:spLocks noGrp="1"/>
          </p:cNvSpPr>
          <p:nvPr>
            <p:ph idx="1"/>
          </p:nvPr>
        </p:nvSpPr>
        <p:spPr>
          <a:xfrm>
            <a:off x="484562" y="1303950"/>
            <a:ext cx="8551934" cy="4525963"/>
          </a:xfrm>
        </p:spPr>
        <p:txBody>
          <a:bodyPr/>
          <a:lstStyle/>
          <a:p>
            <a:pPr marL="0" indent="0">
              <a:buNone/>
            </a:pPr>
            <a:r>
              <a:rPr lang="en-US" altLang="zh-TW" b="1" dirty="0" smtClean="0">
                <a:solidFill>
                  <a:srgbClr val="9C4839"/>
                </a:solidFill>
                <a:latin typeface="微軟正黑體" panose="020B0604030504040204" pitchFamily="34" charset="-120"/>
                <a:ea typeface="微軟正黑體" panose="020B0604030504040204" pitchFamily="34" charset="-120"/>
              </a:rPr>
              <a:t>(</a:t>
            </a:r>
            <a:r>
              <a:rPr lang="zh-TW" altLang="en-US" b="1" dirty="0" smtClean="0">
                <a:solidFill>
                  <a:srgbClr val="9C4839"/>
                </a:solidFill>
                <a:latin typeface="微軟正黑體" panose="020B0604030504040204" pitchFamily="34" charset="-120"/>
                <a:ea typeface="微軟正黑體" panose="020B0604030504040204" pitchFamily="34" charset="-120"/>
              </a:rPr>
              <a:t>一</a:t>
            </a:r>
            <a:r>
              <a:rPr lang="en-US" altLang="zh-TW" b="1" dirty="0" smtClean="0">
                <a:solidFill>
                  <a:srgbClr val="9C4839"/>
                </a:solidFill>
                <a:latin typeface="微軟正黑體" panose="020B0604030504040204" pitchFamily="34" charset="-120"/>
                <a:ea typeface="微軟正黑體" panose="020B0604030504040204" pitchFamily="34" charset="-120"/>
              </a:rPr>
              <a:t>)</a:t>
            </a:r>
            <a:r>
              <a:rPr lang="zh-TW" altLang="en-US" b="1" dirty="0" smtClean="0">
                <a:solidFill>
                  <a:srgbClr val="9C4839"/>
                </a:solidFill>
                <a:latin typeface="微軟正黑體" panose="020B0604030504040204" pitchFamily="34" charset="-120"/>
                <a:ea typeface="微軟正黑體" panose="020B0604030504040204" pitchFamily="34" charset="-120"/>
              </a:rPr>
              <a:t>開設正式學分「教學實習與實務</a:t>
            </a:r>
            <a:r>
              <a:rPr lang="zh-TW" altLang="en-US" b="1" dirty="0">
                <a:solidFill>
                  <a:srgbClr val="9C4839"/>
                </a:solidFill>
                <a:latin typeface="微軟正黑體" panose="020B0604030504040204" pitchFamily="34" charset="-120"/>
                <a:ea typeface="微軟正黑體" panose="020B0604030504040204" pitchFamily="34" charset="-120"/>
              </a:rPr>
              <a:t>」課程</a:t>
            </a:r>
            <a:endParaRPr lang="zh-TW" altLang="en-US" dirty="0"/>
          </a:p>
        </p:txBody>
      </p:sp>
      <p:sp>
        <p:nvSpPr>
          <p:cNvPr id="5" name="Round Same Side Corner Rectangle 16"/>
          <p:cNvSpPr/>
          <p:nvPr/>
        </p:nvSpPr>
        <p:spPr>
          <a:xfrm>
            <a:off x="1835696" y="1941856"/>
            <a:ext cx="3283870" cy="790316"/>
          </a:xfrm>
          <a:prstGeom prst="round2SameRect">
            <a:avLst>
              <a:gd name="adj1" fmla="val 16667"/>
              <a:gd name="adj2" fmla="val 0"/>
            </a:avLst>
          </a:prstGeom>
          <a:solidFill>
            <a:schemeClr val="bg1"/>
          </a:solidFill>
          <a:ln w="28575">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algn="ctr">
              <a:lnSpc>
                <a:spcPts val="1300"/>
              </a:lnSpc>
            </a:pPr>
            <a:endParaRPr lang="en-US"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6" name="Round Same Side Corner Rectangle 174"/>
          <p:cNvSpPr/>
          <p:nvPr/>
        </p:nvSpPr>
        <p:spPr>
          <a:xfrm>
            <a:off x="467544" y="1961734"/>
            <a:ext cx="1368498" cy="790316"/>
          </a:xfrm>
          <a:prstGeom prst="round2SameRect">
            <a:avLst>
              <a:gd name="adj1" fmla="val 16667"/>
              <a:gd name="adj2" fmla="val 0"/>
            </a:avLst>
          </a:prstGeom>
          <a:gradFill flip="none" rotWithShape="1">
            <a:gsLst>
              <a:gs pos="47000">
                <a:schemeClr val="bg1"/>
              </a:gs>
              <a:gs pos="100000">
                <a:schemeClr val="bg1">
                  <a:lumMod val="85000"/>
                </a:schemeClr>
              </a:gs>
              <a:gs pos="0">
                <a:schemeClr val="bg1">
                  <a:lumMod val="85000"/>
                </a:schemeClr>
              </a:gs>
            </a:gsLst>
            <a:lin ang="12600000" scaled="0"/>
            <a:tileRect/>
          </a:gradFill>
          <a:ln w="28575">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0" rtlCol="0" anchor="ctr"/>
          <a:lstStyle/>
          <a:p>
            <a:pPr>
              <a:lnSpc>
                <a:spcPts val="1300"/>
              </a:lnSpc>
            </a:pPr>
            <a:endParaRPr lang="en-US" sz="2000" b="1" dirty="0">
              <a:solidFill>
                <a:schemeClr val="tx1"/>
              </a:solidFill>
              <a:effectLst>
                <a:outerShdw blurRad="63500" dist="25400" dir="5400000" algn="t" rotWithShape="0">
                  <a:prstClr val="black">
                    <a:alpha val="30000"/>
                  </a:prstClr>
                </a:outerShdw>
              </a:effectLst>
              <a:cs typeface="Arial" pitchFamily="34" charset="0"/>
            </a:endParaRPr>
          </a:p>
        </p:txBody>
      </p:sp>
      <p:sp>
        <p:nvSpPr>
          <p:cNvPr id="7" name="Round Same Side Corner Rectangle 17"/>
          <p:cNvSpPr/>
          <p:nvPr/>
        </p:nvSpPr>
        <p:spPr>
          <a:xfrm>
            <a:off x="5512096" y="1940114"/>
            <a:ext cx="3279878" cy="790316"/>
          </a:xfrm>
          <a:prstGeom prst="round2SameRect">
            <a:avLst>
              <a:gd name="adj1" fmla="val 16667"/>
              <a:gd name="adj2" fmla="val 0"/>
            </a:avLst>
          </a:prstGeom>
          <a:solidFill>
            <a:schemeClr val="bg1"/>
          </a:solidFill>
          <a:ln w="28575">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algn="ctr">
              <a:lnSpc>
                <a:spcPts val="1300"/>
              </a:lnSpc>
            </a:pPr>
            <a:endParaRPr lang="en-US" sz="2000" b="1" dirty="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8" name="Rectangle 15"/>
          <p:cNvSpPr/>
          <p:nvPr/>
        </p:nvSpPr>
        <p:spPr>
          <a:xfrm>
            <a:off x="467544" y="2730430"/>
            <a:ext cx="1369977" cy="476162"/>
          </a:xfrm>
          <a:prstGeom prst="rect">
            <a:avLst/>
          </a:prstGeom>
          <a:solidFill>
            <a:schemeClr val="bg1">
              <a:lumMod val="65000"/>
            </a:schemeClr>
          </a:solidFill>
          <a:ln w="190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45720" rtlCol="0" anchor="ctr"/>
          <a:lstStyle/>
          <a:p>
            <a:pPr algn="ctr">
              <a:lnSpc>
                <a:spcPts val="1300"/>
              </a:lnSpc>
            </a:pPr>
            <a:r>
              <a:rPr lang="zh-TW" altLang="en-US"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rPr>
              <a:t>課程</a:t>
            </a:r>
            <a:endParaRPr lang="en-US" altLang="zh-TW"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9" name="Rectangle 24"/>
          <p:cNvSpPr/>
          <p:nvPr/>
        </p:nvSpPr>
        <p:spPr>
          <a:xfrm>
            <a:off x="467544" y="3790781"/>
            <a:ext cx="1369977" cy="626715"/>
          </a:xfrm>
          <a:prstGeom prst="rect">
            <a:avLst/>
          </a:prstGeom>
          <a:solidFill>
            <a:schemeClr val="bg1">
              <a:lumMod val="65000"/>
            </a:schemeClr>
          </a:solidFill>
          <a:ln w="190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45720" rtlCol="0" anchor="ctr"/>
          <a:lstStyle/>
          <a:p>
            <a:pPr algn="ctr">
              <a:lnSpc>
                <a:spcPts val="1300"/>
              </a:lnSpc>
            </a:pPr>
            <a:r>
              <a:rPr lang="zh-TW" altLang="en-US" sz="2000" b="1" dirty="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rPr>
              <a:t>開課單位</a:t>
            </a:r>
            <a:endParaRPr lang="en-US"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13" name="Rectangle 109"/>
          <p:cNvSpPr/>
          <p:nvPr/>
        </p:nvSpPr>
        <p:spPr>
          <a:xfrm>
            <a:off x="1835696" y="3801966"/>
            <a:ext cx="3283870" cy="593458"/>
          </a:xfrm>
          <a:prstGeom prst="rect">
            <a:avLst/>
          </a:prstGeom>
          <a:solidFill>
            <a:schemeClr val="accent1">
              <a:lumMod val="60000"/>
              <a:lumOff val="40000"/>
            </a:schemeClr>
          </a:solidFill>
          <a:ln/>
        </p:spPr>
        <p:style>
          <a:lnRef idx="0">
            <a:schemeClr val="accent4"/>
          </a:lnRef>
          <a:fillRef idx="3">
            <a:schemeClr val="accent4"/>
          </a:fillRef>
          <a:effectRef idx="3">
            <a:schemeClr val="accent4"/>
          </a:effectRef>
          <a:fontRef idx="minor">
            <a:schemeClr val="lt1"/>
          </a:fontRef>
        </p:style>
        <p:txBody>
          <a:bodyPr lIns="457200" rtlCol="0" anchor="ctr"/>
          <a:lstStyle/>
          <a:p>
            <a:pPr>
              <a:lnSpc>
                <a:spcPts val="1300"/>
              </a:lnSpc>
            </a:pPr>
            <a:endParaRPr lang="en-US" sz="14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14" name="Rectangle 51"/>
          <p:cNvSpPr/>
          <p:nvPr/>
        </p:nvSpPr>
        <p:spPr>
          <a:xfrm>
            <a:off x="1845053" y="3238840"/>
            <a:ext cx="3283870" cy="534002"/>
          </a:xfrm>
          <a:prstGeom prst="rect">
            <a:avLst/>
          </a:prstGeom>
          <a:solidFill>
            <a:schemeClr val="accent1">
              <a:lumMod val="60000"/>
              <a:lumOff val="40000"/>
            </a:schemeClr>
          </a:solidFill>
          <a:ln/>
        </p:spPr>
        <p:style>
          <a:lnRef idx="0">
            <a:schemeClr val="accent4"/>
          </a:lnRef>
          <a:fillRef idx="3">
            <a:schemeClr val="accent4"/>
          </a:fillRef>
          <a:effectRef idx="3">
            <a:schemeClr val="accent4"/>
          </a:effectRef>
          <a:fontRef idx="minor">
            <a:schemeClr val="lt1"/>
          </a:fontRef>
        </p:style>
        <p:txBody>
          <a:bodyPr lIns="457200" rtlCol="0" anchor="ctr"/>
          <a:lstStyle/>
          <a:p>
            <a:pPr>
              <a:lnSpc>
                <a:spcPts val="1300"/>
              </a:lnSpc>
            </a:pPr>
            <a:endParaRPr lang="en-US" altLang="zh-TW" b="1" dirty="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19" name="Rectangle 51"/>
          <p:cNvSpPr/>
          <p:nvPr/>
        </p:nvSpPr>
        <p:spPr>
          <a:xfrm>
            <a:off x="1835696" y="2739018"/>
            <a:ext cx="3283870" cy="473958"/>
          </a:xfrm>
          <a:prstGeom prst="rect">
            <a:avLst/>
          </a:prstGeom>
          <a:solidFill>
            <a:schemeClr val="accent1">
              <a:lumMod val="60000"/>
              <a:lumOff val="40000"/>
            </a:schemeClr>
          </a:solidFill>
          <a:ln/>
        </p:spPr>
        <p:style>
          <a:lnRef idx="0">
            <a:schemeClr val="accent4"/>
          </a:lnRef>
          <a:fillRef idx="3">
            <a:schemeClr val="accent4"/>
          </a:fillRef>
          <a:effectRef idx="3">
            <a:schemeClr val="accent4"/>
          </a:effectRef>
          <a:fontRef idx="minor">
            <a:schemeClr val="lt1"/>
          </a:fontRef>
        </p:style>
        <p:txBody>
          <a:bodyPr lIns="457200" rtlCol="0" anchor="ctr"/>
          <a:lstStyle/>
          <a:p>
            <a:pPr>
              <a:lnSpc>
                <a:spcPts val="1300"/>
              </a:lnSpc>
            </a:pPr>
            <a:endParaRPr lang="en-US" altLang="zh-TW"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a:p>
            <a:pPr>
              <a:lnSpc>
                <a:spcPts val="1300"/>
              </a:lnSpc>
            </a:pPr>
            <a:r>
              <a:rPr lang="zh-TW" altLang="en-US"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rPr>
              <a:t>教學實習與實務</a:t>
            </a:r>
            <a:endParaRPr lang="en-US" altLang="zh-TW" b="1" dirty="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20" name="Rectangle 51"/>
          <p:cNvSpPr/>
          <p:nvPr/>
        </p:nvSpPr>
        <p:spPr>
          <a:xfrm>
            <a:off x="5508104" y="2751213"/>
            <a:ext cx="3283870" cy="465897"/>
          </a:xfrm>
          <a:prstGeom prst="rect">
            <a:avLst/>
          </a:prstGeom>
          <a:solidFill>
            <a:srgbClr val="CCECFF"/>
          </a:solidFill>
          <a:ln/>
        </p:spPr>
        <p:style>
          <a:lnRef idx="0">
            <a:schemeClr val="accent2"/>
          </a:lnRef>
          <a:fillRef idx="3">
            <a:schemeClr val="accent2"/>
          </a:fillRef>
          <a:effectRef idx="3">
            <a:schemeClr val="accent2"/>
          </a:effectRef>
          <a:fontRef idx="minor">
            <a:schemeClr val="lt1"/>
          </a:fontRef>
        </p:style>
        <p:txBody>
          <a:bodyPr lIns="457200" rtlCol="0" anchor="ctr"/>
          <a:lstStyle/>
          <a:p>
            <a:pPr>
              <a:lnSpc>
                <a:spcPts val="1300"/>
              </a:lnSpc>
            </a:pPr>
            <a:endParaRPr lang="en-US" altLang="zh-TW" sz="2400" b="1" dirty="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a:p>
            <a:pPr>
              <a:lnSpc>
                <a:spcPts val="1300"/>
              </a:lnSpc>
            </a:pPr>
            <a:r>
              <a:rPr lang="zh-TW" altLang="en-US"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rPr>
              <a:t>教學</a:t>
            </a:r>
            <a:r>
              <a:rPr lang="zh-TW" altLang="en-US" b="1" dirty="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rPr>
              <a:t>實習與</a:t>
            </a:r>
            <a:r>
              <a:rPr lang="zh-TW" altLang="en-US"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rPr>
              <a:t>實務</a:t>
            </a:r>
            <a:endParaRPr lang="en-US" altLang="zh-TW" b="1" dirty="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22" name="Rectangle 109"/>
          <p:cNvSpPr/>
          <p:nvPr/>
        </p:nvSpPr>
        <p:spPr>
          <a:xfrm>
            <a:off x="5508104" y="3789040"/>
            <a:ext cx="3283870" cy="577463"/>
          </a:xfrm>
          <a:prstGeom prst="rect">
            <a:avLst/>
          </a:prstGeom>
          <a:solidFill>
            <a:srgbClr val="CCECFF"/>
          </a:solidFill>
          <a:ln/>
        </p:spPr>
        <p:style>
          <a:lnRef idx="0">
            <a:schemeClr val="accent2"/>
          </a:lnRef>
          <a:fillRef idx="3">
            <a:schemeClr val="accent2"/>
          </a:fillRef>
          <a:effectRef idx="3">
            <a:schemeClr val="accent2"/>
          </a:effectRef>
          <a:fontRef idx="minor">
            <a:schemeClr val="lt1"/>
          </a:fontRef>
        </p:style>
        <p:txBody>
          <a:bodyPr lIns="457200" rtlCol="0" anchor="ctr"/>
          <a:lstStyle/>
          <a:p>
            <a:pPr>
              <a:lnSpc>
                <a:spcPts val="1300"/>
              </a:lnSpc>
            </a:pPr>
            <a:r>
              <a:rPr lang="zh-TW" altLang="en-US" b="1" dirty="0" smtClean="0">
                <a:solidFill>
                  <a:srgbClr val="FF0000"/>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rPr>
              <a:t>各學院</a:t>
            </a:r>
            <a:endParaRPr lang="en-US" b="1" dirty="0" smtClean="0">
              <a:solidFill>
                <a:srgbClr val="FF0000"/>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23" name="Rectangle 51"/>
          <p:cNvSpPr/>
          <p:nvPr/>
        </p:nvSpPr>
        <p:spPr>
          <a:xfrm>
            <a:off x="5508104" y="3246624"/>
            <a:ext cx="3283870" cy="517628"/>
          </a:xfrm>
          <a:prstGeom prst="rect">
            <a:avLst/>
          </a:prstGeom>
          <a:solidFill>
            <a:srgbClr val="CCECFF"/>
          </a:solidFill>
          <a:ln/>
        </p:spPr>
        <p:style>
          <a:lnRef idx="0">
            <a:schemeClr val="accent2"/>
          </a:lnRef>
          <a:fillRef idx="3">
            <a:schemeClr val="accent2"/>
          </a:fillRef>
          <a:effectRef idx="3">
            <a:schemeClr val="accent2"/>
          </a:effectRef>
          <a:fontRef idx="minor">
            <a:schemeClr val="lt1"/>
          </a:fontRef>
        </p:style>
        <p:txBody>
          <a:bodyPr lIns="457200" rtlCol="0" anchor="ctr"/>
          <a:lstStyle/>
          <a:p>
            <a:pPr>
              <a:lnSpc>
                <a:spcPts val="1300"/>
              </a:lnSpc>
            </a:pPr>
            <a:r>
              <a:rPr lang="en-US" altLang="zh-TW" b="1" dirty="0">
                <a:solidFill>
                  <a:srgbClr val="FF0000"/>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rPr>
              <a:t>1</a:t>
            </a:r>
            <a:r>
              <a:rPr lang="zh-TW" altLang="en-US" b="1" dirty="0" smtClean="0">
                <a:solidFill>
                  <a:srgbClr val="FF0000"/>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rPr>
              <a:t>學分</a:t>
            </a:r>
            <a:r>
              <a:rPr lang="en-US" altLang="zh-TW" b="1" dirty="0" smtClean="0">
                <a:solidFill>
                  <a:srgbClr val="FF0000"/>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rPr>
              <a:t>(</a:t>
            </a:r>
            <a:r>
              <a:rPr lang="zh-TW" altLang="en-US" b="1" dirty="0">
                <a:solidFill>
                  <a:srgbClr val="FF0000"/>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rPr>
              <a:t>應</a:t>
            </a:r>
            <a:r>
              <a:rPr lang="zh-TW" altLang="en-US" b="1" dirty="0" smtClean="0">
                <a:solidFill>
                  <a:srgbClr val="FF0000"/>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rPr>
              <a:t>採</a:t>
            </a:r>
            <a:r>
              <a:rPr lang="zh-TW" altLang="en-US" b="1" dirty="0">
                <a:solidFill>
                  <a:srgbClr val="FF0000"/>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rPr>
              <a:t>計</a:t>
            </a:r>
            <a:r>
              <a:rPr lang="zh-TW" altLang="en-US" b="1" dirty="0" smtClean="0">
                <a:solidFill>
                  <a:srgbClr val="FF0000"/>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rPr>
              <a:t>為畢業學分</a:t>
            </a:r>
            <a:r>
              <a:rPr lang="en-US" altLang="zh-TW" b="1" dirty="0" smtClean="0">
                <a:solidFill>
                  <a:srgbClr val="FF0000"/>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rPr>
              <a:t>)</a:t>
            </a:r>
            <a:endParaRPr lang="en-US" altLang="zh-TW" sz="2000" b="1" dirty="0" smtClean="0">
              <a:solidFill>
                <a:srgbClr val="FF0000"/>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4" name="文字方塊 3"/>
          <p:cNvSpPr txBox="1"/>
          <p:nvPr/>
        </p:nvSpPr>
        <p:spPr>
          <a:xfrm>
            <a:off x="2091331" y="2033726"/>
            <a:ext cx="2736304" cy="646331"/>
          </a:xfrm>
          <a:prstGeom prst="rect">
            <a:avLst/>
          </a:prstGeom>
          <a:noFill/>
        </p:spPr>
        <p:txBody>
          <a:bodyPr wrap="square" rtlCol="0">
            <a:spAutoFit/>
          </a:bodyPr>
          <a:lstStyle/>
          <a:p>
            <a:pPr algn="ctr"/>
            <a:r>
              <a:rPr lang="zh-TW" altLang="en-US" b="1" dirty="0" smtClean="0"/>
              <a:t>現行</a:t>
            </a:r>
            <a:endParaRPr lang="en-US" altLang="zh-TW" b="1" dirty="0" smtClean="0"/>
          </a:p>
          <a:p>
            <a:pPr algn="ctr"/>
            <a:r>
              <a:rPr lang="zh-TW" altLang="en-US" b="1" dirty="0" smtClean="0"/>
              <a:t>課程</a:t>
            </a:r>
            <a:r>
              <a:rPr lang="zh-TW" altLang="en-US" b="1" dirty="0"/>
              <a:t>學習型教學助理</a:t>
            </a:r>
          </a:p>
        </p:txBody>
      </p:sp>
      <p:sp>
        <p:nvSpPr>
          <p:cNvPr id="25" name="文字方塊 24"/>
          <p:cNvSpPr txBox="1"/>
          <p:nvPr/>
        </p:nvSpPr>
        <p:spPr>
          <a:xfrm>
            <a:off x="5614414" y="2013864"/>
            <a:ext cx="2736304" cy="646331"/>
          </a:xfrm>
          <a:prstGeom prst="rect">
            <a:avLst/>
          </a:prstGeom>
          <a:noFill/>
        </p:spPr>
        <p:txBody>
          <a:bodyPr wrap="square" rtlCol="0">
            <a:spAutoFit/>
          </a:bodyPr>
          <a:lstStyle/>
          <a:p>
            <a:pPr algn="ctr"/>
            <a:r>
              <a:rPr lang="en-US" altLang="zh-TW" b="1" dirty="0" smtClean="0"/>
              <a:t>106-1</a:t>
            </a:r>
            <a:r>
              <a:rPr lang="zh-TW" altLang="en-US" b="1" dirty="0" smtClean="0"/>
              <a:t>變革為</a:t>
            </a:r>
            <a:endParaRPr lang="en-US" altLang="zh-TW" b="1" dirty="0" smtClean="0"/>
          </a:p>
          <a:p>
            <a:pPr algn="ctr"/>
            <a:r>
              <a:rPr lang="zh-TW" altLang="en-US" b="1" dirty="0" smtClean="0"/>
              <a:t>教學獎助生</a:t>
            </a:r>
            <a:endParaRPr lang="zh-TW" altLang="en-US" b="1" dirty="0"/>
          </a:p>
        </p:txBody>
      </p:sp>
      <p:sp>
        <p:nvSpPr>
          <p:cNvPr id="28" name="Rectangle 24"/>
          <p:cNvSpPr/>
          <p:nvPr/>
        </p:nvSpPr>
        <p:spPr>
          <a:xfrm>
            <a:off x="467544" y="4997108"/>
            <a:ext cx="1369977" cy="1140977"/>
          </a:xfrm>
          <a:prstGeom prst="rect">
            <a:avLst/>
          </a:prstGeom>
          <a:solidFill>
            <a:schemeClr val="bg1">
              <a:lumMod val="65000"/>
            </a:schemeClr>
          </a:solidFill>
          <a:ln w="190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45720" rtlCol="0" anchor="ctr"/>
          <a:lstStyle/>
          <a:p>
            <a:pPr algn="ctr">
              <a:lnSpc>
                <a:spcPts val="1300"/>
              </a:lnSpc>
            </a:pPr>
            <a:r>
              <a:rPr lang="zh-TW" altLang="en-US"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rPr>
              <a:t>課程模式</a:t>
            </a:r>
            <a:endParaRPr lang="en-US"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29" name="Rectangle 24"/>
          <p:cNvSpPr/>
          <p:nvPr/>
        </p:nvSpPr>
        <p:spPr>
          <a:xfrm>
            <a:off x="465719" y="3212976"/>
            <a:ext cx="1369977" cy="551277"/>
          </a:xfrm>
          <a:prstGeom prst="rect">
            <a:avLst/>
          </a:prstGeom>
          <a:solidFill>
            <a:schemeClr val="bg1">
              <a:lumMod val="65000"/>
            </a:schemeClr>
          </a:solidFill>
          <a:ln w="190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45720" rtlCol="0" anchor="ctr"/>
          <a:lstStyle/>
          <a:p>
            <a:pPr algn="ctr">
              <a:lnSpc>
                <a:spcPts val="1300"/>
              </a:lnSpc>
            </a:pPr>
            <a:r>
              <a:rPr lang="zh-TW" altLang="en-US" sz="2000" b="1" dirty="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rPr>
              <a:t>學分數</a:t>
            </a:r>
            <a:endParaRPr lang="en-US"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32" name="Rectangle 51"/>
          <p:cNvSpPr/>
          <p:nvPr/>
        </p:nvSpPr>
        <p:spPr>
          <a:xfrm>
            <a:off x="1836438" y="6165303"/>
            <a:ext cx="3283870" cy="490569"/>
          </a:xfrm>
          <a:prstGeom prst="rect">
            <a:avLst/>
          </a:prstGeom>
          <a:solidFill>
            <a:schemeClr val="accent1">
              <a:lumMod val="60000"/>
              <a:lumOff val="40000"/>
            </a:schemeClr>
          </a:solidFill>
          <a:ln/>
        </p:spPr>
        <p:style>
          <a:lnRef idx="0">
            <a:schemeClr val="accent4"/>
          </a:lnRef>
          <a:fillRef idx="3">
            <a:schemeClr val="accent4"/>
          </a:fillRef>
          <a:effectRef idx="3">
            <a:schemeClr val="accent4"/>
          </a:effectRef>
          <a:fontRef idx="minor">
            <a:schemeClr val="lt1"/>
          </a:fontRef>
        </p:style>
        <p:txBody>
          <a:bodyPr lIns="457200" rtlCol="0" anchor="ctr"/>
          <a:lstStyle/>
          <a:p>
            <a:pPr>
              <a:lnSpc>
                <a:spcPts val="1300"/>
              </a:lnSpc>
            </a:pPr>
            <a:endParaRPr lang="en-US" altLang="zh-TW" sz="1400" b="1" dirty="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33" name="Rectangle 51"/>
          <p:cNvSpPr/>
          <p:nvPr/>
        </p:nvSpPr>
        <p:spPr>
          <a:xfrm>
            <a:off x="5508104" y="6159768"/>
            <a:ext cx="3283870" cy="498845"/>
          </a:xfrm>
          <a:prstGeom prst="rect">
            <a:avLst/>
          </a:prstGeom>
          <a:solidFill>
            <a:srgbClr val="CCECFF"/>
          </a:solidFill>
          <a:ln/>
        </p:spPr>
        <p:style>
          <a:lnRef idx="0">
            <a:schemeClr val="accent2"/>
          </a:lnRef>
          <a:fillRef idx="3">
            <a:schemeClr val="accent2"/>
          </a:fillRef>
          <a:effectRef idx="3">
            <a:schemeClr val="accent2"/>
          </a:effectRef>
          <a:fontRef idx="minor">
            <a:schemeClr val="lt1"/>
          </a:fontRef>
        </p:style>
        <p:txBody>
          <a:bodyPr lIns="457200" rtlCol="0" anchor="ctr"/>
          <a:lstStyle/>
          <a:p>
            <a:pPr>
              <a:lnSpc>
                <a:spcPts val="1300"/>
              </a:lnSpc>
            </a:pPr>
            <a:endParaRPr lang="en-US" altLang="zh-TW" sz="1400" b="1" dirty="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34" name="Rectangle 24"/>
          <p:cNvSpPr/>
          <p:nvPr/>
        </p:nvSpPr>
        <p:spPr>
          <a:xfrm>
            <a:off x="467544" y="6138086"/>
            <a:ext cx="1369977" cy="531274"/>
          </a:xfrm>
          <a:prstGeom prst="rect">
            <a:avLst/>
          </a:prstGeom>
          <a:solidFill>
            <a:schemeClr val="bg1">
              <a:lumMod val="65000"/>
            </a:schemeClr>
          </a:solidFill>
          <a:ln w="190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45720" rtlCol="0" anchor="ctr"/>
          <a:lstStyle/>
          <a:p>
            <a:pPr algn="ctr">
              <a:lnSpc>
                <a:spcPts val="1300"/>
              </a:lnSpc>
            </a:pPr>
            <a:r>
              <a:rPr lang="zh-TW" altLang="en-US"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rPr>
              <a:t>評量方式</a:t>
            </a:r>
            <a:endParaRPr lang="en-US"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35" name="Rectangle 109"/>
          <p:cNvSpPr/>
          <p:nvPr/>
        </p:nvSpPr>
        <p:spPr>
          <a:xfrm>
            <a:off x="1844904" y="4985406"/>
            <a:ext cx="3283870" cy="1152679"/>
          </a:xfrm>
          <a:prstGeom prst="rect">
            <a:avLst/>
          </a:prstGeom>
          <a:solidFill>
            <a:schemeClr val="accent1">
              <a:lumMod val="60000"/>
              <a:lumOff val="40000"/>
            </a:schemeClr>
          </a:solidFill>
          <a:ln/>
        </p:spPr>
        <p:style>
          <a:lnRef idx="0">
            <a:schemeClr val="accent4"/>
          </a:lnRef>
          <a:fillRef idx="3">
            <a:schemeClr val="accent4"/>
          </a:fillRef>
          <a:effectRef idx="3">
            <a:schemeClr val="accent4"/>
          </a:effectRef>
          <a:fontRef idx="minor">
            <a:schemeClr val="lt1"/>
          </a:fontRef>
        </p:style>
        <p:txBody>
          <a:bodyPr lIns="457200" rtlCol="0" anchor="ctr"/>
          <a:lstStyle/>
          <a:p>
            <a:pPr>
              <a:lnSpc>
                <a:spcPts val="1300"/>
              </a:lnSpc>
            </a:pPr>
            <a:endParaRPr lang="en-US" altLang="zh-TW" sz="16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36" name="Rectangle 109"/>
          <p:cNvSpPr/>
          <p:nvPr/>
        </p:nvSpPr>
        <p:spPr>
          <a:xfrm>
            <a:off x="5508104" y="4985406"/>
            <a:ext cx="3283870" cy="1152679"/>
          </a:xfrm>
          <a:prstGeom prst="rect">
            <a:avLst/>
          </a:prstGeom>
          <a:solidFill>
            <a:srgbClr val="CCECFF"/>
          </a:solidFill>
          <a:ln/>
        </p:spPr>
        <p:style>
          <a:lnRef idx="0">
            <a:schemeClr val="accent2"/>
          </a:lnRef>
          <a:fillRef idx="3">
            <a:schemeClr val="accent2"/>
          </a:fillRef>
          <a:effectRef idx="3">
            <a:schemeClr val="accent2"/>
          </a:effectRef>
          <a:fontRef idx="minor">
            <a:schemeClr val="lt1"/>
          </a:fontRef>
        </p:style>
        <p:txBody>
          <a:bodyPr lIns="457200" rtlCol="0" anchor="ctr"/>
          <a:lstStyle/>
          <a:p>
            <a:pPr>
              <a:lnSpc>
                <a:spcPts val="1300"/>
              </a:lnSpc>
            </a:pPr>
            <a:endParaRPr lang="en-US" altLang="zh-TW" sz="1400" b="1" dirty="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37" name="Rectangle 24"/>
          <p:cNvSpPr/>
          <p:nvPr/>
        </p:nvSpPr>
        <p:spPr>
          <a:xfrm>
            <a:off x="467544" y="4365104"/>
            <a:ext cx="1369977" cy="620302"/>
          </a:xfrm>
          <a:prstGeom prst="rect">
            <a:avLst/>
          </a:prstGeom>
          <a:solidFill>
            <a:schemeClr val="bg1">
              <a:lumMod val="65000"/>
            </a:schemeClr>
          </a:solidFill>
          <a:ln w="190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45720" rtlCol="0" anchor="ctr"/>
          <a:lstStyle/>
          <a:p>
            <a:pPr algn="ctr">
              <a:lnSpc>
                <a:spcPts val="1300"/>
              </a:lnSpc>
            </a:pPr>
            <a:r>
              <a:rPr lang="zh-TW" altLang="en-US"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rPr>
              <a:t>費用</a:t>
            </a:r>
            <a:endParaRPr lang="en-US"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38" name="Rectangle 51"/>
          <p:cNvSpPr/>
          <p:nvPr/>
        </p:nvSpPr>
        <p:spPr>
          <a:xfrm>
            <a:off x="1844904" y="4373693"/>
            <a:ext cx="3283870" cy="577928"/>
          </a:xfrm>
          <a:prstGeom prst="rect">
            <a:avLst/>
          </a:prstGeom>
          <a:solidFill>
            <a:schemeClr val="accent1">
              <a:lumMod val="60000"/>
              <a:lumOff val="40000"/>
            </a:schemeClr>
          </a:solidFill>
          <a:ln/>
        </p:spPr>
        <p:style>
          <a:lnRef idx="0">
            <a:schemeClr val="accent4"/>
          </a:lnRef>
          <a:fillRef idx="3">
            <a:schemeClr val="accent4"/>
          </a:fillRef>
          <a:effectRef idx="3">
            <a:schemeClr val="accent4"/>
          </a:effectRef>
          <a:fontRef idx="minor">
            <a:schemeClr val="lt1"/>
          </a:fontRef>
        </p:style>
        <p:txBody>
          <a:bodyPr lIns="457200" rtlCol="0" anchor="ctr"/>
          <a:lstStyle/>
          <a:p>
            <a:pPr>
              <a:lnSpc>
                <a:spcPts val="1300"/>
              </a:lnSpc>
            </a:pPr>
            <a:endParaRPr lang="en-US" altLang="zh-TW" sz="1400" b="1" dirty="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12" name="文字方塊 11"/>
          <p:cNvSpPr txBox="1"/>
          <p:nvPr/>
        </p:nvSpPr>
        <p:spPr>
          <a:xfrm>
            <a:off x="2091331" y="5144124"/>
            <a:ext cx="2791315" cy="646331"/>
          </a:xfrm>
          <a:prstGeom prst="rect">
            <a:avLst/>
          </a:prstGeom>
          <a:noFill/>
        </p:spPr>
        <p:txBody>
          <a:bodyPr wrap="square" rtlCol="0">
            <a:spAutoFit/>
          </a:bodyPr>
          <a:lstStyle/>
          <a:p>
            <a:r>
              <a:rPr lang="zh-TW" altLang="en-US" b="1" dirty="0" smtClean="0"/>
              <a:t>由指導教師實際指導教學助理教學實習活動</a:t>
            </a:r>
            <a:endParaRPr lang="zh-TW" altLang="en-US" b="1" dirty="0"/>
          </a:p>
        </p:txBody>
      </p:sp>
      <p:sp>
        <p:nvSpPr>
          <p:cNvPr id="15" name="文字方塊 14"/>
          <p:cNvSpPr txBox="1"/>
          <p:nvPr/>
        </p:nvSpPr>
        <p:spPr>
          <a:xfrm>
            <a:off x="2060928" y="3790781"/>
            <a:ext cx="3024336" cy="646331"/>
          </a:xfrm>
          <a:prstGeom prst="rect">
            <a:avLst/>
          </a:prstGeom>
          <a:noFill/>
        </p:spPr>
        <p:txBody>
          <a:bodyPr wrap="square" rtlCol="0">
            <a:spAutoFit/>
          </a:bodyPr>
          <a:lstStyle/>
          <a:p>
            <a:r>
              <a:rPr lang="zh-TW" altLang="en-US" b="1" dirty="0" smtClean="0"/>
              <a:t>各學院、系所中心、教務處課務組、通識</a:t>
            </a:r>
            <a:r>
              <a:rPr lang="en-US" altLang="zh-TW" b="1" dirty="0" smtClean="0"/>
              <a:t>/</a:t>
            </a:r>
            <a:r>
              <a:rPr lang="zh-TW" altLang="en-US" b="1" dirty="0" smtClean="0"/>
              <a:t>教發中心</a:t>
            </a:r>
            <a:endParaRPr lang="zh-TW" altLang="en-US" b="1" dirty="0"/>
          </a:p>
        </p:txBody>
      </p:sp>
      <p:sp>
        <p:nvSpPr>
          <p:cNvPr id="40" name="文字方塊 39"/>
          <p:cNvSpPr txBox="1"/>
          <p:nvPr/>
        </p:nvSpPr>
        <p:spPr>
          <a:xfrm>
            <a:off x="2060928" y="4366845"/>
            <a:ext cx="3024336" cy="646331"/>
          </a:xfrm>
          <a:prstGeom prst="rect">
            <a:avLst/>
          </a:prstGeom>
          <a:noFill/>
        </p:spPr>
        <p:txBody>
          <a:bodyPr wrap="square" rtlCol="0">
            <a:spAutoFit/>
          </a:bodyPr>
          <a:lstStyle/>
          <a:p>
            <a:r>
              <a:rPr lang="zh-TW" altLang="en-US" b="1" dirty="0" smtClean="0"/>
              <a:t>教師不支鐘點費、學生亦不需付學分費</a:t>
            </a:r>
            <a:endParaRPr lang="zh-TW" altLang="en-US" b="1" dirty="0"/>
          </a:p>
        </p:txBody>
      </p:sp>
      <p:sp>
        <p:nvSpPr>
          <p:cNvPr id="47" name="文字方塊 46"/>
          <p:cNvSpPr txBox="1"/>
          <p:nvPr/>
        </p:nvSpPr>
        <p:spPr>
          <a:xfrm>
            <a:off x="2132936" y="6174660"/>
            <a:ext cx="2592288" cy="369332"/>
          </a:xfrm>
          <a:prstGeom prst="rect">
            <a:avLst/>
          </a:prstGeom>
          <a:noFill/>
        </p:spPr>
        <p:txBody>
          <a:bodyPr wrap="square" rtlCol="0">
            <a:spAutoFit/>
          </a:bodyPr>
          <a:lstStyle/>
          <a:p>
            <a:r>
              <a:rPr lang="zh-TW" altLang="en-US" b="1" dirty="0" smtClean="0"/>
              <a:t>評定通過或不通過</a:t>
            </a:r>
            <a:endParaRPr lang="zh-TW" altLang="en-US" b="1" dirty="0"/>
          </a:p>
        </p:txBody>
      </p:sp>
      <p:sp>
        <p:nvSpPr>
          <p:cNvPr id="48" name="文字方塊 47"/>
          <p:cNvSpPr txBox="1"/>
          <p:nvPr/>
        </p:nvSpPr>
        <p:spPr>
          <a:xfrm>
            <a:off x="5868144" y="6174660"/>
            <a:ext cx="2304256" cy="369332"/>
          </a:xfrm>
          <a:prstGeom prst="rect">
            <a:avLst/>
          </a:prstGeom>
          <a:noFill/>
        </p:spPr>
        <p:txBody>
          <a:bodyPr wrap="square" rtlCol="0">
            <a:spAutoFit/>
          </a:bodyPr>
          <a:lstStyle/>
          <a:p>
            <a:r>
              <a:rPr lang="zh-TW" altLang="en-US" b="1" dirty="0" smtClean="0"/>
              <a:t>評定通過或不通過</a:t>
            </a:r>
            <a:endParaRPr lang="zh-TW" altLang="en-US" b="1" dirty="0"/>
          </a:p>
        </p:txBody>
      </p:sp>
      <p:sp>
        <p:nvSpPr>
          <p:cNvPr id="49" name="文字方塊 48"/>
          <p:cNvSpPr txBox="1"/>
          <p:nvPr/>
        </p:nvSpPr>
        <p:spPr>
          <a:xfrm>
            <a:off x="5868144" y="4366845"/>
            <a:ext cx="3024336" cy="646331"/>
          </a:xfrm>
          <a:prstGeom prst="rect">
            <a:avLst/>
          </a:prstGeom>
          <a:noFill/>
        </p:spPr>
        <p:txBody>
          <a:bodyPr wrap="square" rtlCol="0">
            <a:spAutoFit/>
          </a:bodyPr>
          <a:lstStyle/>
          <a:p>
            <a:r>
              <a:rPr lang="zh-TW" altLang="en-US" b="1" dirty="0" smtClean="0"/>
              <a:t>教師不支鐘點費、學生亦不需付學分費</a:t>
            </a:r>
            <a:endParaRPr lang="en-US" altLang="zh-TW" b="1" dirty="0" smtClean="0"/>
          </a:p>
        </p:txBody>
      </p:sp>
      <p:sp>
        <p:nvSpPr>
          <p:cNvPr id="51" name="文字方塊 50"/>
          <p:cNvSpPr txBox="1"/>
          <p:nvPr/>
        </p:nvSpPr>
        <p:spPr>
          <a:xfrm>
            <a:off x="5868144" y="5097958"/>
            <a:ext cx="2952328" cy="923330"/>
          </a:xfrm>
          <a:prstGeom prst="rect">
            <a:avLst/>
          </a:prstGeom>
          <a:noFill/>
        </p:spPr>
        <p:txBody>
          <a:bodyPr wrap="square" rtlCol="0">
            <a:spAutoFit/>
          </a:bodyPr>
          <a:lstStyle/>
          <a:p>
            <a:r>
              <a:rPr lang="zh-TW" altLang="en-US" b="1" dirty="0">
                <a:solidFill>
                  <a:srgbClr val="FF0000"/>
                </a:solidFill>
              </a:rPr>
              <a:t>增加</a:t>
            </a:r>
            <a:r>
              <a:rPr lang="zh-TW" altLang="en-US" b="1" dirty="0" smtClean="0">
                <a:solidFill>
                  <a:srgbClr val="FF0000"/>
                </a:solidFill>
              </a:rPr>
              <a:t>教學知能研習課程</a:t>
            </a:r>
            <a:r>
              <a:rPr lang="en-US" altLang="zh-TW" b="1" dirty="0" smtClean="0">
                <a:solidFill>
                  <a:srgbClr val="FF0000"/>
                </a:solidFill>
              </a:rPr>
              <a:t>+</a:t>
            </a:r>
          </a:p>
          <a:p>
            <a:r>
              <a:rPr lang="zh-TW" altLang="en-US" b="1" dirty="0" smtClean="0"/>
              <a:t>由指導教師實際指導獎助生教學實習活動</a:t>
            </a:r>
            <a:endParaRPr lang="zh-TW" altLang="en-US" b="1" dirty="0"/>
          </a:p>
        </p:txBody>
      </p:sp>
      <p:sp>
        <p:nvSpPr>
          <p:cNvPr id="52" name="文字方塊 51"/>
          <p:cNvSpPr txBox="1"/>
          <p:nvPr/>
        </p:nvSpPr>
        <p:spPr>
          <a:xfrm>
            <a:off x="2091331" y="3332205"/>
            <a:ext cx="1913813" cy="369332"/>
          </a:xfrm>
          <a:prstGeom prst="rect">
            <a:avLst/>
          </a:prstGeom>
          <a:noFill/>
        </p:spPr>
        <p:txBody>
          <a:bodyPr wrap="square" rtlCol="0">
            <a:spAutoFit/>
          </a:bodyPr>
          <a:lstStyle/>
          <a:p>
            <a:r>
              <a:rPr lang="zh-TW" altLang="en-US" b="1" dirty="0" smtClean="0"/>
              <a:t>零學分</a:t>
            </a:r>
            <a:endParaRPr lang="zh-TW" altLang="en-US" b="1" dirty="0"/>
          </a:p>
        </p:txBody>
      </p:sp>
      <p:sp>
        <p:nvSpPr>
          <p:cNvPr id="54" name="投影片編號版面配置區 53"/>
          <p:cNvSpPr>
            <a:spLocks noGrp="1"/>
          </p:cNvSpPr>
          <p:nvPr>
            <p:ph type="sldNum" sz="quarter" idx="12"/>
          </p:nvPr>
        </p:nvSpPr>
        <p:spPr>
          <a:xfrm>
            <a:off x="7018002" y="6497249"/>
            <a:ext cx="2133600" cy="365125"/>
          </a:xfrm>
        </p:spPr>
        <p:txBody>
          <a:bodyPr/>
          <a:lstStyle/>
          <a:p>
            <a:fld id="{5CE1597B-A397-4CB3-9660-0097F3AD3601}" type="slidenum">
              <a:rPr lang="fr-CA" altLang="zh-TW" smtClean="0">
                <a:solidFill>
                  <a:schemeClr val="tx1"/>
                </a:solidFill>
              </a:rPr>
              <a:pPr/>
              <a:t>14</a:t>
            </a:fld>
            <a:endParaRPr lang="fr-CA" altLang="zh-TW" dirty="0">
              <a:solidFill>
                <a:schemeClr val="tx1"/>
              </a:solidFill>
            </a:endParaRPr>
          </a:p>
        </p:txBody>
      </p:sp>
      <p:sp>
        <p:nvSpPr>
          <p:cNvPr id="55" name="向右箭號 54"/>
          <p:cNvSpPr/>
          <p:nvPr/>
        </p:nvSpPr>
        <p:spPr>
          <a:xfrm>
            <a:off x="5200884" y="3228136"/>
            <a:ext cx="307220" cy="54470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58" name="向右箭號 57"/>
          <p:cNvSpPr/>
          <p:nvPr/>
        </p:nvSpPr>
        <p:spPr>
          <a:xfrm>
            <a:off x="5200884" y="5229200"/>
            <a:ext cx="307220" cy="54470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59" name="向右箭號 58"/>
          <p:cNvSpPr/>
          <p:nvPr/>
        </p:nvSpPr>
        <p:spPr>
          <a:xfrm>
            <a:off x="5200884" y="3892406"/>
            <a:ext cx="307220" cy="54470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60" name="等於 59"/>
          <p:cNvSpPr/>
          <p:nvPr/>
        </p:nvSpPr>
        <p:spPr>
          <a:xfrm>
            <a:off x="5148064" y="4437112"/>
            <a:ext cx="307220" cy="514508"/>
          </a:xfrm>
          <a:prstGeom prst="mathEqua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61" name="等於 60"/>
          <p:cNvSpPr/>
          <p:nvPr/>
        </p:nvSpPr>
        <p:spPr>
          <a:xfrm>
            <a:off x="5148064" y="6165304"/>
            <a:ext cx="307220" cy="514508"/>
          </a:xfrm>
          <a:prstGeom prst="mathEqua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62" name="等於 61"/>
          <p:cNvSpPr/>
          <p:nvPr/>
        </p:nvSpPr>
        <p:spPr>
          <a:xfrm>
            <a:off x="5148064" y="2724332"/>
            <a:ext cx="307220" cy="514508"/>
          </a:xfrm>
          <a:prstGeom prst="mathEqua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3282517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435280" cy="1143000"/>
          </a:xfrm>
        </p:spPr>
        <p:txBody>
          <a:bodyPr/>
          <a:lstStyle/>
          <a:p>
            <a:pPr algn="l"/>
            <a:r>
              <a:rPr lang="zh-TW" altLang="en-US" sz="3600" b="1" dirty="0">
                <a:solidFill>
                  <a:srgbClr val="0070C0"/>
                </a:solidFill>
                <a:latin typeface="微軟正黑體" panose="020B0604030504040204" pitchFamily="34" charset="-120"/>
                <a:ea typeface="微軟正黑體" panose="020B0604030504040204" pitchFamily="34" charset="-120"/>
              </a:rPr>
              <a:t>三、教學獎助生學習範疇之因應</a:t>
            </a:r>
            <a:r>
              <a:rPr lang="zh-TW" altLang="en-US" sz="3600" b="1" dirty="0" smtClean="0">
                <a:solidFill>
                  <a:srgbClr val="0070C0"/>
                </a:solidFill>
                <a:latin typeface="微軟正黑體" panose="020B0604030504040204" pitchFamily="34" charset="-120"/>
                <a:ea typeface="微軟正黑體" panose="020B0604030504040204" pitchFamily="34" charset="-120"/>
              </a:rPr>
              <a:t>措施</a:t>
            </a:r>
            <a:endParaRPr lang="zh-TW" altLang="en-US" sz="3600" dirty="0"/>
          </a:p>
        </p:txBody>
      </p:sp>
      <p:sp>
        <p:nvSpPr>
          <p:cNvPr id="3" name="內容版面配置區 2"/>
          <p:cNvSpPr>
            <a:spLocks noGrp="1"/>
          </p:cNvSpPr>
          <p:nvPr>
            <p:ph idx="1"/>
          </p:nvPr>
        </p:nvSpPr>
        <p:spPr>
          <a:xfrm>
            <a:off x="251520" y="1196752"/>
            <a:ext cx="8712968" cy="4525963"/>
          </a:xfrm>
        </p:spPr>
        <p:txBody>
          <a:bodyPr/>
          <a:lstStyle/>
          <a:p>
            <a:pPr marL="0" indent="0">
              <a:buNone/>
            </a:pPr>
            <a:r>
              <a:rPr lang="en-US" altLang="zh-TW" b="1" dirty="0">
                <a:solidFill>
                  <a:srgbClr val="9C4839"/>
                </a:solidFill>
                <a:latin typeface="微軟正黑體" panose="020B0604030504040204" pitchFamily="34" charset="-120"/>
                <a:ea typeface="微軟正黑體" panose="020B0604030504040204" pitchFamily="34" charset="-120"/>
              </a:rPr>
              <a:t>(</a:t>
            </a:r>
            <a:r>
              <a:rPr lang="zh-TW" altLang="en-US" b="1" dirty="0">
                <a:solidFill>
                  <a:srgbClr val="9C4839"/>
                </a:solidFill>
                <a:latin typeface="微軟正黑體" panose="020B0604030504040204" pitchFamily="34" charset="-120"/>
                <a:ea typeface="微軟正黑體" panose="020B0604030504040204" pitchFamily="34" charset="-120"/>
              </a:rPr>
              <a:t>二</a:t>
            </a:r>
            <a:r>
              <a:rPr lang="en-US" altLang="zh-TW" b="1" dirty="0">
                <a:solidFill>
                  <a:srgbClr val="9C4839"/>
                </a:solidFill>
                <a:latin typeface="微軟正黑體" panose="020B0604030504040204" pitchFamily="34" charset="-120"/>
                <a:ea typeface="微軟正黑體" panose="020B0604030504040204" pitchFamily="34" charset="-120"/>
              </a:rPr>
              <a:t>)</a:t>
            </a:r>
            <a:r>
              <a:rPr lang="zh-TW" altLang="en-US" b="1" dirty="0">
                <a:solidFill>
                  <a:srgbClr val="9C4839"/>
                </a:solidFill>
                <a:latin typeface="微軟正黑體" panose="020B0604030504040204" pitchFamily="34" charset="-120"/>
                <a:ea typeface="微軟正黑體" panose="020B0604030504040204" pitchFamily="34" charset="-120"/>
              </a:rPr>
              <a:t>「教學實習與實務」正式學分課程相關</a:t>
            </a:r>
            <a:r>
              <a:rPr lang="zh-TW" altLang="en-US" b="1" dirty="0" smtClean="0">
                <a:solidFill>
                  <a:srgbClr val="9C4839"/>
                </a:solidFill>
                <a:latin typeface="微軟正黑體" panose="020B0604030504040204" pitchFamily="34" charset="-120"/>
                <a:ea typeface="微軟正黑體" panose="020B0604030504040204" pitchFamily="34" charset="-120"/>
              </a:rPr>
              <a:t>說明</a:t>
            </a:r>
            <a:endParaRPr lang="en-US" altLang="zh-TW" b="1" dirty="0" smtClean="0">
              <a:solidFill>
                <a:srgbClr val="9C4839"/>
              </a:solidFill>
              <a:latin typeface="微軟正黑體" panose="020B0604030504040204" pitchFamily="34" charset="-120"/>
              <a:ea typeface="微軟正黑體" panose="020B0604030504040204" pitchFamily="34" charset="-120"/>
            </a:endParaRPr>
          </a:p>
          <a:p>
            <a:pPr marL="0" indent="0">
              <a:buNone/>
            </a:pPr>
            <a:endParaRPr lang="en-US" altLang="zh-TW" b="1" dirty="0" smtClean="0">
              <a:solidFill>
                <a:srgbClr val="9C4839"/>
              </a:solidFill>
              <a:latin typeface="微軟正黑體" panose="020B0604030504040204" pitchFamily="34" charset="-120"/>
              <a:ea typeface="微軟正黑體" panose="020B0604030504040204" pitchFamily="34" charset="-120"/>
            </a:endParaRPr>
          </a:p>
          <a:p>
            <a:pPr marL="0" indent="0">
              <a:buNone/>
            </a:pPr>
            <a:r>
              <a:rPr lang="zh-TW" altLang="en-US" b="1" dirty="0" smtClean="0">
                <a:solidFill>
                  <a:srgbClr val="9C4839"/>
                </a:solidFill>
                <a:latin typeface="微軟正黑體" panose="020B0604030504040204" pitchFamily="34" charset="-120"/>
                <a:ea typeface="微軟正黑體" panose="020B0604030504040204" pitchFamily="34" charset="-120"/>
              </a:rPr>
              <a:t>                                                  </a:t>
            </a:r>
            <a:endParaRPr lang="en-US" altLang="zh-TW" b="1" dirty="0">
              <a:solidFill>
                <a:srgbClr val="9C4839"/>
              </a:solidFill>
              <a:latin typeface="微軟正黑體" panose="020B0604030504040204" pitchFamily="34" charset="-120"/>
              <a:ea typeface="微軟正黑體" panose="020B0604030504040204" pitchFamily="34" charset="-120"/>
            </a:endParaRPr>
          </a:p>
          <a:p>
            <a:pPr marL="0" indent="0">
              <a:buNone/>
            </a:pPr>
            <a:r>
              <a:rPr lang="zh-TW" altLang="en-US" dirty="0" smtClean="0"/>
              <a:t>  </a:t>
            </a:r>
            <a:endParaRPr lang="zh-TW" altLang="en-US" dirty="0"/>
          </a:p>
        </p:txBody>
      </p:sp>
      <p:sp>
        <p:nvSpPr>
          <p:cNvPr id="4" name="投影片編號版面配置區 3"/>
          <p:cNvSpPr>
            <a:spLocks noGrp="1"/>
          </p:cNvSpPr>
          <p:nvPr>
            <p:ph type="sldNum" sz="quarter" idx="12"/>
          </p:nvPr>
        </p:nvSpPr>
        <p:spPr>
          <a:xfrm>
            <a:off x="6992009" y="6475132"/>
            <a:ext cx="2133600" cy="365125"/>
          </a:xfrm>
        </p:spPr>
        <p:txBody>
          <a:bodyPr/>
          <a:lstStyle/>
          <a:p>
            <a:fld id="{5CE1597B-A397-4CB3-9660-0097F3AD3601}" type="slidenum">
              <a:rPr lang="fr-CA" altLang="zh-TW" smtClean="0"/>
              <a:pPr/>
              <a:t>15</a:t>
            </a:fld>
            <a:endParaRPr lang="fr-CA" altLang="zh-TW" dirty="0"/>
          </a:p>
        </p:txBody>
      </p:sp>
      <p:sp>
        <p:nvSpPr>
          <p:cNvPr id="5" name="圓角矩形 4"/>
          <p:cNvSpPr/>
          <p:nvPr/>
        </p:nvSpPr>
        <p:spPr>
          <a:xfrm>
            <a:off x="836737" y="2027168"/>
            <a:ext cx="2663884" cy="9361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sz="2400" b="1" dirty="0"/>
          </a:p>
          <a:p>
            <a:pPr algn="ctr"/>
            <a:endParaRPr lang="zh-TW" altLang="en-US" dirty="0"/>
          </a:p>
        </p:txBody>
      </p:sp>
      <p:sp>
        <p:nvSpPr>
          <p:cNvPr id="6" name="圓角矩形 5"/>
          <p:cNvSpPr/>
          <p:nvPr/>
        </p:nvSpPr>
        <p:spPr>
          <a:xfrm>
            <a:off x="804924" y="3474771"/>
            <a:ext cx="2761031" cy="89033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7" name="文字方塊 6"/>
          <p:cNvSpPr txBox="1"/>
          <p:nvPr/>
        </p:nvSpPr>
        <p:spPr>
          <a:xfrm>
            <a:off x="251520" y="1959985"/>
            <a:ext cx="648072" cy="400110"/>
          </a:xfrm>
          <a:prstGeom prst="rect">
            <a:avLst/>
          </a:prstGeom>
          <a:noFill/>
        </p:spPr>
        <p:txBody>
          <a:bodyPr wrap="square" rtlCol="0">
            <a:spAutoFit/>
          </a:bodyPr>
          <a:lstStyle/>
          <a:p>
            <a:r>
              <a:rPr lang="en-US" altLang="zh-TW" sz="2000" b="1" dirty="0" smtClean="0"/>
              <a:t>(1)</a:t>
            </a:r>
            <a:endParaRPr lang="zh-TW" altLang="en-US" b="1" dirty="0"/>
          </a:p>
        </p:txBody>
      </p:sp>
      <p:sp>
        <p:nvSpPr>
          <p:cNvPr id="8" name="文字方塊 7"/>
          <p:cNvSpPr txBox="1"/>
          <p:nvPr/>
        </p:nvSpPr>
        <p:spPr>
          <a:xfrm>
            <a:off x="240098" y="3411594"/>
            <a:ext cx="648072" cy="400110"/>
          </a:xfrm>
          <a:prstGeom prst="rect">
            <a:avLst/>
          </a:prstGeom>
          <a:noFill/>
        </p:spPr>
        <p:txBody>
          <a:bodyPr wrap="square" rtlCol="0">
            <a:spAutoFit/>
          </a:bodyPr>
          <a:lstStyle/>
          <a:p>
            <a:r>
              <a:rPr lang="en-US" altLang="zh-TW" sz="2000" b="1" dirty="0" smtClean="0"/>
              <a:t>(2)</a:t>
            </a:r>
            <a:endParaRPr lang="zh-TW" altLang="en-US" b="1" dirty="0"/>
          </a:p>
        </p:txBody>
      </p:sp>
      <p:sp>
        <p:nvSpPr>
          <p:cNvPr id="11" name="文字方塊 10"/>
          <p:cNvSpPr txBox="1"/>
          <p:nvPr/>
        </p:nvSpPr>
        <p:spPr>
          <a:xfrm>
            <a:off x="891020" y="2093947"/>
            <a:ext cx="2538912" cy="830997"/>
          </a:xfrm>
          <a:prstGeom prst="rect">
            <a:avLst/>
          </a:prstGeom>
          <a:noFill/>
        </p:spPr>
        <p:txBody>
          <a:bodyPr wrap="square" rtlCol="0">
            <a:spAutoFit/>
          </a:bodyPr>
          <a:lstStyle/>
          <a:p>
            <a:r>
              <a:rPr lang="zh-TW" altLang="en-US" sz="2400" b="1" dirty="0" smtClean="0"/>
              <a:t>各學院教學實習與實務開課</a:t>
            </a:r>
            <a:r>
              <a:rPr lang="en-US" altLang="zh-TW" sz="2400" b="1" dirty="0" smtClean="0"/>
              <a:t>/</a:t>
            </a:r>
            <a:r>
              <a:rPr lang="zh-TW" altLang="en-US" sz="2400" b="1" dirty="0" smtClean="0"/>
              <a:t>選課</a:t>
            </a:r>
            <a:endParaRPr lang="zh-TW" altLang="en-US" sz="2400" b="1" dirty="0"/>
          </a:p>
        </p:txBody>
      </p:sp>
      <p:sp>
        <p:nvSpPr>
          <p:cNvPr id="12" name="文字方塊 11"/>
          <p:cNvSpPr txBox="1"/>
          <p:nvPr/>
        </p:nvSpPr>
        <p:spPr>
          <a:xfrm>
            <a:off x="869456" y="3574176"/>
            <a:ext cx="2498610" cy="553998"/>
          </a:xfrm>
          <a:prstGeom prst="rect">
            <a:avLst/>
          </a:prstGeom>
          <a:noFill/>
        </p:spPr>
        <p:txBody>
          <a:bodyPr wrap="square" rtlCol="0">
            <a:spAutoFit/>
          </a:bodyPr>
          <a:lstStyle/>
          <a:p>
            <a:r>
              <a:rPr lang="zh-TW" altLang="en-US" sz="3000" b="1" dirty="0" smtClean="0"/>
              <a:t>課程內容規劃</a:t>
            </a:r>
            <a:endParaRPr lang="zh-TW" altLang="en-US" sz="3000" b="1" dirty="0"/>
          </a:p>
        </p:txBody>
      </p:sp>
      <p:sp>
        <p:nvSpPr>
          <p:cNvPr id="13" name="文字方塊 12"/>
          <p:cNvSpPr txBox="1"/>
          <p:nvPr/>
        </p:nvSpPr>
        <p:spPr>
          <a:xfrm>
            <a:off x="4124908" y="1988840"/>
            <a:ext cx="2751348" cy="954107"/>
          </a:xfrm>
          <a:prstGeom prst="rect">
            <a:avLst/>
          </a:prstGeom>
          <a:noFill/>
        </p:spPr>
        <p:txBody>
          <a:bodyPr wrap="square" rtlCol="0">
            <a:spAutoFit/>
          </a:bodyPr>
          <a:lstStyle>
            <a:defPPr>
              <a:defRPr lang="fr-FR"/>
            </a:defPPr>
            <a:lvl1pPr>
              <a:defRPr sz="3000" b="1">
                <a:latin typeface="Arial"/>
                <a:cs typeface="Arial"/>
              </a:defRPr>
            </a:lvl1pPr>
          </a:lstStyle>
          <a:p>
            <a:pPr marL="457200" indent="-457200">
              <a:buFont typeface="Arial" panose="020B0604020202020204" pitchFamily="34" charset="0"/>
              <a:buChar char="•"/>
            </a:pPr>
            <a:r>
              <a:rPr lang="zh-TW" altLang="en-US" sz="2800" b="0" dirty="0" smtClean="0"/>
              <a:t>開課</a:t>
            </a:r>
            <a:r>
              <a:rPr lang="zh-TW" altLang="en-US" sz="2800" b="0" dirty="0"/>
              <a:t>流程</a:t>
            </a:r>
            <a:endParaRPr lang="en-US" altLang="zh-TW" sz="2800" b="0" dirty="0"/>
          </a:p>
          <a:p>
            <a:pPr marL="457200" indent="-457200">
              <a:buFont typeface="Arial" panose="020B0604020202020204" pitchFamily="34" charset="0"/>
              <a:buChar char="•"/>
            </a:pPr>
            <a:r>
              <a:rPr lang="zh-TW" altLang="en-US" sz="2800" b="0" dirty="0" smtClean="0"/>
              <a:t>選課</a:t>
            </a:r>
            <a:r>
              <a:rPr lang="zh-TW" altLang="en-US" sz="2800" b="0" dirty="0"/>
              <a:t>流程</a:t>
            </a:r>
          </a:p>
        </p:txBody>
      </p:sp>
      <p:sp>
        <p:nvSpPr>
          <p:cNvPr id="14" name="文字方塊 13"/>
          <p:cNvSpPr txBox="1"/>
          <p:nvPr/>
        </p:nvSpPr>
        <p:spPr>
          <a:xfrm>
            <a:off x="4139952" y="3103800"/>
            <a:ext cx="2615716" cy="1384995"/>
          </a:xfrm>
          <a:prstGeom prst="rect">
            <a:avLst/>
          </a:prstGeom>
          <a:noFill/>
        </p:spPr>
        <p:txBody>
          <a:bodyPr wrap="square" rtlCol="0">
            <a:spAutoFit/>
          </a:bodyPr>
          <a:lstStyle>
            <a:defPPr>
              <a:defRPr lang="fr-FR"/>
            </a:defPPr>
            <a:lvl1pPr>
              <a:defRPr sz="3000" b="1">
                <a:latin typeface="Arial"/>
                <a:cs typeface="Arial"/>
              </a:defRPr>
            </a:lvl1pPr>
          </a:lstStyle>
          <a:p>
            <a:pPr marL="457200" indent="-457200">
              <a:buFont typeface="Arial" panose="020B0604020202020204" pitchFamily="34" charset="0"/>
              <a:buChar char="•"/>
            </a:pPr>
            <a:r>
              <a:rPr lang="zh-TW" altLang="en-US" sz="2800" b="0" dirty="0" smtClean="0"/>
              <a:t>教學</a:t>
            </a:r>
            <a:r>
              <a:rPr lang="zh-TW" altLang="en-US" sz="2800" b="0" dirty="0"/>
              <a:t>大綱</a:t>
            </a:r>
            <a:endParaRPr lang="en-US" altLang="zh-TW" sz="2800" b="0" dirty="0"/>
          </a:p>
          <a:p>
            <a:pPr marL="457200" indent="-457200">
              <a:buFont typeface="Arial" panose="020B0604020202020204" pitchFamily="34" charset="0"/>
              <a:buChar char="•"/>
            </a:pPr>
            <a:r>
              <a:rPr lang="zh-TW" altLang="en-US" sz="2800" b="0" dirty="0" smtClean="0"/>
              <a:t>授課</a:t>
            </a:r>
            <a:r>
              <a:rPr lang="zh-TW" altLang="en-US" sz="2800" b="0" dirty="0"/>
              <a:t>模式</a:t>
            </a:r>
            <a:endParaRPr lang="en-US" altLang="zh-TW" sz="2800" b="0" dirty="0"/>
          </a:p>
          <a:p>
            <a:pPr marL="457200" indent="-457200">
              <a:buFont typeface="Arial" panose="020B0604020202020204" pitchFamily="34" charset="0"/>
              <a:buChar char="•"/>
            </a:pPr>
            <a:r>
              <a:rPr lang="zh-TW" altLang="en-US" sz="2800" b="0" dirty="0" smtClean="0"/>
              <a:t>評量</a:t>
            </a:r>
            <a:r>
              <a:rPr lang="zh-TW" altLang="en-US" sz="2800" b="0" dirty="0"/>
              <a:t>方式</a:t>
            </a:r>
            <a:endParaRPr lang="en-US" altLang="zh-TW" sz="2800" b="0" dirty="0"/>
          </a:p>
        </p:txBody>
      </p:sp>
      <p:sp>
        <p:nvSpPr>
          <p:cNvPr id="16" name="圓角矩形 15"/>
          <p:cNvSpPr/>
          <p:nvPr/>
        </p:nvSpPr>
        <p:spPr>
          <a:xfrm>
            <a:off x="815157" y="4844083"/>
            <a:ext cx="2750799" cy="89033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17" name="文字方塊 16"/>
          <p:cNvSpPr txBox="1"/>
          <p:nvPr/>
        </p:nvSpPr>
        <p:spPr>
          <a:xfrm>
            <a:off x="261159" y="4767057"/>
            <a:ext cx="648072" cy="400110"/>
          </a:xfrm>
          <a:prstGeom prst="rect">
            <a:avLst/>
          </a:prstGeom>
          <a:noFill/>
        </p:spPr>
        <p:txBody>
          <a:bodyPr wrap="square" rtlCol="0">
            <a:spAutoFit/>
          </a:bodyPr>
          <a:lstStyle/>
          <a:p>
            <a:r>
              <a:rPr lang="en-US" altLang="zh-TW" sz="2000" b="1" dirty="0" smtClean="0"/>
              <a:t>(3)</a:t>
            </a:r>
            <a:endParaRPr lang="zh-TW" altLang="en-US" b="1" dirty="0"/>
          </a:p>
        </p:txBody>
      </p:sp>
      <p:sp>
        <p:nvSpPr>
          <p:cNvPr id="18" name="文字方塊 17"/>
          <p:cNvSpPr txBox="1"/>
          <p:nvPr/>
        </p:nvSpPr>
        <p:spPr>
          <a:xfrm>
            <a:off x="797976" y="5010165"/>
            <a:ext cx="2671245" cy="553998"/>
          </a:xfrm>
          <a:prstGeom prst="rect">
            <a:avLst/>
          </a:prstGeom>
          <a:noFill/>
        </p:spPr>
        <p:txBody>
          <a:bodyPr wrap="square" rtlCol="0">
            <a:spAutoFit/>
          </a:bodyPr>
          <a:lstStyle/>
          <a:p>
            <a:pPr algn="ctr"/>
            <a:r>
              <a:rPr lang="zh-TW" altLang="en-US" sz="3000" b="1" dirty="0" smtClean="0"/>
              <a:t>參與修習流程</a:t>
            </a:r>
            <a:endParaRPr lang="zh-TW" altLang="en-US" sz="3000" b="1" dirty="0"/>
          </a:p>
        </p:txBody>
      </p:sp>
      <p:sp>
        <p:nvSpPr>
          <p:cNvPr id="19" name="文字方塊 18"/>
          <p:cNvSpPr txBox="1"/>
          <p:nvPr/>
        </p:nvSpPr>
        <p:spPr>
          <a:xfrm>
            <a:off x="4139952" y="4654296"/>
            <a:ext cx="5544616" cy="1384995"/>
          </a:xfrm>
          <a:prstGeom prst="rect">
            <a:avLst/>
          </a:prstGeom>
          <a:noFill/>
        </p:spPr>
        <p:txBody>
          <a:bodyPr wrap="square" rtlCol="0">
            <a:spAutoFit/>
          </a:bodyPr>
          <a:lstStyle/>
          <a:p>
            <a:pPr marL="457200" indent="-457200">
              <a:buFont typeface="Arial" panose="020B0604020202020204" pitchFamily="34" charset="0"/>
              <a:buChar char="•"/>
            </a:pPr>
            <a:r>
              <a:rPr lang="zh-TW" altLang="en-US" sz="2800" dirty="0" smtClean="0">
                <a:latin typeface="Arial"/>
                <a:cs typeface="Arial"/>
              </a:rPr>
              <a:t>指導教師與學生之責任</a:t>
            </a:r>
            <a:r>
              <a:rPr lang="en-US" altLang="zh-TW" sz="2800" dirty="0" smtClean="0">
                <a:latin typeface="Arial"/>
                <a:cs typeface="Arial"/>
              </a:rPr>
              <a:t>/</a:t>
            </a:r>
            <a:r>
              <a:rPr lang="zh-TW" altLang="en-US" sz="2800" dirty="0" smtClean="0">
                <a:latin typeface="Arial"/>
                <a:cs typeface="Arial"/>
              </a:rPr>
              <a:t>義務</a:t>
            </a:r>
            <a:endParaRPr lang="en-US" altLang="zh-TW" sz="2800" dirty="0"/>
          </a:p>
          <a:p>
            <a:pPr marL="457200" indent="-457200">
              <a:buFont typeface="Arial" panose="020B0604020202020204" pitchFamily="34" charset="0"/>
              <a:buChar char="•"/>
            </a:pPr>
            <a:r>
              <a:rPr lang="zh-TW" altLang="en-US" sz="2800" dirty="0" smtClean="0"/>
              <a:t>相關</a:t>
            </a:r>
            <a:r>
              <a:rPr lang="zh-TW" altLang="en-US" sz="2800" dirty="0"/>
              <a:t>表件說明</a:t>
            </a:r>
          </a:p>
          <a:p>
            <a:pPr marL="457200" indent="-457200">
              <a:buFont typeface="Arial" panose="020B0604020202020204" pitchFamily="34" charset="0"/>
              <a:buChar char="•"/>
            </a:pPr>
            <a:r>
              <a:rPr lang="zh-TW" altLang="en-US" sz="2800" dirty="0" smtClean="0"/>
              <a:t>流程說明</a:t>
            </a:r>
            <a:endParaRPr lang="en-US" altLang="zh-TW" sz="2800" dirty="0" smtClean="0"/>
          </a:p>
        </p:txBody>
      </p:sp>
      <p:sp>
        <p:nvSpPr>
          <p:cNvPr id="36" name="文字方塊 35"/>
          <p:cNvSpPr txBox="1"/>
          <p:nvPr/>
        </p:nvSpPr>
        <p:spPr>
          <a:xfrm>
            <a:off x="765808" y="6258048"/>
            <a:ext cx="7838640" cy="461665"/>
          </a:xfrm>
          <a:prstGeom prst="rect">
            <a:avLst/>
          </a:prstGeom>
          <a:noFill/>
        </p:spPr>
        <p:txBody>
          <a:bodyPr wrap="square" rtlCol="0">
            <a:spAutoFit/>
          </a:bodyPr>
          <a:lstStyle/>
          <a:p>
            <a:pPr marL="285750" indent="-285750" algn="just">
              <a:buFont typeface="Arial" panose="020B0604020202020204" pitchFamily="34" charset="0"/>
              <a:buChar char="•"/>
            </a:pPr>
            <a:r>
              <a:rPr lang="zh-TW" altLang="en-US" sz="1200" dirty="0"/>
              <a:t>國立政治大學教學實習與實務課程作業</a:t>
            </a:r>
            <a:r>
              <a:rPr lang="zh-TW" altLang="en-US" sz="1200" dirty="0" smtClean="0"/>
              <a:t>原則</a:t>
            </a:r>
            <a:r>
              <a:rPr lang="zh-TW" altLang="en-US" sz="1200" dirty="0"/>
              <a:t>、</a:t>
            </a:r>
            <a:r>
              <a:rPr lang="zh-TW" altLang="en-US" sz="1200" dirty="0" smtClean="0"/>
              <a:t>各學院開設「教學</a:t>
            </a:r>
            <a:r>
              <a:rPr lang="zh-TW" altLang="en-US" sz="1200" dirty="0"/>
              <a:t>實習與</a:t>
            </a:r>
            <a:r>
              <a:rPr lang="zh-TW" altLang="en-US" sz="1200" dirty="0" smtClean="0"/>
              <a:t>實務」課程作業流程</a:t>
            </a:r>
            <a:endParaRPr lang="en-US" altLang="zh-TW" sz="1200" dirty="0" smtClean="0"/>
          </a:p>
          <a:p>
            <a:pPr marL="285750" indent="-285750" algn="just">
              <a:buFont typeface="Arial" panose="020B0604020202020204" pitchFamily="34" charset="0"/>
              <a:buChar char="•"/>
            </a:pPr>
            <a:r>
              <a:rPr lang="zh-TW" altLang="en-US" sz="1200" dirty="0" smtClean="0"/>
              <a:t>國立政治大學教學獎助生制度實施辦法</a:t>
            </a:r>
            <a:endParaRPr lang="en-US" altLang="zh-TW" sz="1200" dirty="0" smtClean="0"/>
          </a:p>
        </p:txBody>
      </p:sp>
      <p:sp>
        <p:nvSpPr>
          <p:cNvPr id="51" name="向下箭號 50"/>
          <p:cNvSpPr/>
          <p:nvPr/>
        </p:nvSpPr>
        <p:spPr>
          <a:xfrm>
            <a:off x="1763688" y="3042831"/>
            <a:ext cx="720080" cy="3610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向下箭號 51"/>
          <p:cNvSpPr/>
          <p:nvPr/>
        </p:nvSpPr>
        <p:spPr>
          <a:xfrm>
            <a:off x="1763688" y="4436060"/>
            <a:ext cx="720080" cy="3610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左大括弧 52"/>
          <p:cNvSpPr/>
          <p:nvPr/>
        </p:nvSpPr>
        <p:spPr>
          <a:xfrm>
            <a:off x="3655486" y="2160040"/>
            <a:ext cx="340450" cy="692896"/>
          </a:xfrm>
          <a:prstGeom prst="leftBrac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4" name="左大括弧 53"/>
          <p:cNvSpPr/>
          <p:nvPr/>
        </p:nvSpPr>
        <p:spPr>
          <a:xfrm>
            <a:off x="3635896" y="3368445"/>
            <a:ext cx="392869" cy="996659"/>
          </a:xfrm>
          <a:prstGeom prst="leftBrac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5" name="左大括弧 54"/>
          <p:cNvSpPr/>
          <p:nvPr/>
        </p:nvSpPr>
        <p:spPr>
          <a:xfrm>
            <a:off x="3655485" y="4844083"/>
            <a:ext cx="392869" cy="1105197"/>
          </a:xfrm>
          <a:prstGeom prst="leftBrac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6" name="文字方塊 55"/>
          <p:cNvSpPr txBox="1"/>
          <p:nvPr/>
        </p:nvSpPr>
        <p:spPr>
          <a:xfrm>
            <a:off x="765808" y="5999633"/>
            <a:ext cx="1296144" cy="276999"/>
          </a:xfrm>
          <a:prstGeom prst="rect">
            <a:avLst/>
          </a:prstGeom>
          <a:noFill/>
        </p:spPr>
        <p:txBody>
          <a:bodyPr wrap="square" rtlCol="0">
            <a:spAutoFit/>
          </a:bodyPr>
          <a:lstStyle/>
          <a:p>
            <a:r>
              <a:rPr lang="zh-TW" altLang="en-US" sz="1200" dirty="0" smtClean="0"/>
              <a:t>相關辦法</a:t>
            </a:r>
            <a:endParaRPr lang="zh-TW" altLang="en-US" dirty="0"/>
          </a:p>
        </p:txBody>
      </p:sp>
    </p:spTree>
    <p:extLst>
      <p:ext uri="{BB962C8B-B14F-4D97-AF65-F5344CB8AC3E}">
        <p14:creationId xmlns:p14="http://schemas.microsoft.com/office/powerpoint/2010/main" val="3809377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60648"/>
            <a:ext cx="8712968" cy="1143000"/>
          </a:xfrm>
        </p:spPr>
        <p:txBody>
          <a:bodyPr/>
          <a:lstStyle/>
          <a:p>
            <a:pPr marL="0" indent="0" algn="l">
              <a:buNone/>
            </a:pPr>
            <a:r>
              <a:rPr lang="en-US" altLang="zh-TW" sz="3200" b="1" dirty="0">
                <a:solidFill>
                  <a:srgbClr val="9C4839"/>
                </a:solidFill>
                <a:latin typeface="微軟正黑體" panose="020B0604030504040204" pitchFamily="34" charset="-120"/>
                <a:ea typeface="微軟正黑體" panose="020B0604030504040204" pitchFamily="34" charset="-120"/>
              </a:rPr>
              <a:t>(</a:t>
            </a:r>
            <a:r>
              <a:rPr lang="zh-TW" altLang="en-US" sz="3200" b="1" dirty="0">
                <a:solidFill>
                  <a:srgbClr val="9C4839"/>
                </a:solidFill>
                <a:latin typeface="微軟正黑體" panose="020B0604030504040204" pitchFamily="34" charset="-120"/>
                <a:ea typeface="微軟正黑體" panose="020B0604030504040204" pitchFamily="34" charset="-120"/>
              </a:rPr>
              <a:t>二</a:t>
            </a:r>
            <a:r>
              <a:rPr lang="en-US" altLang="zh-TW" sz="3200" b="1" dirty="0">
                <a:solidFill>
                  <a:srgbClr val="9C4839"/>
                </a:solidFill>
                <a:latin typeface="微軟正黑體" panose="020B0604030504040204" pitchFamily="34" charset="-120"/>
                <a:ea typeface="微軟正黑體" panose="020B0604030504040204" pitchFamily="34" charset="-120"/>
              </a:rPr>
              <a:t>)</a:t>
            </a:r>
            <a:r>
              <a:rPr lang="zh-TW" altLang="en-US" sz="3200" b="1" dirty="0">
                <a:solidFill>
                  <a:srgbClr val="9C4839"/>
                </a:solidFill>
                <a:latin typeface="微軟正黑體" panose="020B0604030504040204" pitchFamily="34" charset="-120"/>
                <a:ea typeface="微軟正黑體" panose="020B0604030504040204" pitchFamily="34" charset="-120"/>
              </a:rPr>
              <a:t>「教學實習與實務」正式學分課程相關說明</a:t>
            </a:r>
            <a:r>
              <a:rPr lang="en-US" altLang="zh-TW" sz="3000" b="1" dirty="0">
                <a:solidFill>
                  <a:srgbClr val="9C4839"/>
                </a:solidFill>
                <a:latin typeface="微軟正黑體" panose="020B0604030504040204" pitchFamily="34" charset="-120"/>
                <a:ea typeface="微軟正黑體" panose="020B0604030504040204" pitchFamily="34" charset="-120"/>
              </a:rPr>
              <a:t/>
            </a:r>
            <a:br>
              <a:rPr lang="en-US" altLang="zh-TW" sz="3000" b="1" dirty="0">
                <a:solidFill>
                  <a:srgbClr val="9C4839"/>
                </a:solidFill>
                <a:latin typeface="微軟正黑體" panose="020B0604030504040204" pitchFamily="34" charset="-120"/>
                <a:ea typeface="微軟正黑體" panose="020B0604030504040204" pitchFamily="34" charset="-120"/>
              </a:rPr>
            </a:br>
            <a:r>
              <a:rPr lang="zh-TW" altLang="en-US" sz="3000" b="1" dirty="0" smtClean="0">
                <a:solidFill>
                  <a:srgbClr val="0070C0"/>
                </a:solidFill>
                <a:latin typeface="微軟正黑體" panose="020B0604030504040204" pitchFamily="34" charset="-120"/>
                <a:ea typeface="微軟正黑體" panose="020B0604030504040204" pitchFamily="34" charset="-120"/>
              </a:rPr>
              <a:t>全校課程查詢系統</a:t>
            </a:r>
            <a:r>
              <a:rPr lang="en-US" altLang="zh-TW" sz="3000" b="1" dirty="0" smtClean="0">
                <a:solidFill>
                  <a:srgbClr val="0070C0"/>
                </a:solidFill>
                <a:latin typeface="微軟正黑體" panose="020B0604030504040204" pitchFamily="34" charset="-120"/>
                <a:ea typeface="微軟正黑體" panose="020B0604030504040204" pitchFamily="34" charset="-120"/>
              </a:rPr>
              <a:t>:</a:t>
            </a:r>
            <a:r>
              <a:rPr lang="zh-TW" altLang="en-US" sz="3200" b="1" dirty="0" smtClean="0">
                <a:solidFill>
                  <a:srgbClr val="0070C0"/>
                </a:solidFill>
                <a:latin typeface="微軟正黑體" panose="020B0604030504040204" pitchFamily="34" charset="-120"/>
                <a:ea typeface="微軟正黑體" panose="020B0604030504040204" pitchFamily="34" charset="-120"/>
              </a:rPr>
              <a:t>「教學實習</a:t>
            </a:r>
            <a:r>
              <a:rPr lang="zh-TW" altLang="en-US" sz="3200" b="1" dirty="0">
                <a:solidFill>
                  <a:srgbClr val="0070C0"/>
                </a:solidFill>
                <a:latin typeface="微軟正黑體" panose="020B0604030504040204" pitchFamily="34" charset="-120"/>
                <a:ea typeface="微軟正黑體" panose="020B0604030504040204" pitchFamily="34" charset="-120"/>
              </a:rPr>
              <a:t>與實務</a:t>
            </a:r>
            <a:r>
              <a:rPr lang="zh-TW" altLang="en-US" sz="3200" b="1" dirty="0" smtClean="0">
                <a:solidFill>
                  <a:srgbClr val="0070C0"/>
                </a:solidFill>
                <a:latin typeface="微軟正黑體" panose="020B0604030504040204" pitchFamily="34" charset="-120"/>
                <a:ea typeface="微軟正黑體" panose="020B0604030504040204" pitchFamily="34" charset="-120"/>
              </a:rPr>
              <a:t>」課程</a:t>
            </a:r>
            <a:r>
              <a:rPr lang="en-US" altLang="zh-TW" sz="2000" b="1" dirty="0" smtClean="0">
                <a:solidFill>
                  <a:srgbClr val="0070C0"/>
                </a:solidFill>
                <a:latin typeface="微軟正黑體" panose="020B0604030504040204" pitchFamily="34" charset="-120"/>
                <a:ea typeface="微軟正黑體" panose="020B0604030504040204" pitchFamily="34" charset="-120"/>
              </a:rPr>
              <a:t>http</a:t>
            </a:r>
            <a:r>
              <a:rPr lang="en-US" altLang="zh-TW" sz="2000" b="1" dirty="0">
                <a:solidFill>
                  <a:srgbClr val="0070C0"/>
                </a:solidFill>
                <a:latin typeface="微軟正黑體" panose="020B0604030504040204" pitchFamily="34" charset="-120"/>
                <a:ea typeface="微軟正黑體" panose="020B0604030504040204" pitchFamily="34" charset="-120"/>
              </a:rPr>
              <a:t>://</a:t>
            </a:r>
            <a:r>
              <a:rPr lang="en-US" altLang="zh-TW" sz="2000" b="1" dirty="0" smtClean="0">
                <a:solidFill>
                  <a:srgbClr val="0070C0"/>
                </a:solidFill>
                <a:latin typeface="微軟正黑體" panose="020B0604030504040204" pitchFamily="34" charset="-120"/>
                <a:ea typeface="微軟正黑體" panose="020B0604030504040204" pitchFamily="34" charset="-120"/>
              </a:rPr>
              <a:t>wa.nccu.edu.tw/QryTor</a:t>
            </a:r>
            <a:r>
              <a:rPr lang="en-US" altLang="zh-TW" sz="2000" b="1" dirty="0">
                <a:solidFill>
                  <a:srgbClr val="0070C0"/>
                </a:solidFill>
                <a:latin typeface="微軟正黑體" panose="020B0604030504040204" pitchFamily="34" charset="-120"/>
                <a:ea typeface="微軟正黑體" panose="020B0604030504040204" pitchFamily="34" charset="-120"/>
              </a:rPr>
              <a:t>/</a:t>
            </a:r>
          </a:p>
        </p:txBody>
      </p:sp>
      <p:sp>
        <p:nvSpPr>
          <p:cNvPr id="7" name="投影片編號版面配置區 6"/>
          <p:cNvSpPr>
            <a:spLocks noGrp="1"/>
          </p:cNvSpPr>
          <p:nvPr>
            <p:ph type="sldNum" sz="quarter" idx="12"/>
          </p:nvPr>
        </p:nvSpPr>
        <p:spPr>
          <a:xfrm>
            <a:off x="7010400" y="6492875"/>
            <a:ext cx="2133600" cy="365125"/>
          </a:xfrm>
        </p:spPr>
        <p:txBody>
          <a:bodyPr/>
          <a:lstStyle/>
          <a:p>
            <a:fld id="{5CE1597B-A397-4CB3-9660-0097F3AD3601}" type="slidenum">
              <a:rPr lang="fr-CA" altLang="zh-TW" smtClean="0"/>
              <a:pPr/>
              <a:t>16</a:t>
            </a:fld>
            <a:endParaRPr lang="fr-CA" altLang="zh-TW" dirty="0"/>
          </a:p>
        </p:txBody>
      </p:sp>
      <p:pic>
        <p:nvPicPr>
          <p:cNvPr id="3" name="圖片 2"/>
          <p:cNvPicPr>
            <a:picLocks noChangeAspect="1"/>
          </p:cNvPicPr>
          <p:nvPr/>
        </p:nvPicPr>
        <p:blipFill rotWithShape="1">
          <a:blip r:embed="rId3"/>
          <a:srcRect l="14563" t="11511" r="14563" b="-835"/>
          <a:stretch/>
        </p:blipFill>
        <p:spPr>
          <a:xfrm>
            <a:off x="683568" y="1517052"/>
            <a:ext cx="7848872" cy="5363396"/>
          </a:xfrm>
          <a:prstGeom prst="rect">
            <a:avLst/>
          </a:prstGeom>
        </p:spPr>
      </p:pic>
    </p:spTree>
    <p:extLst>
      <p:ext uri="{BB962C8B-B14F-4D97-AF65-F5344CB8AC3E}">
        <p14:creationId xmlns:p14="http://schemas.microsoft.com/office/powerpoint/2010/main" val="3046660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412776"/>
            <a:ext cx="8424936" cy="4691235"/>
          </a:xfrm>
          <a:prstGeom prst="rect">
            <a:avLst/>
          </a:prstGeom>
        </p:spPr>
      </p:pic>
      <p:sp>
        <p:nvSpPr>
          <p:cNvPr id="2" name="標題 1"/>
          <p:cNvSpPr>
            <a:spLocks noGrp="1"/>
          </p:cNvSpPr>
          <p:nvPr>
            <p:ph type="title"/>
          </p:nvPr>
        </p:nvSpPr>
        <p:spPr>
          <a:xfrm>
            <a:off x="251520" y="260648"/>
            <a:ext cx="8712968" cy="1143000"/>
          </a:xfrm>
        </p:spPr>
        <p:txBody>
          <a:bodyPr/>
          <a:lstStyle/>
          <a:p>
            <a:pPr marL="0" indent="0" algn="l">
              <a:buNone/>
            </a:pPr>
            <a:r>
              <a:rPr lang="en-US" altLang="zh-TW" sz="3200" b="1" dirty="0">
                <a:solidFill>
                  <a:srgbClr val="9C4839"/>
                </a:solidFill>
                <a:latin typeface="微軟正黑體" panose="020B0604030504040204" pitchFamily="34" charset="-120"/>
                <a:ea typeface="微軟正黑體" panose="020B0604030504040204" pitchFamily="34" charset="-120"/>
              </a:rPr>
              <a:t>(</a:t>
            </a:r>
            <a:r>
              <a:rPr lang="zh-TW" altLang="en-US" sz="3200" b="1" dirty="0">
                <a:solidFill>
                  <a:srgbClr val="9C4839"/>
                </a:solidFill>
                <a:latin typeface="微軟正黑體" panose="020B0604030504040204" pitchFamily="34" charset="-120"/>
                <a:ea typeface="微軟正黑體" panose="020B0604030504040204" pitchFamily="34" charset="-120"/>
              </a:rPr>
              <a:t>二</a:t>
            </a:r>
            <a:r>
              <a:rPr lang="en-US" altLang="zh-TW" sz="3200" b="1" dirty="0">
                <a:solidFill>
                  <a:srgbClr val="9C4839"/>
                </a:solidFill>
                <a:latin typeface="微軟正黑體" panose="020B0604030504040204" pitchFamily="34" charset="-120"/>
                <a:ea typeface="微軟正黑體" panose="020B0604030504040204" pitchFamily="34" charset="-120"/>
              </a:rPr>
              <a:t>)</a:t>
            </a:r>
            <a:r>
              <a:rPr lang="zh-TW" altLang="en-US" sz="3200" b="1" dirty="0">
                <a:solidFill>
                  <a:srgbClr val="9C4839"/>
                </a:solidFill>
                <a:latin typeface="微軟正黑體" panose="020B0604030504040204" pitchFamily="34" charset="-120"/>
                <a:ea typeface="微軟正黑體" panose="020B0604030504040204" pitchFamily="34" charset="-120"/>
              </a:rPr>
              <a:t>「教學實習與實務」正式學分課程相關說明</a:t>
            </a:r>
            <a:r>
              <a:rPr lang="en-US" altLang="zh-TW" sz="3000" b="1" dirty="0">
                <a:solidFill>
                  <a:srgbClr val="9C4839"/>
                </a:solidFill>
                <a:latin typeface="微軟正黑體" panose="020B0604030504040204" pitchFamily="34" charset="-120"/>
                <a:ea typeface="微軟正黑體" panose="020B0604030504040204" pitchFamily="34" charset="-120"/>
              </a:rPr>
              <a:t/>
            </a:r>
            <a:br>
              <a:rPr lang="en-US" altLang="zh-TW" sz="3000" b="1" dirty="0">
                <a:solidFill>
                  <a:srgbClr val="9C4839"/>
                </a:solidFill>
                <a:latin typeface="微軟正黑體" panose="020B0604030504040204" pitchFamily="34" charset="-120"/>
                <a:ea typeface="微軟正黑體" panose="020B0604030504040204" pitchFamily="34" charset="-120"/>
              </a:rPr>
            </a:br>
            <a:r>
              <a:rPr lang="zh-TW" altLang="en-US" sz="3200" b="1" dirty="0" smtClean="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教學實習與實務」教學</a:t>
            </a:r>
            <a:r>
              <a:rPr lang="zh-TW" altLang="en-US" sz="3200" b="1" dirty="0" smtClean="0">
                <a:latin typeface="微軟正黑體" panose="020B0604030504040204" pitchFamily="34" charset="-120"/>
                <a:ea typeface="微軟正黑體" panose="020B0604030504040204" pitchFamily="34" charset="-120"/>
              </a:rPr>
              <a:t>大綱</a:t>
            </a:r>
            <a:endParaRPr lang="en-US" altLang="zh-TW" sz="3200" b="1" dirty="0">
              <a:latin typeface="微軟正黑體" panose="020B0604030504040204" pitchFamily="34" charset="-120"/>
              <a:ea typeface="微軟正黑體" panose="020B0604030504040204" pitchFamily="34" charset="-120"/>
            </a:endParaRPr>
          </a:p>
        </p:txBody>
      </p:sp>
      <p:sp>
        <p:nvSpPr>
          <p:cNvPr id="7" name="投影片編號版面配置區 6"/>
          <p:cNvSpPr>
            <a:spLocks noGrp="1"/>
          </p:cNvSpPr>
          <p:nvPr>
            <p:ph type="sldNum" sz="quarter" idx="12"/>
          </p:nvPr>
        </p:nvSpPr>
        <p:spPr>
          <a:xfrm>
            <a:off x="7010400" y="6492875"/>
            <a:ext cx="2133600" cy="365125"/>
          </a:xfrm>
        </p:spPr>
        <p:txBody>
          <a:bodyPr/>
          <a:lstStyle/>
          <a:p>
            <a:fld id="{5CE1597B-A397-4CB3-9660-0097F3AD3601}" type="slidenum">
              <a:rPr lang="fr-CA" altLang="zh-TW" smtClean="0"/>
              <a:pPr/>
              <a:t>17</a:t>
            </a:fld>
            <a:endParaRPr lang="fr-CA" altLang="zh-TW" dirty="0"/>
          </a:p>
        </p:txBody>
      </p:sp>
    </p:spTree>
    <p:extLst>
      <p:ext uri="{BB962C8B-B14F-4D97-AF65-F5344CB8AC3E}">
        <p14:creationId xmlns:p14="http://schemas.microsoft.com/office/powerpoint/2010/main" val="3805011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60648"/>
            <a:ext cx="8712968" cy="1143000"/>
          </a:xfrm>
        </p:spPr>
        <p:txBody>
          <a:bodyPr/>
          <a:lstStyle/>
          <a:p>
            <a:pPr marL="0" indent="0" algn="l">
              <a:buNone/>
            </a:pPr>
            <a:r>
              <a:rPr lang="en-US" altLang="zh-TW" sz="3200" b="1" dirty="0">
                <a:solidFill>
                  <a:srgbClr val="9C4839"/>
                </a:solidFill>
                <a:latin typeface="微軟正黑體" panose="020B0604030504040204" pitchFamily="34" charset="-120"/>
                <a:ea typeface="微軟正黑體" panose="020B0604030504040204" pitchFamily="34" charset="-120"/>
              </a:rPr>
              <a:t>(</a:t>
            </a:r>
            <a:r>
              <a:rPr lang="zh-TW" altLang="en-US" sz="3200" b="1" dirty="0">
                <a:solidFill>
                  <a:srgbClr val="9C4839"/>
                </a:solidFill>
                <a:latin typeface="微軟正黑體" panose="020B0604030504040204" pitchFamily="34" charset="-120"/>
                <a:ea typeface="微軟正黑體" panose="020B0604030504040204" pitchFamily="34" charset="-120"/>
              </a:rPr>
              <a:t>二</a:t>
            </a:r>
            <a:r>
              <a:rPr lang="en-US" altLang="zh-TW" sz="3200" b="1" dirty="0">
                <a:solidFill>
                  <a:srgbClr val="9C4839"/>
                </a:solidFill>
                <a:latin typeface="微軟正黑體" panose="020B0604030504040204" pitchFamily="34" charset="-120"/>
                <a:ea typeface="微軟正黑體" panose="020B0604030504040204" pitchFamily="34" charset="-120"/>
              </a:rPr>
              <a:t>)</a:t>
            </a:r>
            <a:r>
              <a:rPr lang="zh-TW" altLang="en-US" sz="3200" b="1" dirty="0">
                <a:solidFill>
                  <a:srgbClr val="9C4839"/>
                </a:solidFill>
                <a:latin typeface="微軟正黑體" panose="020B0604030504040204" pitchFamily="34" charset="-120"/>
                <a:ea typeface="微軟正黑體" panose="020B0604030504040204" pitchFamily="34" charset="-120"/>
              </a:rPr>
              <a:t>「教學實習與實務」正式學分課程相關說明</a:t>
            </a:r>
            <a:r>
              <a:rPr lang="en-US" altLang="zh-TW" sz="3000" b="1" dirty="0">
                <a:solidFill>
                  <a:srgbClr val="9C4839"/>
                </a:solidFill>
                <a:latin typeface="微軟正黑體" panose="020B0604030504040204" pitchFamily="34" charset="-120"/>
                <a:ea typeface="微軟正黑體" panose="020B0604030504040204" pitchFamily="34" charset="-120"/>
              </a:rPr>
              <a:t/>
            </a:r>
            <a:br>
              <a:rPr lang="en-US" altLang="zh-TW" sz="3000" b="1" dirty="0">
                <a:solidFill>
                  <a:srgbClr val="9C4839"/>
                </a:solidFill>
                <a:latin typeface="微軟正黑體" panose="020B0604030504040204" pitchFamily="34" charset="-120"/>
                <a:ea typeface="微軟正黑體" panose="020B0604030504040204" pitchFamily="34" charset="-120"/>
              </a:rPr>
            </a:br>
            <a:r>
              <a:rPr lang="zh-TW" altLang="en-US" sz="3200" b="1" dirty="0" smtClean="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教學實習與實務」教學</a:t>
            </a:r>
            <a:r>
              <a:rPr lang="zh-TW" altLang="en-US" sz="3200" b="1" dirty="0" smtClean="0">
                <a:latin typeface="微軟正黑體" panose="020B0604030504040204" pitchFamily="34" charset="-120"/>
                <a:ea typeface="微軟正黑體" panose="020B0604030504040204" pitchFamily="34" charset="-120"/>
              </a:rPr>
              <a:t>大綱</a:t>
            </a:r>
            <a:endParaRPr lang="en-US" altLang="zh-TW" sz="3200" b="1" dirty="0">
              <a:latin typeface="微軟正黑體" panose="020B0604030504040204" pitchFamily="34" charset="-120"/>
              <a:ea typeface="微軟正黑體" panose="020B0604030504040204" pitchFamily="34" charset="-120"/>
            </a:endParaRPr>
          </a:p>
        </p:txBody>
      </p:sp>
      <p:sp>
        <p:nvSpPr>
          <p:cNvPr id="7" name="投影片編號版面配置區 6"/>
          <p:cNvSpPr>
            <a:spLocks noGrp="1"/>
          </p:cNvSpPr>
          <p:nvPr>
            <p:ph type="sldNum" sz="quarter" idx="12"/>
          </p:nvPr>
        </p:nvSpPr>
        <p:spPr>
          <a:xfrm>
            <a:off x="7010400" y="6492875"/>
            <a:ext cx="2133600" cy="365125"/>
          </a:xfrm>
        </p:spPr>
        <p:txBody>
          <a:bodyPr/>
          <a:lstStyle/>
          <a:p>
            <a:fld id="{5CE1597B-A397-4CB3-9660-0097F3AD3601}" type="slidenum">
              <a:rPr lang="fr-CA" altLang="zh-TW" smtClean="0"/>
              <a:pPr/>
              <a:t>18</a:t>
            </a:fld>
            <a:endParaRPr lang="fr-CA" altLang="zh-TW" dirty="0"/>
          </a:p>
        </p:txBody>
      </p:sp>
      <p:pic>
        <p:nvPicPr>
          <p:cNvPr id="3" name="圖片 2"/>
          <p:cNvPicPr>
            <a:picLocks noChangeAspect="1"/>
          </p:cNvPicPr>
          <p:nvPr/>
        </p:nvPicPr>
        <p:blipFill rotWithShape="1">
          <a:blip r:embed="rId3"/>
          <a:srcRect l="11024" t="10893" r="7082" b="32462"/>
          <a:stretch/>
        </p:blipFill>
        <p:spPr>
          <a:xfrm>
            <a:off x="251520" y="1700808"/>
            <a:ext cx="8764408" cy="3105556"/>
          </a:xfrm>
          <a:prstGeom prst="rect">
            <a:avLst/>
          </a:prstGeom>
        </p:spPr>
      </p:pic>
    </p:spTree>
    <p:extLst>
      <p:ext uri="{BB962C8B-B14F-4D97-AF65-F5344CB8AC3E}">
        <p14:creationId xmlns:p14="http://schemas.microsoft.com/office/powerpoint/2010/main" val="1020039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60648"/>
            <a:ext cx="8712968" cy="1143000"/>
          </a:xfrm>
        </p:spPr>
        <p:txBody>
          <a:bodyPr/>
          <a:lstStyle/>
          <a:p>
            <a:pPr marL="0" indent="0" algn="l">
              <a:buNone/>
            </a:pPr>
            <a:r>
              <a:rPr lang="en-US" altLang="zh-TW" sz="3200" b="1" dirty="0">
                <a:solidFill>
                  <a:srgbClr val="9C4839"/>
                </a:solidFill>
                <a:latin typeface="微軟正黑體" panose="020B0604030504040204" pitchFamily="34" charset="-120"/>
                <a:ea typeface="微軟正黑體" panose="020B0604030504040204" pitchFamily="34" charset="-120"/>
              </a:rPr>
              <a:t>(</a:t>
            </a:r>
            <a:r>
              <a:rPr lang="zh-TW" altLang="en-US" sz="3200" b="1" dirty="0">
                <a:solidFill>
                  <a:srgbClr val="9C4839"/>
                </a:solidFill>
                <a:latin typeface="微軟正黑體" panose="020B0604030504040204" pitchFamily="34" charset="-120"/>
                <a:ea typeface="微軟正黑體" panose="020B0604030504040204" pitchFamily="34" charset="-120"/>
              </a:rPr>
              <a:t>二</a:t>
            </a:r>
            <a:r>
              <a:rPr lang="en-US" altLang="zh-TW" sz="3200" b="1" dirty="0">
                <a:solidFill>
                  <a:srgbClr val="9C4839"/>
                </a:solidFill>
                <a:latin typeface="微軟正黑體" panose="020B0604030504040204" pitchFamily="34" charset="-120"/>
                <a:ea typeface="微軟正黑體" panose="020B0604030504040204" pitchFamily="34" charset="-120"/>
              </a:rPr>
              <a:t>)</a:t>
            </a:r>
            <a:r>
              <a:rPr lang="zh-TW" altLang="en-US" sz="3200" b="1" dirty="0">
                <a:solidFill>
                  <a:srgbClr val="9C4839"/>
                </a:solidFill>
                <a:latin typeface="微軟正黑體" panose="020B0604030504040204" pitchFamily="34" charset="-120"/>
                <a:ea typeface="微軟正黑體" panose="020B0604030504040204" pitchFamily="34" charset="-120"/>
              </a:rPr>
              <a:t>「教學實習與實務」正式學分課程相關說明</a:t>
            </a:r>
            <a:r>
              <a:rPr lang="en-US" altLang="zh-TW" sz="3000" b="1" dirty="0">
                <a:solidFill>
                  <a:srgbClr val="9C4839"/>
                </a:solidFill>
                <a:latin typeface="微軟正黑體" panose="020B0604030504040204" pitchFamily="34" charset="-120"/>
                <a:ea typeface="微軟正黑體" panose="020B0604030504040204" pitchFamily="34" charset="-120"/>
              </a:rPr>
              <a:t/>
            </a:r>
            <a:br>
              <a:rPr lang="en-US" altLang="zh-TW" sz="3000" b="1" dirty="0">
                <a:solidFill>
                  <a:srgbClr val="9C4839"/>
                </a:solidFill>
                <a:latin typeface="微軟正黑體" panose="020B0604030504040204" pitchFamily="34" charset="-120"/>
                <a:ea typeface="微軟正黑體" panose="020B0604030504040204" pitchFamily="34" charset="-120"/>
              </a:rPr>
            </a:br>
            <a:r>
              <a:rPr lang="zh-TW" altLang="en-US" sz="3200" b="1" dirty="0" smtClean="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教學實習與實務」教學</a:t>
            </a:r>
            <a:r>
              <a:rPr lang="zh-TW" altLang="en-US" sz="3200" b="1" dirty="0" smtClean="0">
                <a:latin typeface="微軟正黑體" panose="020B0604030504040204" pitchFamily="34" charset="-120"/>
                <a:ea typeface="微軟正黑體" panose="020B0604030504040204" pitchFamily="34" charset="-120"/>
              </a:rPr>
              <a:t>大綱</a:t>
            </a:r>
            <a:endParaRPr lang="en-US" altLang="zh-TW" sz="3200" b="1" dirty="0">
              <a:latin typeface="微軟正黑體" panose="020B0604030504040204" pitchFamily="34" charset="-120"/>
              <a:ea typeface="微軟正黑體" panose="020B0604030504040204" pitchFamily="34" charset="-120"/>
            </a:endParaRPr>
          </a:p>
        </p:txBody>
      </p:sp>
      <p:sp>
        <p:nvSpPr>
          <p:cNvPr id="7" name="投影片編號版面配置區 6"/>
          <p:cNvSpPr>
            <a:spLocks noGrp="1"/>
          </p:cNvSpPr>
          <p:nvPr>
            <p:ph type="sldNum" sz="quarter" idx="12"/>
          </p:nvPr>
        </p:nvSpPr>
        <p:spPr>
          <a:xfrm>
            <a:off x="7010400" y="6492875"/>
            <a:ext cx="2133600" cy="365125"/>
          </a:xfrm>
        </p:spPr>
        <p:txBody>
          <a:bodyPr/>
          <a:lstStyle/>
          <a:p>
            <a:fld id="{5CE1597B-A397-4CB3-9660-0097F3AD3601}" type="slidenum">
              <a:rPr lang="fr-CA" altLang="zh-TW" smtClean="0"/>
              <a:pPr/>
              <a:t>19</a:t>
            </a:fld>
            <a:endParaRPr lang="fr-CA" altLang="zh-TW" dirty="0"/>
          </a:p>
        </p:txBody>
      </p:sp>
      <p:graphicFrame>
        <p:nvGraphicFramePr>
          <p:cNvPr id="5" name="表格 4"/>
          <p:cNvGraphicFramePr>
            <a:graphicFrameLocks noGrp="1"/>
          </p:cNvGraphicFramePr>
          <p:nvPr>
            <p:extLst>
              <p:ext uri="{D42A27DB-BD31-4B8C-83A1-F6EECF244321}">
                <p14:modId xmlns:p14="http://schemas.microsoft.com/office/powerpoint/2010/main" val="4283412858"/>
              </p:ext>
            </p:extLst>
          </p:nvPr>
        </p:nvGraphicFramePr>
        <p:xfrm>
          <a:off x="827585" y="1495163"/>
          <a:ext cx="7992886" cy="4937760"/>
        </p:xfrm>
        <a:graphic>
          <a:graphicData uri="http://schemas.openxmlformats.org/drawingml/2006/table">
            <a:tbl>
              <a:tblPr firstRow="1" bandRow="1">
                <a:tableStyleId>{5C22544A-7EE6-4342-B048-85BDC9FD1C3A}</a:tableStyleId>
              </a:tblPr>
              <a:tblGrid>
                <a:gridCol w="7992886">
                  <a:extLst>
                    <a:ext uri="{9D8B030D-6E8A-4147-A177-3AD203B41FA5}">
                      <a16:colId xmlns:a16="http://schemas.microsoft.com/office/drawing/2014/main" val="1197450879"/>
                    </a:ext>
                  </a:extLst>
                </a:gridCol>
              </a:tblGrid>
              <a:tr h="303780">
                <a:tc>
                  <a:txBody>
                    <a:bodyPr/>
                    <a:lstStyle/>
                    <a:p>
                      <a:pPr>
                        <a:spcAft>
                          <a:spcPts val="0"/>
                        </a:spcAft>
                      </a:pPr>
                      <a:r>
                        <a:rPr lang="zh-TW" sz="1800" kern="100" dirty="0">
                          <a:effectLst/>
                        </a:rPr>
                        <a:t>評量工具與策略、評分標準</a:t>
                      </a:r>
                      <a:r>
                        <a:rPr lang="en-US" sz="1800" kern="100" dirty="0">
                          <a:effectLst/>
                        </a:rPr>
                        <a:t>Evaluation Criteria</a:t>
                      </a:r>
                      <a:endParaRPr lang="zh-TW" sz="1600" kern="100" dirty="0">
                        <a:effectLst/>
                      </a:endParaRPr>
                    </a:p>
                    <a:p>
                      <a:pPr>
                        <a:spcAft>
                          <a:spcPts val="0"/>
                        </a:spcAft>
                      </a:pPr>
                      <a:r>
                        <a:rPr lang="zh-TW" sz="1800" kern="100" dirty="0">
                          <a:effectLst/>
                        </a:rPr>
                        <a:t>【明列評量項目與給分標準】</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extLst>
                  <a:ext uri="{0D108BD9-81ED-4DB2-BD59-A6C34878D82A}">
                    <a16:rowId xmlns:a16="http://schemas.microsoft.com/office/drawing/2014/main" val="672139877"/>
                  </a:ext>
                </a:extLst>
              </a:tr>
              <a:tr h="2421125">
                <a:tc>
                  <a:txBody>
                    <a:bodyPr/>
                    <a:lstStyle/>
                    <a:p>
                      <a:pPr>
                        <a:spcAft>
                          <a:spcPts val="0"/>
                        </a:spcAft>
                      </a:pPr>
                      <a:r>
                        <a:rPr lang="en-US" sz="3200" kern="100" dirty="0">
                          <a:effectLst/>
                        </a:rPr>
                        <a:t>□ </a:t>
                      </a:r>
                      <a:r>
                        <a:rPr lang="zh-TW" sz="3200" kern="100" dirty="0">
                          <a:effectLst/>
                        </a:rPr>
                        <a:t>本課程含教學知能線上研習課程與教學實習活動，兩者成績均須達指定通過之標準，本課程始得視為通過</a:t>
                      </a:r>
                      <a:r>
                        <a:rPr lang="zh-TW" sz="3200" kern="100" dirty="0" smtClean="0">
                          <a:effectLst/>
                        </a:rPr>
                        <a:t>。</a:t>
                      </a:r>
                      <a:endParaRPr lang="en-US" altLang="zh-TW" sz="3200" kern="100" dirty="0" smtClean="0">
                        <a:effectLst/>
                      </a:endParaRPr>
                    </a:p>
                    <a:p>
                      <a:pPr>
                        <a:spcAft>
                          <a:spcPts val="0"/>
                        </a:spcAft>
                      </a:pPr>
                      <a:endParaRPr lang="zh-TW" sz="3200" kern="100" dirty="0">
                        <a:effectLst/>
                      </a:endParaRPr>
                    </a:p>
                    <a:p>
                      <a:pPr>
                        <a:spcAft>
                          <a:spcPts val="0"/>
                        </a:spcAft>
                      </a:pPr>
                      <a:r>
                        <a:rPr lang="en-US" sz="3200" kern="100" dirty="0">
                          <a:effectLst/>
                        </a:rPr>
                        <a:t>□ </a:t>
                      </a:r>
                      <a:r>
                        <a:rPr lang="zh-TW" sz="3200" kern="100" dirty="0">
                          <a:effectLst/>
                        </a:rPr>
                        <a:t>修課期間須至少任選</a:t>
                      </a:r>
                      <a:r>
                        <a:rPr lang="en-US" sz="3200" kern="100" dirty="0">
                          <a:effectLst/>
                        </a:rPr>
                        <a:t>4</a:t>
                      </a:r>
                      <a:r>
                        <a:rPr lang="zh-TW" sz="3200" kern="100" dirty="0">
                          <a:effectLst/>
                        </a:rPr>
                        <a:t>堂課建置於本校數位學習平台</a:t>
                      </a:r>
                      <a:r>
                        <a:rPr lang="en-US" sz="3200" kern="100" dirty="0">
                          <a:effectLst/>
                        </a:rPr>
                        <a:t>(Moodle)</a:t>
                      </a:r>
                      <a:r>
                        <a:rPr lang="zh-TW" sz="3200" kern="100" dirty="0">
                          <a:effectLst/>
                        </a:rPr>
                        <a:t>之線上研習課程，並同時完成該課程測驗，學期最低累積總分數達</a:t>
                      </a:r>
                      <a:r>
                        <a:rPr lang="en-US" sz="3200" kern="100" dirty="0">
                          <a:effectLst/>
                        </a:rPr>
                        <a:t>70</a:t>
                      </a:r>
                      <a:r>
                        <a:rPr lang="zh-TW" sz="3200" kern="100" dirty="0">
                          <a:effectLst/>
                        </a:rPr>
                        <a:t>分以上者為通過</a:t>
                      </a:r>
                      <a:r>
                        <a:rPr lang="en-US" sz="3200" kern="100" dirty="0">
                          <a:effectLst/>
                        </a:rPr>
                        <a:t>; </a:t>
                      </a:r>
                      <a:r>
                        <a:rPr lang="zh-TW" sz="3200" kern="100" dirty="0">
                          <a:effectLst/>
                        </a:rPr>
                        <a:t>超修研習課程堂數並完成測驗者，其得分可累計</a:t>
                      </a:r>
                      <a:r>
                        <a:rPr lang="zh-TW" sz="3200" kern="100" dirty="0" smtClean="0">
                          <a:effectLst/>
                        </a:rPr>
                        <a:t>。</a:t>
                      </a:r>
                      <a:endParaRPr lang="en-US" altLang="zh-TW" sz="3200" kern="100" dirty="0" smtClean="0">
                        <a:effectLst/>
                      </a:endParaRPr>
                    </a:p>
                  </a:txBody>
                  <a:tcPr marL="48822" marR="48822" marT="0" marB="0"/>
                </a:tc>
                <a:extLst>
                  <a:ext uri="{0D108BD9-81ED-4DB2-BD59-A6C34878D82A}">
                    <a16:rowId xmlns:a16="http://schemas.microsoft.com/office/drawing/2014/main" val="688560864"/>
                  </a:ext>
                </a:extLst>
              </a:tr>
            </a:tbl>
          </a:graphicData>
        </a:graphic>
      </p:graphicFrame>
    </p:spTree>
    <p:extLst>
      <p:ext uri="{BB962C8B-B14F-4D97-AF65-F5344CB8AC3E}">
        <p14:creationId xmlns:p14="http://schemas.microsoft.com/office/powerpoint/2010/main" val="2685965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60648"/>
            <a:ext cx="8229600" cy="1143000"/>
          </a:xfrm>
        </p:spPr>
        <p:txBody>
          <a:bodyPr/>
          <a:lstStyle/>
          <a:p>
            <a:r>
              <a:rPr lang="zh-TW" altLang="en-US" sz="4200" b="1" dirty="0">
                <a:solidFill>
                  <a:srgbClr val="0070C0"/>
                </a:solidFill>
                <a:latin typeface="微軟正黑體" panose="020B0604030504040204" pitchFamily="34" charset="-120"/>
                <a:ea typeface="微軟正黑體" panose="020B0604030504040204" pitchFamily="34" charset="-120"/>
              </a:rPr>
              <a:t>報告項次</a:t>
            </a:r>
          </a:p>
        </p:txBody>
      </p:sp>
      <p:graphicFrame>
        <p:nvGraphicFramePr>
          <p:cNvPr id="4" name="資料庫圖表 3"/>
          <p:cNvGraphicFramePr/>
          <p:nvPr>
            <p:extLst>
              <p:ext uri="{D42A27DB-BD31-4B8C-83A1-F6EECF244321}">
                <p14:modId xmlns:p14="http://schemas.microsoft.com/office/powerpoint/2010/main" val="3134481690"/>
              </p:ext>
            </p:extLst>
          </p:nvPr>
        </p:nvGraphicFramePr>
        <p:xfrm>
          <a:off x="827584" y="1556792"/>
          <a:ext cx="7848872"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投影片編號版面配置區 4"/>
          <p:cNvSpPr>
            <a:spLocks noGrp="1"/>
          </p:cNvSpPr>
          <p:nvPr>
            <p:ph type="sldNum" sz="quarter" idx="12"/>
          </p:nvPr>
        </p:nvSpPr>
        <p:spPr>
          <a:xfrm>
            <a:off x="7010400" y="6492875"/>
            <a:ext cx="2133600" cy="365125"/>
          </a:xfrm>
        </p:spPr>
        <p:txBody>
          <a:bodyPr/>
          <a:lstStyle/>
          <a:p>
            <a:fld id="{5CE1597B-A397-4CB3-9660-0097F3AD3601}" type="slidenum">
              <a:rPr lang="fr-CA" altLang="zh-TW" smtClean="0"/>
              <a:pPr/>
              <a:t>2</a:t>
            </a:fld>
            <a:endParaRPr lang="fr-CA" altLang="zh-TW" dirty="0"/>
          </a:p>
        </p:txBody>
      </p:sp>
    </p:spTree>
    <p:extLst>
      <p:ext uri="{BB962C8B-B14F-4D97-AF65-F5344CB8AC3E}">
        <p14:creationId xmlns:p14="http://schemas.microsoft.com/office/powerpoint/2010/main" val="202925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60648"/>
            <a:ext cx="8712968" cy="1143000"/>
          </a:xfrm>
        </p:spPr>
        <p:txBody>
          <a:bodyPr/>
          <a:lstStyle/>
          <a:p>
            <a:pPr marL="0" indent="0" algn="l">
              <a:buNone/>
            </a:pPr>
            <a:r>
              <a:rPr lang="en-US" altLang="zh-TW" sz="3200" b="1" dirty="0">
                <a:solidFill>
                  <a:srgbClr val="9C4839"/>
                </a:solidFill>
                <a:latin typeface="微軟正黑體" panose="020B0604030504040204" pitchFamily="34" charset="-120"/>
                <a:ea typeface="微軟正黑體" panose="020B0604030504040204" pitchFamily="34" charset="-120"/>
              </a:rPr>
              <a:t>(</a:t>
            </a:r>
            <a:r>
              <a:rPr lang="zh-TW" altLang="en-US" sz="3200" b="1" dirty="0">
                <a:solidFill>
                  <a:srgbClr val="9C4839"/>
                </a:solidFill>
                <a:latin typeface="微軟正黑體" panose="020B0604030504040204" pitchFamily="34" charset="-120"/>
                <a:ea typeface="微軟正黑體" panose="020B0604030504040204" pitchFamily="34" charset="-120"/>
              </a:rPr>
              <a:t>二</a:t>
            </a:r>
            <a:r>
              <a:rPr lang="en-US" altLang="zh-TW" sz="3200" b="1" dirty="0">
                <a:solidFill>
                  <a:srgbClr val="9C4839"/>
                </a:solidFill>
                <a:latin typeface="微軟正黑體" panose="020B0604030504040204" pitchFamily="34" charset="-120"/>
                <a:ea typeface="微軟正黑體" panose="020B0604030504040204" pitchFamily="34" charset="-120"/>
              </a:rPr>
              <a:t>)</a:t>
            </a:r>
            <a:r>
              <a:rPr lang="zh-TW" altLang="en-US" sz="3200" b="1" dirty="0">
                <a:solidFill>
                  <a:srgbClr val="9C4839"/>
                </a:solidFill>
                <a:latin typeface="微軟正黑體" panose="020B0604030504040204" pitchFamily="34" charset="-120"/>
                <a:ea typeface="微軟正黑體" panose="020B0604030504040204" pitchFamily="34" charset="-120"/>
              </a:rPr>
              <a:t>「教學實習與實務」正式學分課程相關說明</a:t>
            </a:r>
            <a:r>
              <a:rPr lang="en-US" altLang="zh-TW" sz="3000" b="1" dirty="0">
                <a:solidFill>
                  <a:srgbClr val="9C4839"/>
                </a:solidFill>
                <a:latin typeface="微軟正黑體" panose="020B0604030504040204" pitchFamily="34" charset="-120"/>
                <a:ea typeface="微軟正黑體" panose="020B0604030504040204" pitchFamily="34" charset="-120"/>
              </a:rPr>
              <a:t/>
            </a:r>
            <a:br>
              <a:rPr lang="en-US" altLang="zh-TW" sz="3000" b="1" dirty="0">
                <a:solidFill>
                  <a:srgbClr val="9C4839"/>
                </a:solidFill>
                <a:latin typeface="微軟正黑體" panose="020B0604030504040204" pitchFamily="34" charset="-120"/>
                <a:ea typeface="微軟正黑體" panose="020B0604030504040204" pitchFamily="34" charset="-120"/>
              </a:rPr>
            </a:br>
            <a:r>
              <a:rPr lang="zh-TW" altLang="en-US" sz="3200" b="1" dirty="0" smtClean="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教學實習與實務」教學</a:t>
            </a:r>
            <a:r>
              <a:rPr lang="zh-TW" altLang="en-US" sz="3200" b="1" dirty="0" smtClean="0">
                <a:latin typeface="微軟正黑體" panose="020B0604030504040204" pitchFamily="34" charset="-120"/>
                <a:ea typeface="微軟正黑體" panose="020B0604030504040204" pitchFamily="34" charset="-120"/>
              </a:rPr>
              <a:t>大綱</a:t>
            </a:r>
            <a:endParaRPr lang="en-US" altLang="zh-TW" sz="3200" b="1" dirty="0">
              <a:latin typeface="微軟正黑體" panose="020B0604030504040204" pitchFamily="34" charset="-120"/>
              <a:ea typeface="微軟正黑體" panose="020B0604030504040204" pitchFamily="34" charset="-120"/>
            </a:endParaRPr>
          </a:p>
        </p:txBody>
      </p:sp>
      <p:sp>
        <p:nvSpPr>
          <p:cNvPr id="7" name="投影片編號版面配置區 6"/>
          <p:cNvSpPr>
            <a:spLocks noGrp="1"/>
          </p:cNvSpPr>
          <p:nvPr>
            <p:ph type="sldNum" sz="quarter" idx="12"/>
          </p:nvPr>
        </p:nvSpPr>
        <p:spPr>
          <a:xfrm>
            <a:off x="7010400" y="6492875"/>
            <a:ext cx="2133600" cy="365125"/>
          </a:xfrm>
        </p:spPr>
        <p:txBody>
          <a:bodyPr/>
          <a:lstStyle/>
          <a:p>
            <a:fld id="{5CE1597B-A397-4CB3-9660-0097F3AD3601}" type="slidenum">
              <a:rPr lang="fr-CA" altLang="zh-TW" smtClean="0"/>
              <a:pPr/>
              <a:t>20</a:t>
            </a:fld>
            <a:endParaRPr lang="fr-CA" altLang="zh-TW" dirty="0"/>
          </a:p>
        </p:txBody>
      </p:sp>
      <p:graphicFrame>
        <p:nvGraphicFramePr>
          <p:cNvPr id="5" name="表格 4"/>
          <p:cNvGraphicFramePr>
            <a:graphicFrameLocks noGrp="1"/>
          </p:cNvGraphicFramePr>
          <p:nvPr>
            <p:extLst>
              <p:ext uri="{D42A27DB-BD31-4B8C-83A1-F6EECF244321}">
                <p14:modId xmlns:p14="http://schemas.microsoft.com/office/powerpoint/2010/main" val="651559232"/>
              </p:ext>
            </p:extLst>
          </p:nvPr>
        </p:nvGraphicFramePr>
        <p:xfrm>
          <a:off x="827585" y="1495163"/>
          <a:ext cx="7992886" cy="2007806"/>
        </p:xfrm>
        <a:graphic>
          <a:graphicData uri="http://schemas.openxmlformats.org/drawingml/2006/table">
            <a:tbl>
              <a:tblPr firstRow="1" bandRow="1">
                <a:tableStyleId>{5C22544A-7EE6-4342-B048-85BDC9FD1C3A}</a:tableStyleId>
              </a:tblPr>
              <a:tblGrid>
                <a:gridCol w="7992886">
                  <a:extLst>
                    <a:ext uri="{9D8B030D-6E8A-4147-A177-3AD203B41FA5}">
                      <a16:colId xmlns:a16="http://schemas.microsoft.com/office/drawing/2014/main" val="1197450879"/>
                    </a:ext>
                  </a:extLst>
                </a:gridCol>
              </a:tblGrid>
              <a:tr h="330655">
                <a:tc>
                  <a:txBody>
                    <a:bodyPr/>
                    <a:lstStyle/>
                    <a:p>
                      <a:pPr>
                        <a:spcAft>
                          <a:spcPts val="0"/>
                        </a:spcAft>
                      </a:pPr>
                      <a:r>
                        <a:rPr lang="zh-TW" sz="1800" kern="100" dirty="0">
                          <a:effectLst/>
                        </a:rPr>
                        <a:t>評量工具與策略、評分標準</a:t>
                      </a:r>
                      <a:r>
                        <a:rPr lang="en-US" sz="1800" kern="100" dirty="0">
                          <a:effectLst/>
                        </a:rPr>
                        <a:t>Evaluation Criteria</a:t>
                      </a:r>
                      <a:endParaRPr lang="zh-TW" sz="1600" kern="100" dirty="0">
                        <a:effectLst/>
                      </a:endParaRPr>
                    </a:p>
                    <a:p>
                      <a:pPr>
                        <a:spcAft>
                          <a:spcPts val="0"/>
                        </a:spcAft>
                      </a:pPr>
                      <a:r>
                        <a:rPr lang="zh-TW" sz="1800" kern="100" dirty="0">
                          <a:effectLst/>
                        </a:rPr>
                        <a:t>【明列評量項目與給分標準】</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extLst>
                  <a:ext uri="{0D108BD9-81ED-4DB2-BD59-A6C34878D82A}">
                    <a16:rowId xmlns:a16="http://schemas.microsoft.com/office/drawing/2014/main" val="672139877"/>
                  </a:ext>
                </a:extLst>
              </a:tr>
              <a:tr h="1459166">
                <a:tc>
                  <a:txBody>
                    <a:bodyPr/>
                    <a:lstStyle/>
                    <a:p>
                      <a:pPr>
                        <a:spcAft>
                          <a:spcPts val="0"/>
                        </a:spcAft>
                      </a:pPr>
                      <a:endParaRPr lang="zh-TW" sz="2400" kern="100" dirty="0">
                        <a:effectLst/>
                      </a:endParaRPr>
                    </a:p>
                    <a:p>
                      <a:pPr>
                        <a:spcAft>
                          <a:spcPts val="0"/>
                        </a:spcAft>
                      </a:pPr>
                      <a:r>
                        <a:rPr lang="en-US" sz="2400" kern="100" dirty="0">
                          <a:effectLst/>
                        </a:rPr>
                        <a:t>□ </a:t>
                      </a:r>
                      <a:r>
                        <a:rPr lang="zh-TW" sz="2400" kern="100" dirty="0">
                          <a:effectLst/>
                        </a:rPr>
                        <a:t>教學實習活動成績評量準則如下，滿分為</a:t>
                      </a:r>
                      <a:r>
                        <a:rPr lang="en-US" sz="2400" kern="100" dirty="0">
                          <a:effectLst/>
                        </a:rPr>
                        <a:t>100</a:t>
                      </a:r>
                      <a:r>
                        <a:rPr lang="zh-TW" sz="2400" kern="100" dirty="0">
                          <a:effectLst/>
                        </a:rPr>
                        <a:t>分，分數</a:t>
                      </a:r>
                      <a:r>
                        <a:rPr lang="en-US" sz="2400" kern="100" dirty="0">
                          <a:effectLst/>
                        </a:rPr>
                        <a:t>70</a:t>
                      </a:r>
                      <a:r>
                        <a:rPr lang="zh-TW" sz="2400" kern="100" dirty="0">
                          <a:effectLst/>
                        </a:rPr>
                        <a:t>分以上者為通過。</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extLst>
                  <a:ext uri="{0D108BD9-81ED-4DB2-BD59-A6C34878D82A}">
                    <a16:rowId xmlns:a16="http://schemas.microsoft.com/office/drawing/2014/main" val="688560864"/>
                  </a:ext>
                </a:extLst>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2854800564"/>
              </p:ext>
            </p:extLst>
          </p:nvPr>
        </p:nvGraphicFramePr>
        <p:xfrm>
          <a:off x="827585" y="3502969"/>
          <a:ext cx="7992886" cy="2348615"/>
        </p:xfrm>
        <a:graphic>
          <a:graphicData uri="http://schemas.openxmlformats.org/drawingml/2006/table">
            <a:tbl>
              <a:tblPr firstRow="1" bandRow="1">
                <a:tableStyleId>{5C22544A-7EE6-4342-B048-85BDC9FD1C3A}</a:tableStyleId>
              </a:tblPr>
              <a:tblGrid>
                <a:gridCol w="1512167">
                  <a:extLst>
                    <a:ext uri="{9D8B030D-6E8A-4147-A177-3AD203B41FA5}">
                      <a16:colId xmlns:a16="http://schemas.microsoft.com/office/drawing/2014/main" val="2673238675"/>
                    </a:ext>
                  </a:extLst>
                </a:gridCol>
                <a:gridCol w="1728192">
                  <a:extLst>
                    <a:ext uri="{9D8B030D-6E8A-4147-A177-3AD203B41FA5}">
                      <a16:colId xmlns:a16="http://schemas.microsoft.com/office/drawing/2014/main" val="3099623492"/>
                    </a:ext>
                  </a:extLst>
                </a:gridCol>
                <a:gridCol w="1656184">
                  <a:extLst>
                    <a:ext uri="{9D8B030D-6E8A-4147-A177-3AD203B41FA5}">
                      <a16:colId xmlns:a16="http://schemas.microsoft.com/office/drawing/2014/main" val="3806220820"/>
                    </a:ext>
                  </a:extLst>
                </a:gridCol>
                <a:gridCol w="1152128">
                  <a:extLst>
                    <a:ext uri="{9D8B030D-6E8A-4147-A177-3AD203B41FA5}">
                      <a16:colId xmlns:a16="http://schemas.microsoft.com/office/drawing/2014/main" val="4001624513"/>
                    </a:ext>
                  </a:extLst>
                </a:gridCol>
                <a:gridCol w="1944215">
                  <a:extLst>
                    <a:ext uri="{9D8B030D-6E8A-4147-A177-3AD203B41FA5}">
                      <a16:colId xmlns:a16="http://schemas.microsoft.com/office/drawing/2014/main" val="3943709904"/>
                    </a:ext>
                  </a:extLst>
                </a:gridCol>
              </a:tblGrid>
              <a:tr h="155959">
                <a:tc rowSpan="2">
                  <a:txBody>
                    <a:bodyPr/>
                    <a:lstStyle/>
                    <a:p>
                      <a:pPr algn="ctr">
                        <a:spcAft>
                          <a:spcPts val="0"/>
                        </a:spcAft>
                        <a:tabLst>
                          <a:tab pos="800100" algn="l"/>
                        </a:tabLst>
                      </a:pPr>
                      <a:r>
                        <a:rPr lang="zh-TW" sz="900" kern="100" dirty="0">
                          <a:effectLst/>
                        </a:rPr>
                        <a:t>評量項目</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gridSpan="4">
                  <a:txBody>
                    <a:bodyPr/>
                    <a:lstStyle/>
                    <a:p>
                      <a:pPr algn="ctr">
                        <a:spcAft>
                          <a:spcPts val="0"/>
                        </a:spcAft>
                        <a:tabLst>
                          <a:tab pos="800100" algn="l"/>
                        </a:tabLst>
                      </a:pPr>
                      <a:r>
                        <a:rPr lang="zh-TW" sz="900" kern="100" dirty="0">
                          <a:effectLst/>
                        </a:rPr>
                        <a:t>評量準則</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621760154"/>
                  </a:ext>
                </a:extLst>
              </a:tr>
              <a:tr h="160479">
                <a:tc vMerge="1">
                  <a:txBody>
                    <a:bodyPr/>
                    <a:lstStyle/>
                    <a:p>
                      <a:endParaRPr lang="zh-TW" altLang="en-US"/>
                    </a:p>
                  </a:txBody>
                  <a:tcPr/>
                </a:tc>
                <a:tc>
                  <a:txBody>
                    <a:bodyPr/>
                    <a:lstStyle/>
                    <a:p>
                      <a:pPr algn="ctr">
                        <a:spcAft>
                          <a:spcPts val="0"/>
                        </a:spcAft>
                        <a:tabLst>
                          <a:tab pos="800100" algn="l"/>
                        </a:tabLst>
                      </a:pPr>
                      <a:r>
                        <a:rPr lang="zh-TW" sz="900" kern="100" dirty="0">
                          <a:effectLst/>
                        </a:rPr>
                        <a:t>優</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a:txBody>
                    <a:bodyPr/>
                    <a:lstStyle/>
                    <a:p>
                      <a:pPr algn="ctr">
                        <a:spcAft>
                          <a:spcPts val="0"/>
                        </a:spcAft>
                        <a:tabLst>
                          <a:tab pos="800100" algn="l"/>
                        </a:tabLst>
                      </a:pPr>
                      <a:r>
                        <a:rPr lang="zh-TW" sz="900" kern="100">
                          <a:effectLst/>
                        </a:rPr>
                        <a:t>佳</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a:txBody>
                    <a:bodyPr/>
                    <a:lstStyle/>
                    <a:p>
                      <a:pPr algn="ctr">
                        <a:spcAft>
                          <a:spcPts val="0"/>
                        </a:spcAft>
                        <a:tabLst>
                          <a:tab pos="800100" algn="l"/>
                        </a:tabLst>
                      </a:pPr>
                      <a:r>
                        <a:rPr lang="zh-TW" sz="900" kern="100">
                          <a:effectLst/>
                        </a:rPr>
                        <a:t>可</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a:txBody>
                    <a:bodyPr/>
                    <a:lstStyle/>
                    <a:p>
                      <a:pPr algn="ctr">
                        <a:spcAft>
                          <a:spcPts val="0"/>
                        </a:spcAft>
                        <a:tabLst>
                          <a:tab pos="800100" algn="l"/>
                        </a:tabLst>
                      </a:pPr>
                      <a:r>
                        <a:rPr lang="zh-TW" sz="900" kern="100">
                          <a:effectLst/>
                        </a:rPr>
                        <a:t>差</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extLst>
                  <a:ext uri="{0D108BD9-81ED-4DB2-BD59-A6C34878D82A}">
                    <a16:rowId xmlns:a16="http://schemas.microsoft.com/office/drawing/2014/main" val="398481302"/>
                  </a:ext>
                </a:extLst>
              </a:tr>
              <a:tr h="187618">
                <a:tc rowSpan="2">
                  <a:txBody>
                    <a:bodyPr/>
                    <a:lstStyle/>
                    <a:p>
                      <a:pPr algn="ctr">
                        <a:spcAft>
                          <a:spcPts val="0"/>
                        </a:spcAft>
                        <a:tabLst>
                          <a:tab pos="800100" algn="l"/>
                        </a:tabLst>
                      </a:pPr>
                      <a:r>
                        <a:rPr lang="zh-TW" sz="900" kern="100" dirty="0">
                          <a:effectLst/>
                        </a:rPr>
                        <a:t>學習目標達成</a:t>
                      </a:r>
                      <a:r>
                        <a:rPr lang="en-US" sz="900" kern="100" dirty="0">
                          <a:effectLst/>
                        </a:rPr>
                        <a:t>(30%)</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a:txBody>
                    <a:bodyPr/>
                    <a:lstStyle/>
                    <a:p>
                      <a:pPr algn="l">
                        <a:spcAft>
                          <a:spcPts val="0"/>
                        </a:spcAft>
                      </a:pPr>
                      <a:r>
                        <a:rPr lang="zh-TW" sz="900" kern="100" dirty="0">
                          <a:effectLst/>
                        </a:rPr>
                        <a:t>完全達成預期學習目標。</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a:txBody>
                    <a:bodyPr/>
                    <a:lstStyle/>
                    <a:p>
                      <a:pPr algn="l">
                        <a:spcAft>
                          <a:spcPts val="0"/>
                        </a:spcAft>
                      </a:pPr>
                      <a:r>
                        <a:rPr lang="zh-TW" sz="900" kern="100" dirty="0">
                          <a:effectLst/>
                        </a:rPr>
                        <a:t>達成大部分預期學習目標。</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a:txBody>
                    <a:bodyPr/>
                    <a:lstStyle/>
                    <a:p>
                      <a:pPr algn="l">
                        <a:spcAft>
                          <a:spcPts val="0"/>
                        </a:spcAft>
                      </a:pPr>
                      <a:r>
                        <a:rPr lang="zh-TW" sz="900" kern="100">
                          <a:effectLst/>
                        </a:rPr>
                        <a:t>達成部分預期學習目標。</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a:txBody>
                    <a:bodyPr/>
                    <a:lstStyle/>
                    <a:p>
                      <a:pPr algn="l">
                        <a:spcAft>
                          <a:spcPts val="0"/>
                        </a:spcAft>
                      </a:pPr>
                      <a:r>
                        <a:rPr lang="zh-TW" sz="900" kern="100">
                          <a:effectLst/>
                        </a:rPr>
                        <a:t>較少達成預期學習目標。</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extLst>
                  <a:ext uri="{0D108BD9-81ED-4DB2-BD59-A6C34878D82A}">
                    <a16:rowId xmlns:a16="http://schemas.microsoft.com/office/drawing/2014/main" val="4288054097"/>
                  </a:ext>
                </a:extLst>
              </a:tr>
              <a:tr h="260383">
                <a:tc vMerge="1">
                  <a:txBody>
                    <a:bodyPr/>
                    <a:lstStyle/>
                    <a:p>
                      <a:endParaRPr lang="zh-TW" altLang="en-US"/>
                    </a:p>
                  </a:txBody>
                  <a:tcPr/>
                </a:tc>
                <a:tc>
                  <a:txBody>
                    <a:bodyPr/>
                    <a:lstStyle/>
                    <a:p>
                      <a:pPr algn="l">
                        <a:spcAft>
                          <a:spcPts val="0"/>
                        </a:spcAft>
                      </a:pPr>
                      <a:r>
                        <a:rPr lang="en-US" sz="900" kern="100" dirty="0">
                          <a:effectLst/>
                        </a:rPr>
                        <a:t>30</a:t>
                      </a:r>
                      <a:r>
                        <a:rPr lang="zh-TW" sz="900" kern="100" dirty="0">
                          <a:effectLst/>
                        </a:rPr>
                        <a:t>分</a:t>
                      </a:r>
                      <a:r>
                        <a:rPr lang="en-US" sz="900" kern="100" dirty="0">
                          <a:effectLst/>
                        </a:rPr>
                        <a:t>~26</a:t>
                      </a:r>
                      <a:r>
                        <a:rPr lang="zh-TW" sz="900" kern="100" dirty="0">
                          <a:effectLst/>
                        </a:rPr>
                        <a:t>分</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a:txBody>
                    <a:bodyPr/>
                    <a:lstStyle/>
                    <a:p>
                      <a:pPr algn="l">
                        <a:spcAft>
                          <a:spcPts val="0"/>
                        </a:spcAft>
                      </a:pPr>
                      <a:r>
                        <a:rPr lang="en-US" sz="900" kern="100" dirty="0">
                          <a:effectLst/>
                        </a:rPr>
                        <a:t>25</a:t>
                      </a:r>
                      <a:r>
                        <a:rPr lang="zh-TW" sz="900" kern="100" dirty="0">
                          <a:effectLst/>
                        </a:rPr>
                        <a:t>分</a:t>
                      </a:r>
                      <a:r>
                        <a:rPr lang="en-US" sz="900" kern="100" dirty="0">
                          <a:effectLst/>
                        </a:rPr>
                        <a:t>~21</a:t>
                      </a:r>
                      <a:r>
                        <a:rPr lang="zh-TW" sz="900" kern="100" dirty="0">
                          <a:effectLst/>
                        </a:rPr>
                        <a:t>分</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a:txBody>
                    <a:bodyPr/>
                    <a:lstStyle/>
                    <a:p>
                      <a:pPr algn="l">
                        <a:spcAft>
                          <a:spcPts val="0"/>
                        </a:spcAft>
                      </a:pPr>
                      <a:r>
                        <a:rPr lang="en-US" sz="900" kern="100">
                          <a:effectLst/>
                        </a:rPr>
                        <a:t>20</a:t>
                      </a:r>
                      <a:r>
                        <a:rPr lang="zh-TW" sz="900" kern="100">
                          <a:effectLst/>
                        </a:rPr>
                        <a:t>分</a:t>
                      </a:r>
                      <a:r>
                        <a:rPr lang="en-US" sz="900" kern="100">
                          <a:effectLst/>
                        </a:rPr>
                        <a:t>~16</a:t>
                      </a:r>
                      <a:r>
                        <a:rPr lang="zh-TW" sz="900" kern="100">
                          <a:effectLst/>
                        </a:rPr>
                        <a:t>分</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a:txBody>
                    <a:bodyPr/>
                    <a:lstStyle/>
                    <a:p>
                      <a:pPr algn="l">
                        <a:spcAft>
                          <a:spcPts val="0"/>
                        </a:spcAft>
                      </a:pPr>
                      <a:r>
                        <a:rPr lang="en-US" sz="900" kern="100">
                          <a:effectLst/>
                        </a:rPr>
                        <a:t>15</a:t>
                      </a:r>
                      <a:r>
                        <a:rPr lang="zh-TW" sz="900" kern="100">
                          <a:effectLst/>
                        </a:rPr>
                        <a:t>分</a:t>
                      </a:r>
                      <a:r>
                        <a:rPr lang="en-US" sz="900" kern="100">
                          <a:effectLst/>
                        </a:rPr>
                        <a:t>~10</a:t>
                      </a:r>
                      <a:r>
                        <a:rPr lang="zh-TW" sz="900" kern="100">
                          <a:effectLst/>
                        </a:rPr>
                        <a:t>分</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extLst>
                  <a:ext uri="{0D108BD9-81ED-4DB2-BD59-A6C34878D82A}">
                    <a16:rowId xmlns:a16="http://schemas.microsoft.com/office/drawing/2014/main" val="2859508616"/>
                  </a:ext>
                </a:extLst>
              </a:tr>
              <a:tr h="300987">
                <a:tc rowSpan="2">
                  <a:txBody>
                    <a:bodyPr/>
                    <a:lstStyle/>
                    <a:p>
                      <a:pPr algn="ctr">
                        <a:spcAft>
                          <a:spcPts val="0"/>
                        </a:spcAft>
                        <a:tabLst>
                          <a:tab pos="800100" algn="l"/>
                        </a:tabLst>
                      </a:pPr>
                      <a:r>
                        <a:rPr lang="zh-TW" sz="900" kern="100" dirty="0">
                          <a:effectLst/>
                        </a:rPr>
                        <a:t>學習態度</a:t>
                      </a:r>
                    </a:p>
                    <a:p>
                      <a:pPr algn="ctr">
                        <a:spcAft>
                          <a:spcPts val="0"/>
                        </a:spcAft>
                        <a:tabLst>
                          <a:tab pos="800100" algn="l"/>
                        </a:tabLst>
                      </a:pPr>
                      <a:r>
                        <a:rPr lang="en-US" sz="900" kern="100" dirty="0">
                          <a:effectLst/>
                        </a:rPr>
                        <a:t>(30%)</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a:txBody>
                    <a:bodyPr/>
                    <a:lstStyle/>
                    <a:p>
                      <a:pPr algn="l">
                        <a:spcAft>
                          <a:spcPts val="0"/>
                        </a:spcAft>
                      </a:pPr>
                      <a:r>
                        <a:rPr lang="zh-TW" sz="900" kern="100" dirty="0">
                          <a:effectLst/>
                        </a:rPr>
                        <a:t>積極主動，用心達成教師指定學習活動。</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a:txBody>
                    <a:bodyPr/>
                    <a:lstStyle/>
                    <a:p>
                      <a:pPr algn="l">
                        <a:spcAft>
                          <a:spcPts val="0"/>
                        </a:spcAft>
                      </a:pPr>
                      <a:r>
                        <a:rPr lang="zh-TW" sz="900" kern="100" dirty="0">
                          <a:effectLst/>
                        </a:rPr>
                        <a:t>良好，達成教師指定學習活動。</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a:txBody>
                    <a:bodyPr/>
                    <a:lstStyle/>
                    <a:p>
                      <a:pPr algn="l">
                        <a:spcAft>
                          <a:spcPts val="0"/>
                        </a:spcAft>
                      </a:pPr>
                      <a:r>
                        <a:rPr lang="zh-TW" sz="900" kern="100" dirty="0">
                          <a:effectLst/>
                        </a:rPr>
                        <a:t>尚可，幾乎達成教師指定學習活動。</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a:txBody>
                    <a:bodyPr/>
                    <a:lstStyle/>
                    <a:p>
                      <a:pPr algn="l">
                        <a:spcAft>
                          <a:spcPts val="0"/>
                        </a:spcAft>
                      </a:pPr>
                      <a:r>
                        <a:rPr lang="zh-TW" sz="900" kern="100">
                          <a:effectLst/>
                        </a:rPr>
                        <a:t>不佳，較少達成教師指定學習活動。</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extLst>
                  <a:ext uri="{0D108BD9-81ED-4DB2-BD59-A6C34878D82A}">
                    <a16:rowId xmlns:a16="http://schemas.microsoft.com/office/drawing/2014/main" val="314851759"/>
                  </a:ext>
                </a:extLst>
              </a:tr>
              <a:tr h="260383">
                <a:tc vMerge="1">
                  <a:txBody>
                    <a:bodyPr/>
                    <a:lstStyle/>
                    <a:p>
                      <a:endParaRPr lang="zh-TW" altLang="en-US"/>
                    </a:p>
                  </a:txBody>
                  <a:tcPr/>
                </a:tc>
                <a:tc>
                  <a:txBody>
                    <a:bodyPr/>
                    <a:lstStyle/>
                    <a:p>
                      <a:pPr algn="l">
                        <a:spcAft>
                          <a:spcPts val="0"/>
                        </a:spcAft>
                      </a:pPr>
                      <a:r>
                        <a:rPr lang="en-US" sz="900" kern="100">
                          <a:effectLst/>
                        </a:rPr>
                        <a:t>30</a:t>
                      </a:r>
                      <a:r>
                        <a:rPr lang="zh-TW" sz="900" kern="100">
                          <a:effectLst/>
                        </a:rPr>
                        <a:t>分</a:t>
                      </a:r>
                      <a:r>
                        <a:rPr lang="en-US" sz="900" kern="100">
                          <a:effectLst/>
                        </a:rPr>
                        <a:t>~26</a:t>
                      </a:r>
                      <a:r>
                        <a:rPr lang="zh-TW" sz="900" kern="100">
                          <a:effectLst/>
                        </a:rPr>
                        <a:t>分</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a:txBody>
                    <a:bodyPr/>
                    <a:lstStyle/>
                    <a:p>
                      <a:pPr algn="l">
                        <a:spcAft>
                          <a:spcPts val="0"/>
                        </a:spcAft>
                      </a:pPr>
                      <a:r>
                        <a:rPr lang="en-US" sz="900" kern="100" dirty="0">
                          <a:effectLst/>
                        </a:rPr>
                        <a:t>25</a:t>
                      </a:r>
                      <a:r>
                        <a:rPr lang="zh-TW" sz="900" kern="100" dirty="0">
                          <a:effectLst/>
                        </a:rPr>
                        <a:t>分</a:t>
                      </a:r>
                      <a:r>
                        <a:rPr lang="en-US" sz="900" kern="100" dirty="0">
                          <a:effectLst/>
                        </a:rPr>
                        <a:t>~21</a:t>
                      </a:r>
                      <a:r>
                        <a:rPr lang="zh-TW" sz="900" kern="100" dirty="0">
                          <a:effectLst/>
                        </a:rPr>
                        <a:t>分</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a:txBody>
                    <a:bodyPr/>
                    <a:lstStyle/>
                    <a:p>
                      <a:pPr algn="l">
                        <a:spcAft>
                          <a:spcPts val="0"/>
                        </a:spcAft>
                      </a:pPr>
                      <a:r>
                        <a:rPr lang="en-US" sz="900" kern="100" dirty="0">
                          <a:effectLst/>
                        </a:rPr>
                        <a:t>20</a:t>
                      </a:r>
                      <a:r>
                        <a:rPr lang="zh-TW" sz="900" kern="100" dirty="0">
                          <a:effectLst/>
                        </a:rPr>
                        <a:t>分</a:t>
                      </a:r>
                      <a:r>
                        <a:rPr lang="en-US" sz="900" kern="100" dirty="0">
                          <a:effectLst/>
                        </a:rPr>
                        <a:t>~16</a:t>
                      </a:r>
                      <a:r>
                        <a:rPr lang="zh-TW" sz="900" kern="100" dirty="0">
                          <a:effectLst/>
                        </a:rPr>
                        <a:t>分</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a:txBody>
                    <a:bodyPr/>
                    <a:lstStyle/>
                    <a:p>
                      <a:pPr algn="l">
                        <a:spcAft>
                          <a:spcPts val="0"/>
                        </a:spcAft>
                      </a:pPr>
                      <a:r>
                        <a:rPr lang="en-US" sz="900" kern="100">
                          <a:effectLst/>
                        </a:rPr>
                        <a:t>15</a:t>
                      </a:r>
                      <a:r>
                        <a:rPr lang="zh-TW" sz="900" kern="100">
                          <a:effectLst/>
                        </a:rPr>
                        <a:t>分</a:t>
                      </a:r>
                      <a:r>
                        <a:rPr lang="en-US" sz="900" kern="100">
                          <a:effectLst/>
                        </a:rPr>
                        <a:t>~10</a:t>
                      </a:r>
                      <a:r>
                        <a:rPr lang="zh-TW" sz="900" kern="100">
                          <a:effectLst/>
                        </a:rPr>
                        <a:t>分</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extLst>
                  <a:ext uri="{0D108BD9-81ED-4DB2-BD59-A6C34878D82A}">
                    <a16:rowId xmlns:a16="http://schemas.microsoft.com/office/drawing/2014/main" val="880248438"/>
                  </a:ext>
                </a:extLst>
              </a:tr>
              <a:tr h="243673">
                <a:tc rowSpan="2">
                  <a:txBody>
                    <a:bodyPr/>
                    <a:lstStyle/>
                    <a:p>
                      <a:pPr algn="ctr">
                        <a:spcAft>
                          <a:spcPts val="0"/>
                        </a:spcAft>
                        <a:tabLst>
                          <a:tab pos="800100" algn="l"/>
                        </a:tabLst>
                      </a:pPr>
                      <a:r>
                        <a:rPr lang="zh-TW" sz="900" kern="100" dirty="0">
                          <a:effectLst/>
                        </a:rPr>
                        <a:t>專業知能 </a:t>
                      </a:r>
                      <a:r>
                        <a:rPr lang="en-US" sz="900" kern="100" dirty="0">
                          <a:effectLst/>
                        </a:rPr>
                        <a:t/>
                      </a:r>
                      <a:br>
                        <a:rPr lang="en-US" sz="900" kern="100" dirty="0">
                          <a:effectLst/>
                        </a:rPr>
                      </a:br>
                      <a:r>
                        <a:rPr lang="en-US" sz="900" kern="100" dirty="0">
                          <a:effectLst/>
                        </a:rPr>
                        <a:t>(20%)</a:t>
                      </a:r>
                      <a:endParaRPr lang="zh-TW" sz="900" kern="100" dirty="0">
                        <a:effectLst/>
                      </a:endParaRPr>
                    </a:p>
                    <a:p>
                      <a:pPr algn="ctr">
                        <a:spcAft>
                          <a:spcPts val="0"/>
                        </a:spcAft>
                        <a:tabLst>
                          <a:tab pos="800100" algn="l"/>
                        </a:tabLst>
                      </a:pPr>
                      <a:r>
                        <a:rPr lang="en-US" sz="900" kern="100" dirty="0">
                          <a:effectLst/>
                        </a:rPr>
                        <a:t> </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a:txBody>
                    <a:bodyPr/>
                    <a:lstStyle/>
                    <a:p>
                      <a:pPr algn="l">
                        <a:spcAft>
                          <a:spcPts val="0"/>
                        </a:spcAft>
                      </a:pPr>
                      <a:r>
                        <a:rPr lang="zh-TW" sz="900" kern="100">
                          <a:effectLst/>
                        </a:rPr>
                        <a:t>有提升並深化其專業知能。</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a:txBody>
                    <a:bodyPr/>
                    <a:lstStyle/>
                    <a:p>
                      <a:pPr algn="l">
                        <a:spcAft>
                          <a:spcPts val="0"/>
                        </a:spcAft>
                      </a:pPr>
                      <a:r>
                        <a:rPr lang="zh-TW" sz="900" kern="100" dirty="0">
                          <a:effectLst/>
                        </a:rPr>
                        <a:t>有提升其專業知能。</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a:txBody>
                    <a:bodyPr/>
                    <a:lstStyle/>
                    <a:p>
                      <a:pPr algn="l">
                        <a:spcAft>
                          <a:spcPts val="0"/>
                        </a:spcAft>
                      </a:pPr>
                      <a:r>
                        <a:rPr lang="zh-TW" sz="900" kern="100" dirty="0">
                          <a:effectLst/>
                        </a:rPr>
                        <a:t>有習得部分專業知能。</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a:txBody>
                    <a:bodyPr/>
                    <a:lstStyle/>
                    <a:p>
                      <a:pPr algn="l">
                        <a:spcAft>
                          <a:spcPts val="0"/>
                        </a:spcAft>
                      </a:pPr>
                      <a:r>
                        <a:rPr lang="zh-TW" sz="900" kern="100" dirty="0">
                          <a:effectLst/>
                        </a:rPr>
                        <a:t>習得較少專業知能。</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extLst>
                  <a:ext uri="{0D108BD9-81ED-4DB2-BD59-A6C34878D82A}">
                    <a16:rowId xmlns:a16="http://schemas.microsoft.com/office/drawing/2014/main" val="2065329769"/>
                  </a:ext>
                </a:extLst>
              </a:tr>
              <a:tr h="260383">
                <a:tc vMerge="1">
                  <a:txBody>
                    <a:bodyPr/>
                    <a:lstStyle/>
                    <a:p>
                      <a:endParaRPr lang="zh-TW" altLang="en-US"/>
                    </a:p>
                  </a:txBody>
                  <a:tcPr/>
                </a:tc>
                <a:tc>
                  <a:txBody>
                    <a:bodyPr/>
                    <a:lstStyle/>
                    <a:p>
                      <a:pPr algn="l">
                        <a:spcAft>
                          <a:spcPts val="0"/>
                        </a:spcAft>
                      </a:pPr>
                      <a:r>
                        <a:rPr lang="en-US" sz="900" kern="100">
                          <a:effectLst/>
                        </a:rPr>
                        <a:t>20</a:t>
                      </a:r>
                      <a:r>
                        <a:rPr lang="zh-TW" sz="900" kern="100">
                          <a:effectLst/>
                        </a:rPr>
                        <a:t>分</a:t>
                      </a:r>
                      <a:r>
                        <a:rPr lang="en-US" sz="900" kern="100">
                          <a:effectLst/>
                        </a:rPr>
                        <a:t>~18</a:t>
                      </a:r>
                      <a:r>
                        <a:rPr lang="zh-TW" sz="900" kern="100">
                          <a:effectLst/>
                        </a:rPr>
                        <a:t>分</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a:txBody>
                    <a:bodyPr/>
                    <a:lstStyle/>
                    <a:p>
                      <a:pPr algn="l">
                        <a:spcAft>
                          <a:spcPts val="0"/>
                        </a:spcAft>
                      </a:pPr>
                      <a:r>
                        <a:rPr lang="en-US" sz="900" kern="100">
                          <a:effectLst/>
                        </a:rPr>
                        <a:t>17</a:t>
                      </a:r>
                      <a:r>
                        <a:rPr lang="zh-TW" sz="900" kern="100">
                          <a:effectLst/>
                        </a:rPr>
                        <a:t>分</a:t>
                      </a:r>
                      <a:r>
                        <a:rPr lang="en-US" sz="900" kern="100">
                          <a:effectLst/>
                        </a:rPr>
                        <a:t>~15</a:t>
                      </a:r>
                      <a:r>
                        <a:rPr lang="zh-TW" sz="900" kern="100">
                          <a:effectLst/>
                        </a:rPr>
                        <a:t>分</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a:txBody>
                    <a:bodyPr/>
                    <a:lstStyle/>
                    <a:p>
                      <a:pPr algn="l">
                        <a:spcAft>
                          <a:spcPts val="0"/>
                        </a:spcAft>
                      </a:pPr>
                      <a:r>
                        <a:rPr lang="en-US" sz="900" kern="100" dirty="0">
                          <a:effectLst/>
                        </a:rPr>
                        <a:t>14</a:t>
                      </a:r>
                      <a:r>
                        <a:rPr lang="zh-TW" sz="900" kern="100" dirty="0">
                          <a:effectLst/>
                        </a:rPr>
                        <a:t>分</a:t>
                      </a:r>
                      <a:r>
                        <a:rPr lang="en-US" sz="900" kern="100" dirty="0">
                          <a:effectLst/>
                        </a:rPr>
                        <a:t>~11</a:t>
                      </a:r>
                      <a:r>
                        <a:rPr lang="zh-TW" sz="900" kern="100" dirty="0">
                          <a:effectLst/>
                        </a:rPr>
                        <a:t>分</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a:txBody>
                    <a:bodyPr/>
                    <a:lstStyle/>
                    <a:p>
                      <a:pPr algn="l">
                        <a:spcAft>
                          <a:spcPts val="0"/>
                        </a:spcAft>
                      </a:pPr>
                      <a:r>
                        <a:rPr lang="en-US" sz="900" kern="100" dirty="0">
                          <a:effectLst/>
                        </a:rPr>
                        <a:t>10</a:t>
                      </a:r>
                      <a:r>
                        <a:rPr lang="zh-TW" sz="900" kern="100" dirty="0">
                          <a:effectLst/>
                        </a:rPr>
                        <a:t>分</a:t>
                      </a:r>
                      <a:r>
                        <a:rPr lang="en-US" sz="900" kern="100" dirty="0">
                          <a:effectLst/>
                        </a:rPr>
                        <a:t>~5</a:t>
                      </a:r>
                      <a:r>
                        <a:rPr lang="zh-TW" sz="900" kern="100" dirty="0">
                          <a:effectLst/>
                        </a:rPr>
                        <a:t>分</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extLst>
                  <a:ext uri="{0D108BD9-81ED-4DB2-BD59-A6C34878D82A}">
                    <a16:rowId xmlns:a16="http://schemas.microsoft.com/office/drawing/2014/main" val="3165836296"/>
                  </a:ext>
                </a:extLst>
              </a:tr>
              <a:tr h="171665">
                <a:tc rowSpan="2">
                  <a:txBody>
                    <a:bodyPr/>
                    <a:lstStyle/>
                    <a:p>
                      <a:pPr algn="ctr">
                        <a:spcAft>
                          <a:spcPts val="0"/>
                        </a:spcAft>
                        <a:tabLst>
                          <a:tab pos="800100" algn="l"/>
                        </a:tabLst>
                      </a:pPr>
                      <a:r>
                        <a:rPr lang="zh-TW" sz="900" kern="100" dirty="0">
                          <a:effectLst/>
                        </a:rPr>
                        <a:t>教學知能 </a:t>
                      </a:r>
                      <a:r>
                        <a:rPr lang="en-US" sz="900" kern="100" dirty="0">
                          <a:effectLst/>
                        </a:rPr>
                        <a:t/>
                      </a:r>
                      <a:br>
                        <a:rPr lang="en-US" sz="900" kern="100" dirty="0">
                          <a:effectLst/>
                        </a:rPr>
                      </a:br>
                      <a:r>
                        <a:rPr lang="en-US" sz="900" kern="100" dirty="0">
                          <a:effectLst/>
                        </a:rPr>
                        <a:t>(20%)</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a:txBody>
                    <a:bodyPr/>
                    <a:lstStyle/>
                    <a:p>
                      <a:pPr algn="l">
                        <a:spcAft>
                          <a:spcPts val="0"/>
                        </a:spcAft>
                      </a:pPr>
                      <a:r>
                        <a:rPr lang="zh-TW" sz="900" kern="100">
                          <a:effectLst/>
                        </a:rPr>
                        <a:t>有提升並增進其教學知能。</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a:txBody>
                    <a:bodyPr/>
                    <a:lstStyle/>
                    <a:p>
                      <a:pPr algn="l">
                        <a:spcAft>
                          <a:spcPts val="0"/>
                        </a:spcAft>
                      </a:pPr>
                      <a:r>
                        <a:rPr lang="zh-TW" sz="900" kern="100">
                          <a:effectLst/>
                        </a:rPr>
                        <a:t>有提升其教學知能。</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a:txBody>
                    <a:bodyPr/>
                    <a:lstStyle/>
                    <a:p>
                      <a:pPr algn="l">
                        <a:spcAft>
                          <a:spcPts val="0"/>
                        </a:spcAft>
                      </a:pPr>
                      <a:r>
                        <a:rPr lang="zh-TW" sz="900" kern="100" dirty="0">
                          <a:effectLst/>
                        </a:rPr>
                        <a:t>有習得部分教學知能。</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a:txBody>
                    <a:bodyPr/>
                    <a:lstStyle/>
                    <a:p>
                      <a:pPr algn="l">
                        <a:spcAft>
                          <a:spcPts val="0"/>
                        </a:spcAft>
                      </a:pPr>
                      <a:r>
                        <a:rPr lang="zh-TW" sz="900" kern="100" dirty="0">
                          <a:effectLst/>
                        </a:rPr>
                        <a:t>習得較少教學知能。</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extLst>
                  <a:ext uri="{0D108BD9-81ED-4DB2-BD59-A6C34878D82A}">
                    <a16:rowId xmlns:a16="http://schemas.microsoft.com/office/drawing/2014/main" val="741658135"/>
                  </a:ext>
                </a:extLst>
              </a:tr>
              <a:tr h="260383">
                <a:tc vMerge="1">
                  <a:txBody>
                    <a:bodyPr/>
                    <a:lstStyle/>
                    <a:p>
                      <a:endParaRPr lang="zh-TW" altLang="en-US"/>
                    </a:p>
                  </a:txBody>
                  <a:tcPr/>
                </a:tc>
                <a:tc>
                  <a:txBody>
                    <a:bodyPr/>
                    <a:lstStyle/>
                    <a:p>
                      <a:pPr algn="l">
                        <a:spcAft>
                          <a:spcPts val="0"/>
                        </a:spcAft>
                      </a:pPr>
                      <a:r>
                        <a:rPr lang="en-US" sz="900" kern="100" dirty="0">
                          <a:effectLst/>
                        </a:rPr>
                        <a:t>20</a:t>
                      </a:r>
                      <a:r>
                        <a:rPr lang="zh-TW" sz="900" kern="100" dirty="0">
                          <a:effectLst/>
                        </a:rPr>
                        <a:t>分</a:t>
                      </a:r>
                      <a:r>
                        <a:rPr lang="en-US" sz="900" kern="100" dirty="0">
                          <a:effectLst/>
                        </a:rPr>
                        <a:t>~18</a:t>
                      </a:r>
                      <a:r>
                        <a:rPr lang="zh-TW" sz="900" kern="100" dirty="0">
                          <a:effectLst/>
                        </a:rPr>
                        <a:t>分</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a:txBody>
                    <a:bodyPr/>
                    <a:lstStyle/>
                    <a:p>
                      <a:pPr algn="l">
                        <a:spcAft>
                          <a:spcPts val="0"/>
                        </a:spcAft>
                      </a:pPr>
                      <a:r>
                        <a:rPr lang="en-US" sz="900" kern="100">
                          <a:effectLst/>
                        </a:rPr>
                        <a:t>17</a:t>
                      </a:r>
                      <a:r>
                        <a:rPr lang="zh-TW" sz="900" kern="100">
                          <a:effectLst/>
                        </a:rPr>
                        <a:t>分</a:t>
                      </a:r>
                      <a:r>
                        <a:rPr lang="en-US" sz="900" kern="100">
                          <a:effectLst/>
                        </a:rPr>
                        <a:t>~15</a:t>
                      </a:r>
                      <a:r>
                        <a:rPr lang="zh-TW" sz="900" kern="100">
                          <a:effectLst/>
                        </a:rPr>
                        <a:t>分</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a:txBody>
                    <a:bodyPr/>
                    <a:lstStyle/>
                    <a:p>
                      <a:pPr algn="l">
                        <a:spcAft>
                          <a:spcPts val="0"/>
                        </a:spcAft>
                      </a:pPr>
                      <a:r>
                        <a:rPr lang="en-US" sz="900" kern="100">
                          <a:effectLst/>
                        </a:rPr>
                        <a:t>14</a:t>
                      </a:r>
                      <a:r>
                        <a:rPr lang="zh-TW" sz="900" kern="100">
                          <a:effectLst/>
                        </a:rPr>
                        <a:t>分</a:t>
                      </a:r>
                      <a:r>
                        <a:rPr lang="en-US" sz="900" kern="100">
                          <a:effectLst/>
                        </a:rPr>
                        <a:t>~11</a:t>
                      </a:r>
                      <a:r>
                        <a:rPr lang="zh-TW" sz="900" kern="100">
                          <a:effectLst/>
                        </a:rPr>
                        <a:t>分</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tc>
                  <a:txBody>
                    <a:bodyPr/>
                    <a:lstStyle/>
                    <a:p>
                      <a:pPr algn="l">
                        <a:spcAft>
                          <a:spcPts val="0"/>
                        </a:spcAft>
                      </a:pPr>
                      <a:r>
                        <a:rPr lang="en-US" sz="900" kern="100" dirty="0">
                          <a:effectLst/>
                        </a:rPr>
                        <a:t>10</a:t>
                      </a:r>
                      <a:r>
                        <a:rPr lang="zh-TW" sz="900" kern="100" dirty="0">
                          <a:effectLst/>
                        </a:rPr>
                        <a:t>分</a:t>
                      </a:r>
                      <a:r>
                        <a:rPr lang="en-US" sz="900" kern="100" dirty="0">
                          <a:effectLst/>
                        </a:rPr>
                        <a:t>~5</a:t>
                      </a:r>
                      <a:r>
                        <a:rPr lang="zh-TW" sz="900" kern="100" dirty="0">
                          <a:effectLst/>
                        </a:rPr>
                        <a:t>分</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822" marR="48822" marT="0" marB="0"/>
                </a:tc>
                <a:extLst>
                  <a:ext uri="{0D108BD9-81ED-4DB2-BD59-A6C34878D82A}">
                    <a16:rowId xmlns:a16="http://schemas.microsoft.com/office/drawing/2014/main" val="1340864898"/>
                  </a:ext>
                </a:extLst>
              </a:tr>
            </a:tbl>
          </a:graphicData>
        </a:graphic>
      </p:graphicFrame>
    </p:spTree>
    <p:extLst>
      <p:ext uri="{BB962C8B-B14F-4D97-AF65-F5344CB8AC3E}">
        <p14:creationId xmlns:p14="http://schemas.microsoft.com/office/powerpoint/2010/main" val="3269190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60648"/>
            <a:ext cx="8712968" cy="1143000"/>
          </a:xfrm>
        </p:spPr>
        <p:txBody>
          <a:bodyPr/>
          <a:lstStyle/>
          <a:p>
            <a:pPr marL="0" indent="0" algn="l">
              <a:buNone/>
            </a:pPr>
            <a:r>
              <a:rPr lang="en-US" altLang="zh-TW" sz="3200" b="1" dirty="0">
                <a:solidFill>
                  <a:srgbClr val="9C4839"/>
                </a:solidFill>
                <a:latin typeface="微軟正黑體" panose="020B0604030504040204" pitchFamily="34" charset="-120"/>
                <a:ea typeface="微軟正黑體" panose="020B0604030504040204" pitchFamily="34" charset="-120"/>
              </a:rPr>
              <a:t>(</a:t>
            </a:r>
            <a:r>
              <a:rPr lang="zh-TW" altLang="en-US" sz="3200" b="1" dirty="0">
                <a:solidFill>
                  <a:srgbClr val="9C4839"/>
                </a:solidFill>
                <a:latin typeface="微軟正黑體" panose="020B0604030504040204" pitchFamily="34" charset="-120"/>
                <a:ea typeface="微軟正黑體" panose="020B0604030504040204" pitchFamily="34" charset="-120"/>
              </a:rPr>
              <a:t>二</a:t>
            </a:r>
            <a:r>
              <a:rPr lang="en-US" altLang="zh-TW" sz="3200" b="1" dirty="0">
                <a:solidFill>
                  <a:srgbClr val="9C4839"/>
                </a:solidFill>
                <a:latin typeface="微軟正黑體" panose="020B0604030504040204" pitchFamily="34" charset="-120"/>
                <a:ea typeface="微軟正黑體" panose="020B0604030504040204" pitchFamily="34" charset="-120"/>
              </a:rPr>
              <a:t>)</a:t>
            </a:r>
            <a:r>
              <a:rPr lang="zh-TW" altLang="en-US" sz="3200" b="1" dirty="0">
                <a:solidFill>
                  <a:srgbClr val="9C4839"/>
                </a:solidFill>
                <a:latin typeface="微軟正黑體" panose="020B0604030504040204" pitchFamily="34" charset="-120"/>
                <a:ea typeface="微軟正黑體" panose="020B0604030504040204" pitchFamily="34" charset="-120"/>
              </a:rPr>
              <a:t>「教學實習與實務」正式學分課程相關說明</a:t>
            </a:r>
            <a:r>
              <a:rPr lang="en-US" altLang="zh-TW" sz="3000" b="1" dirty="0">
                <a:solidFill>
                  <a:srgbClr val="9C4839"/>
                </a:solidFill>
                <a:latin typeface="微軟正黑體" panose="020B0604030504040204" pitchFamily="34" charset="-120"/>
                <a:ea typeface="微軟正黑體" panose="020B0604030504040204" pitchFamily="34" charset="-120"/>
              </a:rPr>
              <a:t/>
            </a:r>
            <a:br>
              <a:rPr lang="en-US" altLang="zh-TW" sz="3000" b="1" dirty="0">
                <a:solidFill>
                  <a:srgbClr val="9C4839"/>
                </a:solidFill>
                <a:latin typeface="微軟正黑體" panose="020B0604030504040204" pitchFamily="34" charset="-120"/>
                <a:ea typeface="微軟正黑體" panose="020B0604030504040204" pitchFamily="34" charset="-120"/>
              </a:rPr>
            </a:br>
            <a:r>
              <a:rPr lang="zh-TW" altLang="en-US" sz="3200" b="1" dirty="0" smtClean="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教學實習與實務」教學</a:t>
            </a:r>
            <a:r>
              <a:rPr lang="zh-TW" altLang="en-US" sz="3200" b="1" dirty="0" smtClean="0">
                <a:latin typeface="微軟正黑體" panose="020B0604030504040204" pitchFamily="34" charset="-120"/>
                <a:ea typeface="微軟正黑體" panose="020B0604030504040204" pitchFamily="34" charset="-120"/>
              </a:rPr>
              <a:t>大綱</a:t>
            </a:r>
            <a:endParaRPr lang="en-US" altLang="zh-TW" sz="3200" b="1" dirty="0">
              <a:latin typeface="微軟正黑體" panose="020B0604030504040204" pitchFamily="34" charset="-120"/>
              <a:ea typeface="微軟正黑體" panose="020B0604030504040204" pitchFamily="34" charset="-120"/>
            </a:endParaRPr>
          </a:p>
        </p:txBody>
      </p:sp>
      <p:sp>
        <p:nvSpPr>
          <p:cNvPr id="7" name="投影片編號版面配置區 6"/>
          <p:cNvSpPr>
            <a:spLocks noGrp="1"/>
          </p:cNvSpPr>
          <p:nvPr>
            <p:ph type="sldNum" sz="quarter" idx="12"/>
          </p:nvPr>
        </p:nvSpPr>
        <p:spPr>
          <a:xfrm>
            <a:off x="7010400" y="6492875"/>
            <a:ext cx="2133600" cy="365125"/>
          </a:xfrm>
        </p:spPr>
        <p:txBody>
          <a:bodyPr/>
          <a:lstStyle/>
          <a:p>
            <a:fld id="{5CE1597B-A397-4CB3-9660-0097F3AD3601}" type="slidenum">
              <a:rPr lang="fr-CA" altLang="zh-TW" smtClean="0"/>
              <a:pPr/>
              <a:t>21</a:t>
            </a:fld>
            <a:endParaRPr lang="fr-CA" altLang="zh-TW" dirty="0"/>
          </a:p>
        </p:txBody>
      </p:sp>
      <p:pic>
        <p:nvPicPr>
          <p:cNvPr id="4" name="圖片 3"/>
          <p:cNvPicPr>
            <a:picLocks noChangeAspect="1"/>
          </p:cNvPicPr>
          <p:nvPr/>
        </p:nvPicPr>
        <p:blipFill rotWithShape="1">
          <a:blip r:embed="rId3"/>
          <a:srcRect l="66143" t="8606" b="8606"/>
          <a:stretch/>
        </p:blipFill>
        <p:spPr>
          <a:xfrm>
            <a:off x="4932040" y="1594093"/>
            <a:ext cx="3815408" cy="5058464"/>
          </a:xfrm>
          <a:prstGeom prst="rect">
            <a:avLst/>
          </a:prstGeom>
        </p:spPr>
      </p:pic>
      <p:sp>
        <p:nvSpPr>
          <p:cNvPr id="6" name="文字方塊 5"/>
          <p:cNvSpPr txBox="1"/>
          <p:nvPr/>
        </p:nvSpPr>
        <p:spPr>
          <a:xfrm>
            <a:off x="5364088" y="5517232"/>
            <a:ext cx="900100" cy="701625"/>
          </a:xfrm>
          <a:prstGeom prst="rect">
            <a:avLst/>
          </a:prstGeom>
          <a:noFill/>
          <a:ln w="25400">
            <a:solidFill>
              <a:schemeClr val="accent1"/>
            </a:solidFill>
          </a:ln>
        </p:spPr>
        <p:txBody>
          <a:bodyPr wrap="square" rtlCol="0">
            <a:spAutoFit/>
          </a:bodyPr>
          <a:lstStyle/>
          <a:p>
            <a:endParaRPr lang="zh-TW" altLang="en-US" dirty="0"/>
          </a:p>
        </p:txBody>
      </p:sp>
      <p:sp>
        <p:nvSpPr>
          <p:cNvPr id="8" name="文字方塊 7"/>
          <p:cNvSpPr txBox="1"/>
          <p:nvPr/>
        </p:nvSpPr>
        <p:spPr>
          <a:xfrm>
            <a:off x="467544" y="1628800"/>
            <a:ext cx="5400600" cy="2831544"/>
          </a:xfrm>
          <a:prstGeom prst="rect">
            <a:avLst/>
          </a:prstGeom>
          <a:noFill/>
        </p:spPr>
        <p:txBody>
          <a:bodyPr wrap="square" rtlCol="0">
            <a:spAutoFit/>
          </a:bodyPr>
          <a:lstStyle/>
          <a:p>
            <a:r>
              <a:rPr lang="zh-TW" altLang="en-US" sz="3200" dirty="0" smtClean="0"/>
              <a:t>研習課程平台</a:t>
            </a:r>
            <a:r>
              <a:rPr lang="en-US" altLang="zh-TW" sz="3200" dirty="0" smtClean="0"/>
              <a:t>:Moodle</a:t>
            </a:r>
          </a:p>
          <a:p>
            <a:endParaRPr lang="en-US" altLang="zh-TW" sz="3200" dirty="0" smtClean="0"/>
          </a:p>
          <a:p>
            <a:r>
              <a:rPr lang="en-US" altLang="zh-TW" sz="3200" dirty="0" smtClean="0"/>
              <a:t>(1)</a:t>
            </a:r>
            <a:r>
              <a:rPr lang="zh-TW" altLang="en-US" sz="3200" dirty="0" smtClean="0"/>
              <a:t>登入</a:t>
            </a:r>
            <a:r>
              <a:rPr lang="en-US" altLang="zh-TW" sz="3200" dirty="0" smtClean="0"/>
              <a:t>INCCU</a:t>
            </a:r>
          </a:p>
          <a:p>
            <a:endParaRPr lang="en-US" altLang="zh-TW" sz="3200" dirty="0"/>
          </a:p>
          <a:p>
            <a:r>
              <a:rPr lang="en-US" altLang="zh-TW" sz="3200" dirty="0" smtClean="0"/>
              <a:t>(2)</a:t>
            </a:r>
            <a:r>
              <a:rPr lang="zh-TW" altLang="en-US" sz="3200" dirty="0" smtClean="0"/>
              <a:t>點選</a:t>
            </a:r>
            <a:r>
              <a:rPr lang="en-US" altLang="zh-TW" sz="3200" dirty="0" smtClean="0"/>
              <a:t>Moodle</a:t>
            </a:r>
            <a:r>
              <a:rPr lang="zh-TW" altLang="en-US" sz="3200" dirty="0" smtClean="0"/>
              <a:t>教學平台</a:t>
            </a:r>
            <a:endParaRPr lang="en-US" altLang="zh-TW" sz="3200" dirty="0" smtClean="0"/>
          </a:p>
          <a:p>
            <a:endParaRPr lang="zh-TW" altLang="en-US" dirty="0"/>
          </a:p>
        </p:txBody>
      </p:sp>
      <p:cxnSp>
        <p:nvCxnSpPr>
          <p:cNvPr id="10" name="直線單箭頭接點 9"/>
          <p:cNvCxnSpPr/>
          <p:nvPr/>
        </p:nvCxnSpPr>
        <p:spPr>
          <a:xfrm>
            <a:off x="3851920" y="4221088"/>
            <a:ext cx="1368152" cy="1368152"/>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564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3"/>
          <a:srcRect l="394" t="-700" r="25194" b="38401"/>
          <a:stretch/>
        </p:blipFill>
        <p:spPr>
          <a:xfrm>
            <a:off x="-113245" y="1403648"/>
            <a:ext cx="9442498" cy="4446799"/>
          </a:xfrm>
          <a:prstGeom prst="rect">
            <a:avLst/>
          </a:prstGeom>
        </p:spPr>
      </p:pic>
      <p:sp>
        <p:nvSpPr>
          <p:cNvPr id="2" name="標題 1"/>
          <p:cNvSpPr>
            <a:spLocks noGrp="1"/>
          </p:cNvSpPr>
          <p:nvPr>
            <p:ph type="title"/>
          </p:nvPr>
        </p:nvSpPr>
        <p:spPr>
          <a:xfrm>
            <a:off x="251520" y="260648"/>
            <a:ext cx="8712968" cy="1143000"/>
          </a:xfrm>
        </p:spPr>
        <p:txBody>
          <a:bodyPr/>
          <a:lstStyle/>
          <a:p>
            <a:pPr marL="0" indent="0" algn="l">
              <a:buNone/>
            </a:pPr>
            <a:r>
              <a:rPr lang="en-US" altLang="zh-TW" sz="3200" b="1" dirty="0">
                <a:solidFill>
                  <a:srgbClr val="9C4839"/>
                </a:solidFill>
                <a:latin typeface="微軟正黑體" panose="020B0604030504040204" pitchFamily="34" charset="-120"/>
                <a:ea typeface="微軟正黑體" panose="020B0604030504040204" pitchFamily="34" charset="-120"/>
              </a:rPr>
              <a:t>(</a:t>
            </a:r>
            <a:r>
              <a:rPr lang="zh-TW" altLang="en-US" sz="3200" b="1" dirty="0">
                <a:solidFill>
                  <a:srgbClr val="9C4839"/>
                </a:solidFill>
                <a:latin typeface="微軟正黑體" panose="020B0604030504040204" pitchFamily="34" charset="-120"/>
                <a:ea typeface="微軟正黑體" panose="020B0604030504040204" pitchFamily="34" charset="-120"/>
              </a:rPr>
              <a:t>二</a:t>
            </a:r>
            <a:r>
              <a:rPr lang="en-US" altLang="zh-TW" sz="3200" b="1" dirty="0">
                <a:solidFill>
                  <a:srgbClr val="9C4839"/>
                </a:solidFill>
                <a:latin typeface="微軟正黑體" panose="020B0604030504040204" pitchFamily="34" charset="-120"/>
                <a:ea typeface="微軟正黑體" panose="020B0604030504040204" pitchFamily="34" charset="-120"/>
              </a:rPr>
              <a:t>)</a:t>
            </a:r>
            <a:r>
              <a:rPr lang="zh-TW" altLang="en-US" sz="3200" b="1" dirty="0">
                <a:solidFill>
                  <a:srgbClr val="9C4839"/>
                </a:solidFill>
                <a:latin typeface="微軟正黑體" panose="020B0604030504040204" pitchFamily="34" charset="-120"/>
                <a:ea typeface="微軟正黑體" panose="020B0604030504040204" pitchFamily="34" charset="-120"/>
              </a:rPr>
              <a:t>「教學實習與實務」正式學分課程相關說明</a:t>
            </a:r>
            <a:r>
              <a:rPr lang="en-US" altLang="zh-TW" sz="3000" b="1" dirty="0">
                <a:solidFill>
                  <a:srgbClr val="9C4839"/>
                </a:solidFill>
                <a:latin typeface="微軟正黑體" panose="020B0604030504040204" pitchFamily="34" charset="-120"/>
                <a:ea typeface="微軟正黑體" panose="020B0604030504040204" pitchFamily="34" charset="-120"/>
              </a:rPr>
              <a:t/>
            </a:r>
            <a:br>
              <a:rPr lang="en-US" altLang="zh-TW" sz="3000" b="1" dirty="0">
                <a:solidFill>
                  <a:srgbClr val="9C4839"/>
                </a:solidFill>
                <a:latin typeface="微軟正黑體" panose="020B0604030504040204" pitchFamily="34" charset="-120"/>
                <a:ea typeface="微軟正黑體" panose="020B0604030504040204" pitchFamily="34" charset="-120"/>
              </a:rPr>
            </a:br>
            <a:r>
              <a:rPr lang="zh-TW" altLang="en-US" sz="3200" b="1" dirty="0" smtClean="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教學實習與實務」教學</a:t>
            </a:r>
            <a:r>
              <a:rPr lang="zh-TW" altLang="en-US" sz="3200" b="1" dirty="0" smtClean="0">
                <a:latin typeface="微軟正黑體" panose="020B0604030504040204" pitchFamily="34" charset="-120"/>
                <a:ea typeface="微軟正黑體" panose="020B0604030504040204" pitchFamily="34" charset="-120"/>
              </a:rPr>
              <a:t>大綱</a:t>
            </a:r>
            <a:endParaRPr lang="en-US" altLang="zh-TW" sz="3200" b="1" dirty="0">
              <a:latin typeface="微軟正黑體" panose="020B0604030504040204" pitchFamily="34" charset="-120"/>
              <a:ea typeface="微軟正黑體" panose="020B0604030504040204" pitchFamily="34" charset="-120"/>
            </a:endParaRPr>
          </a:p>
        </p:txBody>
      </p:sp>
      <p:sp>
        <p:nvSpPr>
          <p:cNvPr id="7" name="投影片編號版面配置區 6"/>
          <p:cNvSpPr>
            <a:spLocks noGrp="1"/>
          </p:cNvSpPr>
          <p:nvPr>
            <p:ph type="sldNum" sz="quarter" idx="12"/>
          </p:nvPr>
        </p:nvSpPr>
        <p:spPr>
          <a:xfrm>
            <a:off x="7010400" y="6492875"/>
            <a:ext cx="2133600" cy="365125"/>
          </a:xfrm>
        </p:spPr>
        <p:txBody>
          <a:bodyPr/>
          <a:lstStyle/>
          <a:p>
            <a:fld id="{5CE1597B-A397-4CB3-9660-0097F3AD3601}" type="slidenum">
              <a:rPr lang="fr-CA" altLang="zh-TW" smtClean="0"/>
              <a:pPr/>
              <a:t>22</a:t>
            </a:fld>
            <a:endParaRPr lang="fr-CA" altLang="zh-TW" dirty="0"/>
          </a:p>
        </p:txBody>
      </p:sp>
      <p:sp>
        <p:nvSpPr>
          <p:cNvPr id="8" name="文字方塊 7"/>
          <p:cNvSpPr txBox="1"/>
          <p:nvPr/>
        </p:nvSpPr>
        <p:spPr>
          <a:xfrm>
            <a:off x="-47949" y="4041208"/>
            <a:ext cx="5400600" cy="2308324"/>
          </a:xfrm>
          <a:prstGeom prst="rect">
            <a:avLst/>
          </a:prstGeom>
          <a:noFill/>
        </p:spPr>
        <p:txBody>
          <a:bodyPr wrap="square" rtlCol="0">
            <a:spAutoFit/>
          </a:bodyPr>
          <a:lstStyle/>
          <a:p>
            <a:endParaRPr lang="en-US" altLang="zh-TW" sz="3200" dirty="0" smtClean="0"/>
          </a:p>
          <a:p>
            <a:r>
              <a:rPr lang="en-US" altLang="zh-TW" sz="3200" dirty="0" smtClean="0"/>
              <a:t>(1)</a:t>
            </a:r>
            <a:r>
              <a:rPr lang="zh-TW" altLang="en-US" sz="3200" dirty="0" smtClean="0"/>
              <a:t>我的課程</a:t>
            </a:r>
            <a:endParaRPr lang="en-US" altLang="zh-TW" sz="3200" dirty="0" smtClean="0"/>
          </a:p>
          <a:p>
            <a:endParaRPr lang="en-US" altLang="zh-TW" sz="3200" dirty="0" smtClean="0"/>
          </a:p>
          <a:p>
            <a:endParaRPr lang="en-US" altLang="zh-TW" sz="1600" dirty="0"/>
          </a:p>
          <a:p>
            <a:r>
              <a:rPr lang="en-US" altLang="zh-TW" sz="3200" dirty="0" smtClean="0"/>
              <a:t>(2)1061_</a:t>
            </a:r>
            <a:r>
              <a:rPr lang="zh-TW" altLang="en-US" sz="3200" dirty="0" smtClean="0"/>
              <a:t>教學實習與實務</a:t>
            </a:r>
            <a:endParaRPr lang="zh-TW" altLang="en-US" dirty="0"/>
          </a:p>
        </p:txBody>
      </p:sp>
      <p:cxnSp>
        <p:nvCxnSpPr>
          <p:cNvPr id="10" name="直線單箭頭接點 9"/>
          <p:cNvCxnSpPr/>
          <p:nvPr/>
        </p:nvCxnSpPr>
        <p:spPr>
          <a:xfrm flipV="1">
            <a:off x="2339752" y="5301208"/>
            <a:ext cx="864096" cy="37146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3203848" y="5126995"/>
            <a:ext cx="3744416" cy="246221"/>
          </a:xfrm>
          <a:prstGeom prst="rect">
            <a:avLst/>
          </a:prstGeom>
          <a:noFill/>
          <a:ln w="25400">
            <a:solidFill>
              <a:schemeClr val="accent1"/>
            </a:solidFill>
          </a:ln>
        </p:spPr>
        <p:txBody>
          <a:bodyPr wrap="square" rtlCol="0">
            <a:spAutoFit/>
          </a:bodyPr>
          <a:lstStyle/>
          <a:p>
            <a:endParaRPr lang="zh-TW" altLang="en-US" sz="1000" dirty="0"/>
          </a:p>
        </p:txBody>
      </p:sp>
      <p:sp>
        <p:nvSpPr>
          <p:cNvPr id="13" name="橢圓形圖說文字 12"/>
          <p:cNvSpPr/>
          <p:nvPr/>
        </p:nvSpPr>
        <p:spPr>
          <a:xfrm>
            <a:off x="5580112" y="3512436"/>
            <a:ext cx="3384376" cy="975643"/>
          </a:xfrm>
          <a:prstGeom prst="wedgeEllipse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5777626" y="3718042"/>
            <a:ext cx="3366374" cy="646331"/>
          </a:xfrm>
          <a:prstGeom prst="rect">
            <a:avLst/>
          </a:prstGeom>
          <a:noFill/>
        </p:spPr>
        <p:txBody>
          <a:bodyPr wrap="square" rtlCol="0">
            <a:spAutoFit/>
          </a:bodyPr>
          <a:lstStyle/>
          <a:p>
            <a:r>
              <a:rPr lang="zh-TW" altLang="en-US" b="1" dirty="0" smtClean="0"/>
              <a:t>預計</a:t>
            </a:r>
            <a:r>
              <a:rPr lang="en-US" altLang="zh-TW" b="1" dirty="0" smtClean="0"/>
              <a:t>10</a:t>
            </a:r>
            <a:r>
              <a:rPr lang="zh-TW" altLang="en-US" b="1" dirty="0" smtClean="0"/>
              <a:t>月</a:t>
            </a:r>
            <a:r>
              <a:rPr lang="en-US" altLang="zh-TW" b="1" dirty="0" smtClean="0"/>
              <a:t>12</a:t>
            </a:r>
            <a:r>
              <a:rPr lang="zh-TW" altLang="en-US" b="1" dirty="0" smtClean="0"/>
              <a:t>日完成加選後，</a:t>
            </a:r>
            <a:endParaRPr lang="en-US" altLang="zh-TW" b="1" dirty="0" smtClean="0"/>
          </a:p>
          <a:p>
            <a:r>
              <a:rPr lang="zh-TW" altLang="en-US" b="1" dirty="0" smtClean="0"/>
              <a:t>才會在</a:t>
            </a:r>
            <a:r>
              <a:rPr lang="en-US" altLang="zh-TW" b="1" dirty="0" err="1" smtClean="0"/>
              <a:t>inccu</a:t>
            </a:r>
            <a:r>
              <a:rPr lang="zh-TW" altLang="en-US" b="1" dirty="0" smtClean="0"/>
              <a:t>中看得到這門課喔</a:t>
            </a:r>
            <a:r>
              <a:rPr lang="en-US" altLang="zh-TW" b="1" dirty="0" smtClean="0"/>
              <a:t>!</a:t>
            </a:r>
            <a:endParaRPr lang="zh-TW" altLang="en-US" b="1" dirty="0"/>
          </a:p>
        </p:txBody>
      </p:sp>
    </p:spTree>
    <p:extLst>
      <p:ext uri="{BB962C8B-B14F-4D97-AF65-F5344CB8AC3E}">
        <p14:creationId xmlns:p14="http://schemas.microsoft.com/office/powerpoint/2010/main" val="2530949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圖片 5"/>
          <p:cNvPicPr>
            <a:picLocks noChangeAspect="1"/>
          </p:cNvPicPr>
          <p:nvPr/>
        </p:nvPicPr>
        <p:blipFill rotWithShape="1">
          <a:blip r:embed="rId3"/>
          <a:srcRect l="3538" t="10800" r="25982" b="14301"/>
          <a:stretch/>
        </p:blipFill>
        <p:spPr>
          <a:xfrm>
            <a:off x="1158504" y="1809690"/>
            <a:ext cx="7920880" cy="4734828"/>
          </a:xfrm>
          <a:prstGeom prst="rect">
            <a:avLst/>
          </a:prstGeom>
        </p:spPr>
      </p:pic>
      <p:sp>
        <p:nvSpPr>
          <p:cNvPr id="2" name="標題 1"/>
          <p:cNvSpPr>
            <a:spLocks noGrp="1"/>
          </p:cNvSpPr>
          <p:nvPr>
            <p:ph type="title"/>
          </p:nvPr>
        </p:nvSpPr>
        <p:spPr>
          <a:xfrm>
            <a:off x="251520" y="260648"/>
            <a:ext cx="8712968" cy="1143000"/>
          </a:xfrm>
        </p:spPr>
        <p:txBody>
          <a:bodyPr/>
          <a:lstStyle/>
          <a:p>
            <a:pPr marL="0" indent="0" algn="l">
              <a:buNone/>
            </a:pPr>
            <a:r>
              <a:rPr lang="en-US" altLang="zh-TW" sz="3200" b="1" dirty="0">
                <a:solidFill>
                  <a:srgbClr val="9C4839"/>
                </a:solidFill>
                <a:latin typeface="微軟正黑體" panose="020B0604030504040204" pitchFamily="34" charset="-120"/>
                <a:ea typeface="微軟正黑體" panose="020B0604030504040204" pitchFamily="34" charset="-120"/>
              </a:rPr>
              <a:t>(</a:t>
            </a:r>
            <a:r>
              <a:rPr lang="zh-TW" altLang="en-US" sz="3200" b="1" dirty="0">
                <a:solidFill>
                  <a:srgbClr val="9C4839"/>
                </a:solidFill>
                <a:latin typeface="微軟正黑體" panose="020B0604030504040204" pitchFamily="34" charset="-120"/>
                <a:ea typeface="微軟正黑體" panose="020B0604030504040204" pitchFamily="34" charset="-120"/>
              </a:rPr>
              <a:t>二</a:t>
            </a:r>
            <a:r>
              <a:rPr lang="en-US" altLang="zh-TW" sz="3200" b="1" dirty="0">
                <a:solidFill>
                  <a:srgbClr val="9C4839"/>
                </a:solidFill>
                <a:latin typeface="微軟正黑體" panose="020B0604030504040204" pitchFamily="34" charset="-120"/>
                <a:ea typeface="微軟正黑體" panose="020B0604030504040204" pitchFamily="34" charset="-120"/>
              </a:rPr>
              <a:t>)</a:t>
            </a:r>
            <a:r>
              <a:rPr lang="zh-TW" altLang="en-US" sz="3200" b="1" dirty="0">
                <a:solidFill>
                  <a:srgbClr val="9C4839"/>
                </a:solidFill>
                <a:latin typeface="微軟正黑體" panose="020B0604030504040204" pitchFamily="34" charset="-120"/>
                <a:ea typeface="微軟正黑體" panose="020B0604030504040204" pitchFamily="34" charset="-120"/>
              </a:rPr>
              <a:t>「教學實習與實務」正式學分課程相關說明</a:t>
            </a:r>
            <a:r>
              <a:rPr lang="en-US" altLang="zh-TW" sz="3000" b="1" dirty="0">
                <a:solidFill>
                  <a:srgbClr val="9C4839"/>
                </a:solidFill>
                <a:latin typeface="微軟正黑體" panose="020B0604030504040204" pitchFamily="34" charset="-120"/>
                <a:ea typeface="微軟正黑體" panose="020B0604030504040204" pitchFamily="34" charset="-120"/>
              </a:rPr>
              <a:t/>
            </a:r>
            <a:br>
              <a:rPr lang="en-US" altLang="zh-TW" sz="3000" b="1" dirty="0">
                <a:solidFill>
                  <a:srgbClr val="9C4839"/>
                </a:solidFill>
                <a:latin typeface="微軟正黑體" panose="020B0604030504040204" pitchFamily="34" charset="-120"/>
                <a:ea typeface="微軟正黑體" panose="020B0604030504040204" pitchFamily="34" charset="-120"/>
              </a:rPr>
            </a:br>
            <a:r>
              <a:rPr lang="zh-TW" altLang="en-US" sz="3200" b="1" dirty="0" smtClean="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教學實習與實務」教學</a:t>
            </a:r>
            <a:r>
              <a:rPr lang="zh-TW" altLang="en-US" sz="3200" b="1" dirty="0" smtClean="0">
                <a:latin typeface="微軟正黑體" panose="020B0604030504040204" pitchFamily="34" charset="-120"/>
                <a:ea typeface="微軟正黑體" panose="020B0604030504040204" pitchFamily="34" charset="-120"/>
              </a:rPr>
              <a:t>大綱</a:t>
            </a:r>
            <a:endParaRPr lang="en-US" altLang="zh-TW" sz="3200" b="1" dirty="0">
              <a:latin typeface="微軟正黑體" panose="020B0604030504040204" pitchFamily="34" charset="-120"/>
              <a:ea typeface="微軟正黑體" panose="020B0604030504040204" pitchFamily="34" charset="-120"/>
            </a:endParaRPr>
          </a:p>
        </p:txBody>
      </p:sp>
      <p:sp>
        <p:nvSpPr>
          <p:cNvPr id="7" name="投影片編號版面配置區 6"/>
          <p:cNvSpPr>
            <a:spLocks noGrp="1"/>
          </p:cNvSpPr>
          <p:nvPr>
            <p:ph type="sldNum" sz="quarter" idx="12"/>
          </p:nvPr>
        </p:nvSpPr>
        <p:spPr>
          <a:xfrm>
            <a:off x="7010400" y="6492875"/>
            <a:ext cx="2133600" cy="365125"/>
          </a:xfrm>
        </p:spPr>
        <p:txBody>
          <a:bodyPr/>
          <a:lstStyle/>
          <a:p>
            <a:fld id="{5CE1597B-A397-4CB3-9660-0097F3AD3601}" type="slidenum">
              <a:rPr lang="fr-CA" altLang="zh-TW" smtClean="0"/>
              <a:pPr/>
              <a:t>23</a:t>
            </a:fld>
            <a:endParaRPr lang="fr-CA" altLang="zh-TW" dirty="0"/>
          </a:p>
        </p:txBody>
      </p:sp>
      <p:sp>
        <p:nvSpPr>
          <p:cNvPr id="5" name="文字方塊 4"/>
          <p:cNvSpPr txBox="1"/>
          <p:nvPr/>
        </p:nvSpPr>
        <p:spPr>
          <a:xfrm>
            <a:off x="539552" y="1486525"/>
            <a:ext cx="2664296" cy="646331"/>
          </a:xfrm>
          <a:prstGeom prst="rect">
            <a:avLst/>
          </a:prstGeom>
          <a:noFill/>
        </p:spPr>
        <p:txBody>
          <a:bodyPr wrap="square" rtlCol="0">
            <a:spAutoFit/>
          </a:bodyPr>
          <a:lstStyle/>
          <a:p>
            <a:r>
              <a:rPr lang="zh-TW" altLang="en-US" b="1" dirty="0" smtClean="0"/>
              <a:t>研習課程畫面示意圖</a:t>
            </a:r>
            <a:r>
              <a:rPr lang="en-US" altLang="zh-TW" b="1" dirty="0" smtClean="0"/>
              <a:t>:</a:t>
            </a:r>
          </a:p>
          <a:p>
            <a:endParaRPr lang="en-US" altLang="zh-TW" dirty="0"/>
          </a:p>
        </p:txBody>
      </p:sp>
      <p:sp>
        <p:nvSpPr>
          <p:cNvPr id="11" name="文字方塊 10"/>
          <p:cNvSpPr txBox="1"/>
          <p:nvPr/>
        </p:nvSpPr>
        <p:spPr>
          <a:xfrm>
            <a:off x="2902484" y="3160294"/>
            <a:ext cx="2664296" cy="369332"/>
          </a:xfrm>
          <a:prstGeom prst="rect">
            <a:avLst/>
          </a:prstGeom>
          <a:noFill/>
        </p:spPr>
        <p:txBody>
          <a:bodyPr wrap="square" rtlCol="0">
            <a:spAutoFit/>
          </a:bodyPr>
          <a:lstStyle/>
          <a:p>
            <a:r>
              <a:rPr lang="zh-TW" altLang="en-US" b="1" dirty="0" smtClean="0"/>
              <a:t>測驗卷</a:t>
            </a:r>
            <a:r>
              <a:rPr lang="en-US" altLang="zh-TW" b="1" dirty="0" smtClean="0"/>
              <a:t>:</a:t>
            </a:r>
            <a:endParaRPr lang="en-US" altLang="zh-TW" b="1" dirty="0"/>
          </a:p>
        </p:txBody>
      </p:sp>
      <p:sp>
        <p:nvSpPr>
          <p:cNvPr id="12" name="文字方塊 11"/>
          <p:cNvSpPr txBox="1"/>
          <p:nvPr/>
        </p:nvSpPr>
        <p:spPr>
          <a:xfrm>
            <a:off x="1538028" y="2838955"/>
            <a:ext cx="2664296" cy="369332"/>
          </a:xfrm>
          <a:prstGeom prst="rect">
            <a:avLst/>
          </a:prstGeom>
          <a:noFill/>
        </p:spPr>
        <p:txBody>
          <a:bodyPr wrap="square" rtlCol="0">
            <a:spAutoFit/>
          </a:bodyPr>
          <a:lstStyle/>
          <a:p>
            <a:r>
              <a:rPr lang="zh-TW" altLang="en-US" b="1" dirty="0" smtClean="0"/>
              <a:t>教學課程</a:t>
            </a:r>
            <a:r>
              <a:rPr lang="zh-TW" altLang="en-US" b="1" dirty="0"/>
              <a:t>一</a:t>
            </a:r>
            <a:r>
              <a:rPr lang="zh-TW" altLang="en-US" b="1" dirty="0" smtClean="0"/>
              <a:t>影片連結</a:t>
            </a:r>
            <a:r>
              <a:rPr lang="en-US" altLang="zh-TW" b="1" dirty="0" smtClean="0"/>
              <a:t>:</a:t>
            </a:r>
            <a:endParaRPr lang="en-US" altLang="zh-TW" b="1" dirty="0"/>
          </a:p>
        </p:txBody>
      </p:sp>
      <p:sp>
        <p:nvSpPr>
          <p:cNvPr id="13" name="文字方塊 12"/>
          <p:cNvSpPr txBox="1"/>
          <p:nvPr/>
        </p:nvSpPr>
        <p:spPr>
          <a:xfrm>
            <a:off x="1979712" y="3501008"/>
            <a:ext cx="2664296" cy="369332"/>
          </a:xfrm>
          <a:prstGeom prst="rect">
            <a:avLst/>
          </a:prstGeom>
          <a:noFill/>
        </p:spPr>
        <p:txBody>
          <a:bodyPr wrap="square" rtlCol="0">
            <a:spAutoFit/>
          </a:bodyPr>
          <a:lstStyle/>
          <a:p>
            <a:r>
              <a:rPr lang="zh-TW" altLang="en-US" b="1" dirty="0" smtClean="0"/>
              <a:t>教學課程二影片</a:t>
            </a:r>
            <a:r>
              <a:rPr lang="en-US" altLang="zh-TW" b="1" dirty="0" smtClean="0"/>
              <a:t>:</a:t>
            </a:r>
            <a:endParaRPr lang="en-US" altLang="zh-TW" b="1" dirty="0"/>
          </a:p>
        </p:txBody>
      </p:sp>
    </p:spTree>
    <p:extLst>
      <p:ext uri="{BB962C8B-B14F-4D97-AF65-F5344CB8AC3E}">
        <p14:creationId xmlns:p14="http://schemas.microsoft.com/office/powerpoint/2010/main" val="2640672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3"/>
          <a:srcRect l="399" t="15842" r="23220" b="9401"/>
          <a:stretch/>
        </p:blipFill>
        <p:spPr>
          <a:xfrm>
            <a:off x="418024" y="3202151"/>
            <a:ext cx="8501637" cy="4680520"/>
          </a:xfrm>
          <a:prstGeom prst="rect">
            <a:avLst/>
          </a:prstGeom>
        </p:spPr>
      </p:pic>
      <p:sp>
        <p:nvSpPr>
          <p:cNvPr id="2" name="標題 1"/>
          <p:cNvSpPr>
            <a:spLocks noGrp="1"/>
          </p:cNvSpPr>
          <p:nvPr>
            <p:ph type="title"/>
          </p:nvPr>
        </p:nvSpPr>
        <p:spPr>
          <a:xfrm>
            <a:off x="251520" y="260648"/>
            <a:ext cx="8712968" cy="1143000"/>
          </a:xfrm>
        </p:spPr>
        <p:txBody>
          <a:bodyPr/>
          <a:lstStyle/>
          <a:p>
            <a:pPr marL="0" indent="0" algn="l">
              <a:buNone/>
            </a:pPr>
            <a:r>
              <a:rPr lang="en-US" altLang="zh-TW" sz="3200" b="1" dirty="0">
                <a:solidFill>
                  <a:srgbClr val="9C4839"/>
                </a:solidFill>
                <a:latin typeface="微軟正黑體" panose="020B0604030504040204" pitchFamily="34" charset="-120"/>
                <a:ea typeface="微軟正黑體" panose="020B0604030504040204" pitchFamily="34" charset="-120"/>
              </a:rPr>
              <a:t>(</a:t>
            </a:r>
            <a:r>
              <a:rPr lang="zh-TW" altLang="en-US" sz="3200" b="1" dirty="0">
                <a:solidFill>
                  <a:srgbClr val="9C4839"/>
                </a:solidFill>
                <a:latin typeface="微軟正黑體" panose="020B0604030504040204" pitchFamily="34" charset="-120"/>
                <a:ea typeface="微軟正黑體" panose="020B0604030504040204" pitchFamily="34" charset="-120"/>
              </a:rPr>
              <a:t>二</a:t>
            </a:r>
            <a:r>
              <a:rPr lang="en-US" altLang="zh-TW" sz="3200" b="1" dirty="0">
                <a:solidFill>
                  <a:srgbClr val="9C4839"/>
                </a:solidFill>
                <a:latin typeface="微軟正黑體" panose="020B0604030504040204" pitchFamily="34" charset="-120"/>
                <a:ea typeface="微軟正黑體" panose="020B0604030504040204" pitchFamily="34" charset="-120"/>
              </a:rPr>
              <a:t>)</a:t>
            </a:r>
            <a:r>
              <a:rPr lang="zh-TW" altLang="en-US" sz="3200" b="1" dirty="0">
                <a:solidFill>
                  <a:srgbClr val="9C4839"/>
                </a:solidFill>
                <a:latin typeface="微軟正黑體" panose="020B0604030504040204" pitchFamily="34" charset="-120"/>
                <a:ea typeface="微軟正黑體" panose="020B0604030504040204" pitchFamily="34" charset="-120"/>
              </a:rPr>
              <a:t>「教學實習與實務」正式學分課程相關說明</a:t>
            </a:r>
            <a:r>
              <a:rPr lang="en-US" altLang="zh-TW" sz="3000" b="1" dirty="0">
                <a:solidFill>
                  <a:srgbClr val="9C4839"/>
                </a:solidFill>
                <a:latin typeface="微軟正黑體" panose="020B0604030504040204" pitchFamily="34" charset="-120"/>
                <a:ea typeface="微軟正黑體" panose="020B0604030504040204" pitchFamily="34" charset="-120"/>
              </a:rPr>
              <a:t/>
            </a:r>
            <a:br>
              <a:rPr lang="en-US" altLang="zh-TW" sz="3000" b="1" dirty="0">
                <a:solidFill>
                  <a:srgbClr val="9C4839"/>
                </a:solidFill>
                <a:latin typeface="微軟正黑體" panose="020B0604030504040204" pitchFamily="34" charset="-120"/>
                <a:ea typeface="微軟正黑體" panose="020B0604030504040204" pitchFamily="34" charset="-120"/>
              </a:rPr>
            </a:br>
            <a:r>
              <a:rPr lang="zh-TW" altLang="en-US" sz="3200" b="1" dirty="0" smtClean="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教學實習與實務」教學</a:t>
            </a:r>
            <a:r>
              <a:rPr lang="zh-TW" altLang="en-US" sz="3200" b="1" dirty="0" smtClean="0">
                <a:latin typeface="微軟正黑體" panose="020B0604030504040204" pitchFamily="34" charset="-120"/>
                <a:ea typeface="微軟正黑體" panose="020B0604030504040204" pitchFamily="34" charset="-120"/>
              </a:rPr>
              <a:t>大綱</a:t>
            </a:r>
            <a:endParaRPr lang="en-US" altLang="zh-TW" sz="3200" b="1" dirty="0">
              <a:latin typeface="微軟正黑體" panose="020B0604030504040204" pitchFamily="34" charset="-120"/>
              <a:ea typeface="微軟正黑體" panose="020B0604030504040204" pitchFamily="34" charset="-120"/>
            </a:endParaRPr>
          </a:p>
        </p:txBody>
      </p:sp>
      <p:sp>
        <p:nvSpPr>
          <p:cNvPr id="7" name="投影片編號版面配置區 6"/>
          <p:cNvSpPr>
            <a:spLocks noGrp="1"/>
          </p:cNvSpPr>
          <p:nvPr>
            <p:ph type="sldNum" sz="quarter" idx="12"/>
          </p:nvPr>
        </p:nvSpPr>
        <p:spPr>
          <a:xfrm>
            <a:off x="7010400" y="6492875"/>
            <a:ext cx="2133600" cy="365125"/>
          </a:xfrm>
        </p:spPr>
        <p:txBody>
          <a:bodyPr/>
          <a:lstStyle/>
          <a:p>
            <a:fld id="{5CE1597B-A397-4CB3-9660-0097F3AD3601}" type="slidenum">
              <a:rPr lang="fr-CA" altLang="zh-TW" smtClean="0"/>
              <a:pPr/>
              <a:t>24</a:t>
            </a:fld>
            <a:endParaRPr lang="fr-CA" altLang="zh-TW" dirty="0"/>
          </a:p>
        </p:txBody>
      </p:sp>
      <p:sp>
        <p:nvSpPr>
          <p:cNvPr id="5" name="文字方塊 4"/>
          <p:cNvSpPr txBox="1"/>
          <p:nvPr/>
        </p:nvSpPr>
        <p:spPr>
          <a:xfrm>
            <a:off x="520582" y="1303113"/>
            <a:ext cx="2664296" cy="646331"/>
          </a:xfrm>
          <a:prstGeom prst="rect">
            <a:avLst/>
          </a:prstGeom>
          <a:noFill/>
        </p:spPr>
        <p:txBody>
          <a:bodyPr wrap="square" rtlCol="0">
            <a:spAutoFit/>
          </a:bodyPr>
          <a:lstStyle/>
          <a:p>
            <a:r>
              <a:rPr lang="zh-TW" altLang="en-US" b="1" dirty="0" smtClean="0"/>
              <a:t>測驗</a:t>
            </a:r>
            <a:r>
              <a:rPr lang="zh-TW" altLang="en-US" b="1" dirty="0"/>
              <a:t>卷</a:t>
            </a:r>
            <a:r>
              <a:rPr lang="zh-TW" altLang="en-US" b="1" dirty="0" smtClean="0"/>
              <a:t>畫面示意圖</a:t>
            </a:r>
            <a:r>
              <a:rPr lang="en-US" altLang="zh-TW" b="1" dirty="0" smtClean="0"/>
              <a:t>:</a:t>
            </a:r>
          </a:p>
          <a:p>
            <a:endParaRPr lang="en-US" altLang="zh-TW" dirty="0"/>
          </a:p>
        </p:txBody>
      </p:sp>
      <p:sp>
        <p:nvSpPr>
          <p:cNvPr id="10" name="文字方塊 9"/>
          <p:cNvSpPr txBox="1"/>
          <p:nvPr/>
        </p:nvSpPr>
        <p:spPr>
          <a:xfrm>
            <a:off x="427524" y="1724823"/>
            <a:ext cx="8536964" cy="1477328"/>
          </a:xfrm>
          <a:prstGeom prst="rect">
            <a:avLst/>
          </a:prstGeom>
          <a:solidFill>
            <a:schemeClr val="accent1">
              <a:lumMod val="20000"/>
              <a:lumOff val="80000"/>
            </a:schemeClr>
          </a:solidFill>
        </p:spPr>
        <p:txBody>
          <a:bodyPr wrap="square" rtlCol="0">
            <a:spAutoFit/>
          </a:bodyPr>
          <a:lstStyle/>
          <a:p>
            <a:r>
              <a:rPr lang="en-US" altLang="zh-TW" b="1" dirty="0" smtClean="0"/>
              <a:t>(1)</a:t>
            </a:r>
            <a:r>
              <a:rPr lang="zh-TW" altLang="en-US" b="1" dirty="0" smtClean="0"/>
              <a:t> 原則上每</a:t>
            </a:r>
            <a:r>
              <a:rPr lang="en-US" altLang="zh-TW" b="1" dirty="0" smtClean="0"/>
              <a:t>30</a:t>
            </a:r>
            <a:r>
              <a:rPr lang="zh-TW" altLang="en-US" b="1" dirty="0" smtClean="0"/>
              <a:t>分鐘教學影片配有</a:t>
            </a:r>
            <a:r>
              <a:rPr lang="en-US" altLang="zh-TW" b="1" dirty="0" smtClean="0"/>
              <a:t>5</a:t>
            </a:r>
            <a:r>
              <a:rPr lang="zh-TW" altLang="en-US" b="1" dirty="0" smtClean="0"/>
              <a:t>題測驗題</a:t>
            </a:r>
            <a:endParaRPr lang="en-US" altLang="zh-TW" b="1" dirty="0" smtClean="0"/>
          </a:p>
          <a:p>
            <a:r>
              <a:rPr lang="en-US" altLang="zh-TW" b="1" dirty="0" smtClean="0"/>
              <a:t>(2)</a:t>
            </a:r>
            <a:r>
              <a:rPr lang="zh-TW" altLang="en-US" b="1" dirty="0" smtClean="0"/>
              <a:t> 每</a:t>
            </a:r>
            <a:r>
              <a:rPr lang="zh-TW" altLang="en-US" b="1" dirty="0"/>
              <a:t>題配分</a:t>
            </a:r>
            <a:r>
              <a:rPr lang="en-US" altLang="zh-TW" b="1" dirty="0"/>
              <a:t>5</a:t>
            </a:r>
            <a:r>
              <a:rPr lang="zh-TW" altLang="en-US" b="1" dirty="0" smtClean="0"/>
              <a:t>分</a:t>
            </a:r>
            <a:endParaRPr lang="en-US" altLang="zh-TW" b="1" dirty="0"/>
          </a:p>
          <a:p>
            <a:r>
              <a:rPr lang="en-US" altLang="zh-TW" b="1" dirty="0" smtClean="0"/>
              <a:t>(3)</a:t>
            </a:r>
            <a:r>
              <a:rPr lang="zh-TW" altLang="en-US" b="1" dirty="0" smtClean="0"/>
              <a:t> 測驗</a:t>
            </a:r>
            <a:r>
              <a:rPr lang="zh-TW" altLang="en-US" b="1" dirty="0"/>
              <a:t>題數會根據不同影片長度作</a:t>
            </a:r>
            <a:r>
              <a:rPr lang="zh-TW" altLang="en-US" b="1" dirty="0" smtClean="0"/>
              <a:t>調整</a:t>
            </a:r>
            <a:endParaRPr lang="en-US" altLang="zh-TW" b="1" dirty="0" smtClean="0"/>
          </a:p>
          <a:p>
            <a:r>
              <a:rPr lang="en-US" altLang="zh-TW" b="1" dirty="0" smtClean="0"/>
              <a:t>(4)</a:t>
            </a:r>
            <a:r>
              <a:rPr lang="zh-TW" altLang="en-US" b="1" dirty="0" smtClean="0"/>
              <a:t> 線上研習課程需於期末考週前完成至少</a:t>
            </a:r>
            <a:r>
              <a:rPr lang="en-US" altLang="zh-TW" b="1" dirty="0" smtClean="0"/>
              <a:t>4</a:t>
            </a:r>
            <a:r>
              <a:rPr lang="zh-TW" altLang="en-US" b="1" dirty="0" smtClean="0"/>
              <a:t>堂</a:t>
            </a:r>
            <a:r>
              <a:rPr lang="en-US" altLang="zh-TW" b="1" dirty="0" smtClean="0"/>
              <a:t>(</a:t>
            </a:r>
            <a:r>
              <a:rPr lang="zh-TW" altLang="en-US" b="1" dirty="0" smtClean="0"/>
              <a:t>任選</a:t>
            </a:r>
            <a:r>
              <a:rPr lang="en-US" altLang="zh-TW" b="1" dirty="0" smtClean="0"/>
              <a:t>)</a:t>
            </a:r>
            <a:r>
              <a:rPr lang="zh-TW" altLang="en-US" b="1" dirty="0" smtClean="0"/>
              <a:t>線上研習課程，學期累積積分達</a:t>
            </a:r>
            <a:r>
              <a:rPr lang="en-US" altLang="zh-TW" b="1" dirty="0" smtClean="0"/>
              <a:t>70</a:t>
            </a:r>
            <a:r>
              <a:rPr lang="zh-TW" altLang="en-US" b="1" dirty="0" smtClean="0"/>
              <a:t>分以上，才算通過研習課程。</a:t>
            </a:r>
            <a:endParaRPr lang="en-US" altLang="zh-TW" b="1" dirty="0" smtClean="0"/>
          </a:p>
        </p:txBody>
      </p:sp>
      <p:sp>
        <p:nvSpPr>
          <p:cNvPr id="8" name="圓角矩形 7"/>
          <p:cNvSpPr/>
          <p:nvPr/>
        </p:nvSpPr>
        <p:spPr>
          <a:xfrm>
            <a:off x="3275856" y="4221088"/>
            <a:ext cx="576064" cy="2160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1606082" y="4144434"/>
            <a:ext cx="1512168" cy="369332"/>
          </a:xfrm>
          <a:prstGeom prst="rect">
            <a:avLst/>
          </a:prstGeom>
          <a:noFill/>
        </p:spPr>
        <p:txBody>
          <a:bodyPr wrap="square" rtlCol="0">
            <a:spAutoFit/>
          </a:bodyPr>
          <a:lstStyle/>
          <a:p>
            <a:r>
              <a:rPr lang="zh-TW" altLang="en-US" b="1" dirty="0"/>
              <a:t>每題配分</a:t>
            </a:r>
            <a:r>
              <a:rPr lang="en-US" altLang="zh-TW" b="1" dirty="0"/>
              <a:t>5</a:t>
            </a:r>
            <a:r>
              <a:rPr lang="zh-TW" altLang="en-US" b="1" dirty="0" smtClean="0"/>
              <a:t>分</a:t>
            </a:r>
            <a:r>
              <a:rPr lang="en-US" altLang="zh-TW" b="1" dirty="0" smtClean="0"/>
              <a:t>:</a:t>
            </a:r>
            <a:endParaRPr lang="zh-TW" altLang="en-US" dirty="0"/>
          </a:p>
        </p:txBody>
      </p:sp>
    </p:spTree>
    <p:extLst>
      <p:ext uri="{BB962C8B-B14F-4D97-AF65-F5344CB8AC3E}">
        <p14:creationId xmlns:p14="http://schemas.microsoft.com/office/powerpoint/2010/main" val="16297724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60648"/>
            <a:ext cx="8712968" cy="1143000"/>
          </a:xfrm>
        </p:spPr>
        <p:txBody>
          <a:bodyPr/>
          <a:lstStyle/>
          <a:p>
            <a:pPr marL="0" indent="0" algn="l">
              <a:buNone/>
            </a:pPr>
            <a:r>
              <a:rPr lang="en-US" altLang="zh-TW" sz="3200" b="1" dirty="0">
                <a:solidFill>
                  <a:srgbClr val="9C4839"/>
                </a:solidFill>
                <a:latin typeface="微軟正黑體" panose="020B0604030504040204" pitchFamily="34" charset="-120"/>
                <a:ea typeface="微軟正黑體" panose="020B0604030504040204" pitchFamily="34" charset="-120"/>
              </a:rPr>
              <a:t>(</a:t>
            </a:r>
            <a:r>
              <a:rPr lang="zh-TW" altLang="en-US" sz="3200" b="1" dirty="0">
                <a:solidFill>
                  <a:srgbClr val="9C4839"/>
                </a:solidFill>
                <a:latin typeface="微軟正黑體" panose="020B0604030504040204" pitchFamily="34" charset="-120"/>
                <a:ea typeface="微軟正黑體" panose="020B0604030504040204" pitchFamily="34" charset="-120"/>
              </a:rPr>
              <a:t>二</a:t>
            </a:r>
            <a:r>
              <a:rPr lang="en-US" altLang="zh-TW" sz="3200" b="1" dirty="0">
                <a:solidFill>
                  <a:srgbClr val="9C4839"/>
                </a:solidFill>
                <a:latin typeface="微軟正黑體" panose="020B0604030504040204" pitchFamily="34" charset="-120"/>
                <a:ea typeface="微軟正黑體" panose="020B0604030504040204" pitchFamily="34" charset="-120"/>
              </a:rPr>
              <a:t>)</a:t>
            </a:r>
            <a:r>
              <a:rPr lang="zh-TW" altLang="en-US" sz="3200" b="1" dirty="0">
                <a:solidFill>
                  <a:srgbClr val="9C4839"/>
                </a:solidFill>
                <a:latin typeface="微軟正黑體" panose="020B0604030504040204" pitchFamily="34" charset="-120"/>
                <a:ea typeface="微軟正黑體" panose="020B0604030504040204" pitchFamily="34" charset="-120"/>
              </a:rPr>
              <a:t>「教學實習與實務」正式學分課程相關說明</a:t>
            </a:r>
            <a:r>
              <a:rPr lang="en-US" altLang="zh-TW" sz="3000" b="1" dirty="0">
                <a:solidFill>
                  <a:srgbClr val="9C4839"/>
                </a:solidFill>
                <a:latin typeface="微軟正黑體" panose="020B0604030504040204" pitchFamily="34" charset="-120"/>
                <a:ea typeface="微軟正黑體" panose="020B0604030504040204" pitchFamily="34" charset="-120"/>
              </a:rPr>
              <a:t/>
            </a:r>
            <a:br>
              <a:rPr lang="en-US" altLang="zh-TW" sz="3000" b="1" dirty="0">
                <a:solidFill>
                  <a:srgbClr val="9C4839"/>
                </a:solidFill>
                <a:latin typeface="微軟正黑體" panose="020B0604030504040204" pitchFamily="34" charset="-120"/>
                <a:ea typeface="微軟正黑體" panose="020B0604030504040204" pitchFamily="34" charset="-120"/>
              </a:rPr>
            </a:br>
            <a:r>
              <a:rPr lang="zh-TW" altLang="en-US" sz="3200" b="1" dirty="0" smtClean="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教學實習與實務」教學大綱</a:t>
            </a:r>
            <a:r>
              <a:rPr lang="zh-TW" altLang="en-US" sz="3200" b="1" dirty="0" smtClean="0">
                <a:latin typeface="微軟正黑體" panose="020B0604030504040204" pitchFamily="34" charset="-120"/>
                <a:ea typeface="微軟正黑體" panose="020B0604030504040204" pitchFamily="34" charset="-120"/>
              </a:rPr>
              <a:t>範例</a:t>
            </a:r>
            <a:endParaRPr lang="en-US" altLang="zh-TW" sz="3200" b="1" dirty="0">
              <a:latin typeface="微軟正黑體" panose="020B0604030504040204" pitchFamily="34" charset="-120"/>
              <a:ea typeface="微軟正黑體" panose="020B0604030504040204" pitchFamily="34" charset="-120"/>
            </a:endParaRPr>
          </a:p>
        </p:txBody>
      </p:sp>
      <p:sp>
        <p:nvSpPr>
          <p:cNvPr id="7" name="投影片編號版面配置區 6"/>
          <p:cNvSpPr>
            <a:spLocks noGrp="1"/>
          </p:cNvSpPr>
          <p:nvPr>
            <p:ph type="sldNum" sz="quarter" idx="12"/>
          </p:nvPr>
        </p:nvSpPr>
        <p:spPr>
          <a:xfrm>
            <a:off x="7010400" y="6492875"/>
            <a:ext cx="2133600" cy="365125"/>
          </a:xfrm>
        </p:spPr>
        <p:txBody>
          <a:bodyPr/>
          <a:lstStyle/>
          <a:p>
            <a:fld id="{5CE1597B-A397-4CB3-9660-0097F3AD3601}" type="slidenum">
              <a:rPr lang="fr-CA" altLang="zh-TW" smtClean="0"/>
              <a:pPr/>
              <a:t>25</a:t>
            </a:fld>
            <a:endParaRPr lang="fr-CA" altLang="zh-TW" dirty="0"/>
          </a:p>
        </p:txBody>
      </p:sp>
      <p:graphicFrame>
        <p:nvGraphicFramePr>
          <p:cNvPr id="3" name="表格 2"/>
          <p:cNvGraphicFramePr>
            <a:graphicFrameLocks noGrp="1"/>
          </p:cNvGraphicFramePr>
          <p:nvPr>
            <p:extLst>
              <p:ext uri="{D42A27DB-BD31-4B8C-83A1-F6EECF244321}">
                <p14:modId xmlns:p14="http://schemas.microsoft.com/office/powerpoint/2010/main" val="1622814439"/>
              </p:ext>
            </p:extLst>
          </p:nvPr>
        </p:nvGraphicFramePr>
        <p:xfrm>
          <a:off x="251520" y="1268760"/>
          <a:ext cx="8784977" cy="5272960"/>
        </p:xfrm>
        <a:graphic>
          <a:graphicData uri="http://schemas.openxmlformats.org/drawingml/2006/table">
            <a:tbl>
              <a:tblPr firstRow="1" firstCol="1" bandRow="1">
                <a:tableStyleId>{5C22544A-7EE6-4342-B048-85BDC9FD1C3A}</a:tableStyleId>
              </a:tblPr>
              <a:tblGrid>
                <a:gridCol w="735188">
                  <a:extLst>
                    <a:ext uri="{9D8B030D-6E8A-4147-A177-3AD203B41FA5}">
                      <a16:colId xmlns:a16="http://schemas.microsoft.com/office/drawing/2014/main" val="20000"/>
                    </a:ext>
                  </a:extLst>
                </a:gridCol>
                <a:gridCol w="1857100">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504056">
                  <a:extLst>
                    <a:ext uri="{9D8B030D-6E8A-4147-A177-3AD203B41FA5}">
                      <a16:colId xmlns:a16="http://schemas.microsoft.com/office/drawing/2014/main" val="20004"/>
                    </a:ext>
                  </a:extLst>
                </a:gridCol>
                <a:gridCol w="504057">
                  <a:extLst>
                    <a:ext uri="{9D8B030D-6E8A-4147-A177-3AD203B41FA5}">
                      <a16:colId xmlns:a16="http://schemas.microsoft.com/office/drawing/2014/main" val="20005"/>
                    </a:ext>
                  </a:extLst>
                </a:gridCol>
              </a:tblGrid>
              <a:tr h="360040">
                <a:tc rowSpan="2">
                  <a:txBody>
                    <a:bodyPr/>
                    <a:lstStyle/>
                    <a:p>
                      <a:pPr algn="ctr">
                        <a:spcBef>
                          <a:spcPts val="600"/>
                        </a:spcBef>
                        <a:spcAft>
                          <a:spcPts val="600"/>
                        </a:spcAft>
                      </a:pPr>
                      <a:r>
                        <a:rPr lang="zh-TW" sz="1400" b="1" kern="100" dirty="0">
                          <a:effectLst/>
                          <a:latin typeface="Times New Roman"/>
                          <a:ea typeface="微軟正黑體"/>
                          <a:cs typeface="Times New Roman"/>
                        </a:rPr>
                        <a:t>週次</a:t>
                      </a:r>
                      <a:endParaRPr lang="zh-TW" sz="1400" kern="100" dirty="0">
                        <a:effectLst/>
                        <a:latin typeface="Calibri"/>
                        <a:ea typeface="新細明體"/>
                        <a:cs typeface="Times New Roman"/>
                      </a:endParaRPr>
                    </a:p>
                    <a:p>
                      <a:pPr algn="ctr">
                        <a:spcBef>
                          <a:spcPts val="600"/>
                        </a:spcBef>
                        <a:spcAft>
                          <a:spcPts val="600"/>
                        </a:spcAft>
                      </a:pPr>
                      <a:r>
                        <a:rPr lang="en-US" sz="1400" b="1" kern="100" dirty="0">
                          <a:effectLst/>
                          <a:latin typeface="Times New Roman"/>
                          <a:ea typeface="微軟正黑體"/>
                          <a:cs typeface="Times New Roman"/>
                        </a:rPr>
                        <a:t>Week</a:t>
                      </a:r>
                      <a:endParaRPr lang="zh-TW" sz="1400" kern="100" dirty="0">
                        <a:effectLst/>
                        <a:latin typeface="Calibri"/>
                        <a:ea typeface="新細明體"/>
                        <a:cs typeface="Times New Roman"/>
                      </a:endParaRPr>
                    </a:p>
                  </a:txBody>
                  <a:tcPr marL="68580" marR="68580" marT="0" marB="0"/>
                </a:tc>
                <a:tc rowSpan="2">
                  <a:txBody>
                    <a:bodyPr/>
                    <a:lstStyle/>
                    <a:p>
                      <a:pPr algn="ctr">
                        <a:spcBef>
                          <a:spcPts val="600"/>
                        </a:spcBef>
                        <a:spcAft>
                          <a:spcPts val="600"/>
                        </a:spcAft>
                      </a:pPr>
                      <a:r>
                        <a:rPr lang="zh-TW" sz="1400" b="1" kern="100" dirty="0">
                          <a:effectLst/>
                          <a:latin typeface="Times New Roman"/>
                          <a:ea typeface="微軟正黑體"/>
                          <a:cs typeface="Times New Roman"/>
                        </a:rPr>
                        <a:t>課程主題</a:t>
                      </a:r>
                      <a:endParaRPr lang="zh-TW" sz="1400" kern="100" dirty="0">
                        <a:effectLst/>
                        <a:latin typeface="Calibri"/>
                        <a:ea typeface="新細明體"/>
                        <a:cs typeface="Times New Roman"/>
                      </a:endParaRPr>
                    </a:p>
                    <a:p>
                      <a:pPr algn="ctr">
                        <a:spcBef>
                          <a:spcPts val="600"/>
                        </a:spcBef>
                        <a:spcAft>
                          <a:spcPts val="600"/>
                        </a:spcAft>
                      </a:pPr>
                      <a:r>
                        <a:rPr lang="en-US" sz="1400" b="1" kern="100" dirty="0">
                          <a:effectLst/>
                          <a:latin typeface="Times New Roman"/>
                          <a:ea typeface="微軟正黑體"/>
                          <a:cs typeface="Times New Roman"/>
                        </a:rPr>
                        <a:t>Topic</a:t>
                      </a:r>
                      <a:endParaRPr lang="zh-TW" sz="1400" kern="100" dirty="0">
                        <a:effectLst/>
                        <a:latin typeface="Calibri"/>
                        <a:ea typeface="新細明體"/>
                        <a:cs typeface="Times New Roman"/>
                      </a:endParaRPr>
                    </a:p>
                  </a:txBody>
                  <a:tcPr marL="68580" marR="68580" marT="0" marB="0"/>
                </a:tc>
                <a:tc rowSpan="2">
                  <a:txBody>
                    <a:bodyPr/>
                    <a:lstStyle/>
                    <a:p>
                      <a:pPr algn="ctr">
                        <a:spcBef>
                          <a:spcPts val="600"/>
                        </a:spcBef>
                        <a:spcAft>
                          <a:spcPts val="600"/>
                        </a:spcAft>
                      </a:pPr>
                      <a:r>
                        <a:rPr lang="zh-TW" sz="1400" b="1" kern="100" dirty="0">
                          <a:effectLst/>
                          <a:latin typeface="Times New Roman"/>
                          <a:ea typeface="微軟正黑體"/>
                          <a:cs typeface="Times New Roman"/>
                        </a:rPr>
                        <a:t>課程內容與指定</a:t>
                      </a:r>
                      <a:r>
                        <a:rPr lang="zh-TW" sz="1400" b="1" kern="100" dirty="0" smtClean="0">
                          <a:effectLst/>
                          <a:latin typeface="Times New Roman"/>
                          <a:ea typeface="微軟正黑體"/>
                          <a:cs typeface="Times New Roman"/>
                        </a:rPr>
                        <a:t>閱讀</a:t>
                      </a:r>
                      <a:endParaRPr lang="en-US" altLang="zh-TW" sz="1400" b="1" kern="100" dirty="0" smtClean="0">
                        <a:effectLst/>
                        <a:latin typeface="Times New Roman"/>
                        <a:ea typeface="微軟正黑體"/>
                        <a:cs typeface="Times New Roman"/>
                      </a:endParaRPr>
                    </a:p>
                    <a:p>
                      <a:pPr algn="ctr">
                        <a:spcBef>
                          <a:spcPts val="600"/>
                        </a:spcBef>
                        <a:spcAft>
                          <a:spcPts val="600"/>
                        </a:spcAft>
                      </a:pPr>
                      <a:r>
                        <a:rPr lang="en-US" sz="1400" b="1" kern="100" dirty="0" smtClean="0">
                          <a:effectLst/>
                          <a:latin typeface="Times New Roman"/>
                          <a:ea typeface="微軟正黑體"/>
                          <a:cs typeface="Times New Roman"/>
                        </a:rPr>
                        <a:t>Content </a:t>
                      </a:r>
                      <a:r>
                        <a:rPr lang="en-US" sz="1400" b="1" kern="100" dirty="0">
                          <a:effectLst/>
                          <a:latin typeface="Times New Roman"/>
                          <a:ea typeface="微軟正黑體"/>
                          <a:cs typeface="Times New Roman"/>
                        </a:rPr>
                        <a:t>and Reading Assignment</a:t>
                      </a:r>
                      <a:endParaRPr lang="zh-TW" sz="1400" kern="100" dirty="0">
                        <a:effectLst/>
                        <a:latin typeface="Calibri"/>
                        <a:ea typeface="新細明體"/>
                        <a:cs typeface="Times New Roman"/>
                      </a:endParaRPr>
                    </a:p>
                  </a:txBody>
                  <a:tcPr marL="68580" marR="68580" marT="0" marB="0"/>
                </a:tc>
                <a:tc rowSpan="2">
                  <a:txBody>
                    <a:bodyPr/>
                    <a:lstStyle/>
                    <a:p>
                      <a:pPr algn="ctr">
                        <a:spcBef>
                          <a:spcPts val="600"/>
                        </a:spcBef>
                        <a:spcAft>
                          <a:spcPts val="600"/>
                        </a:spcAft>
                      </a:pPr>
                      <a:r>
                        <a:rPr lang="zh-TW" sz="1000" b="1" kern="100" dirty="0">
                          <a:effectLst/>
                          <a:latin typeface="Times New Roman"/>
                          <a:ea typeface="微軟正黑體"/>
                          <a:cs typeface="Times New Roman"/>
                        </a:rPr>
                        <a:t>教學活動與</a:t>
                      </a:r>
                      <a:r>
                        <a:rPr lang="zh-TW" sz="1000" b="1" kern="100" dirty="0" smtClean="0">
                          <a:effectLst/>
                          <a:latin typeface="Times New Roman"/>
                          <a:ea typeface="微軟正黑體"/>
                          <a:cs typeface="Times New Roman"/>
                        </a:rPr>
                        <a:t>作業</a:t>
                      </a:r>
                      <a:r>
                        <a:rPr lang="en-US" sz="1000" b="1" kern="100" dirty="0" smtClean="0">
                          <a:effectLst/>
                          <a:latin typeface="Times New Roman"/>
                          <a:ea typeface="微軟正黑體"/>
                          <a:cs typeface="Times New Roman"/>
                        </a:rPr>
                        <a:t>Teaching </a:t>
                      </a:r>
                      <a:r>
                        <a:rPr lang="en-US" sz="1000" b="1" kern="100" dirty="0">
                          <a:effectLst/>
                          <a:latin typeface="Times New Roman"/>
                          <a:ea typeface="微軟正黑體"/>
                          <a:cs typeface="Times New Roman"/>
                        </a:rPr>
                        <a:t>Activities and Homework</a:t>
                      </a:r>
                      <a:endParaRPr lang="zh-TW" sz="1000" kern="100" dirty="0">
                        <a:effectLst/>
                        <a:latin typeface="Calibri"/>
                        <a:ea typeface="新細明體"/>
                        <a:cs typeface="Times New Roman"/>
                      </a:endParaRPr>
                    </a:p>
                  </a:txBody>
                  <a:tcPr marL="68580" marR="68580" marT="0" marB="0"/>
                </a:tc>
                <a:tc gridSpan="2">
                  <a:txBody>
                    <a:bodyPr/>
                    <a:lstStyle/>
                    <a:p>
                      <a:pPr algn="ctr">
                        <a:spcAft>
                          <a:spcPts val="0"/>
                        </a:spcAft>
                      </a:pPr>
                      <a:r>
                        <a:rPr lang="zh-TW" sz="1000" b="1" kern="100" dirty="0">
                          <a:effectLst/>
                          <a:latin typeface="Times New Roman"/>
                          <a:ea typeface="微軟正黑體"/>
                          <a:cs typeface="Times New Roman"/>
                        </a:rPr>
                        <a:t>學習投入</a:t>
                      </a:r>
                      <a:r>
                        <a:rPr lang="zh-TW" sz="1000" b="1" kern="100" dirty="0" smtClean="0">
                          <a:effectLst/>
                          <a:latin typeface="Times New Roman"/>
                          <a:ea typeface="微軟正黑體"/>
                          <a:cs typeface="Times New Roman"/>
                        </a:rPr>
                        <a:t>時間</a:t>
                      </a:r>
                      <a:endParaRPr lang="zh-TW" sz="1000" kern="100" dirty="0">
                        <a:effectLst/>
                        <a:latin typeface="Calibri"/>
                        <a:ea typeface="新細明體"/>
                        <a:cs typeface="Times New Roman"/>
                      </a:endParaRPr>
                    </a:p>
                  </a:txBody>
                  <a:tcPr marL="68580" marR="68580" marT="0" marB="0" anchor="ctr"/>
                </a:tc>
                <a:tc hMerge="1">
                  <a:txBody>
                    <a:bodyPr/>
                    <a:lstStyle/>
                    <a:p>
                      <a:endParaRPr lang="zh-TW" altLang="en-US"/>
                    </a:p>
                  </a:txBody>
                  <a:tcPr/>
                </a:tc>
                <a:extLst>
                  <a:ext uri="{0D108BD9-81ED-4DB2-BD59-A6C34878D82A}">
                    <a16:rowId xmlns:a16="http://schemas.microsoft.com/office/drawing/2014/main" val="10000"/>
                  </a:ext>
                </a:extLst>
              </a:tr>
              <a:tr h="18248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000" b="1" kern="100" dirty="0">
                          <a:solidFill>
                            <a:schemeClr val="lt1"/>
                          </a:solidFill>
                          <a:effectLst/>
                          <a:latin typeface="Times New Roman"/>
                          <a:ea typeface="微軟正黑體"/>
                          <a:cs typeface="Times New Roman"/>
                        </a:rPr>
                        <a:t>課堂</a:t>
                      </a:r>
                      <a:r>
                        <a:rPr lang="zh-TW" sz="1000" b="1" kern="100" dirty="0" smtClean="0">
                          <a:solidFill>
                            <a:schemeClr val="lt1"/>
                          </a:solidFill>
                          <a:effectLst/>
                          <a:latin typeface="Times New Roman"/>
                          <a:ea typeface="微軟正黑體"/>
                          <a:cs typeface="Times New Roman"/>
                        </a:rPr>
                        <a:t>講授</a:t>
                      </a:r>
                      <a:endParaRPr lang="zh-TW" sz="1000" b="1" kern="100" dirty="0">
                        <a:solidFill>
                          <a:schemeClr val="lt1"/>
                        </a:solidFill>
                        <a:effectLst/>
                        <a:latin typeface="Times New Roman"/>
                        <a:ea typeface="微軟正黑體"/>
                        <a:cs typeface="Times New Roman"/>
                      </a:endParaRPr>
                    </a:p>
                  </a:txBody>
                  <a:tcPr marL="68580" marR="68580" marT="0" marB="0" anchor="ctr">
                    <a:solidFill>
                      <a:schemeClr val="accent1">
                        <a:lumMod val="60000"/>
                        <a:lumOff val="40000"/>
                      </a:schemeClr>
                    </a:solidFill>
                  </a:tcPr>
                </a:tc>
                <a:tc>
                  <a:txBody>
                    <a:bodyPr/>
                    <a:lstStyle/>
                    <a:p>
                      <a:pPr algn="ctr">
                        <a:spcAft>
                          <a:spcPts val="0"/>
                        </a:spcAft>
                      </a:pPr>
                      <a:r>
                        <a:rPr lang="zh-TW" sz="1000" b="1" kern="100" dirty="0">
                          <a:solidFill>
                            <a:schemeClr val="lt1"/>
                          </a:solidFill>
                          <a:effectLst/>
                          <a:latin typeface="Times New Roman"/>
                          <a:ea typeface="微軟正黑體"/>
                          <a:cs typeface="Times New Roman"/>
                        </a:rPr>
                        <a:t>課程</a:t>
                      </a:r>
                      <a:r>
                        <a:rPr lang="zh-TW" sz="1000" b="1" kern="100" dirty="0" smtClean="0">
                          <a:solidFill>
                            <a:schemeClr val="lt1"/>
                          </a:solidFill>
                          <a:effectLst/>
                          <a:latin typeface="Times New Roman"/>
                          <a:ea typeface="微軟正黑體"/>
                          <a:cs typeface="Times New Roman"/>
                        </a:rPr>
                        <a:t>前後</a:t>
                      </a:r>
                      <a:endParaRPr lang="zh-TW" sz="1000" b="1" kern="100" dirty="0">
                        <a:solidFill>
                          <a:schemeClr val="lt1"/>
                        </a:solidFill>
                        <a:effectLst/>
                        <a:latin typeface="Times New Roman"/>
                        <a:ea typeface="微軟正黑體"/>
                        <a:cs typeface="Times New Roman"/>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10001"/>
                  </a:ext>
                </a:extLst>
              </a:tr>
              <a:tr h="0">
                <a:tc>
                  <a:txBody>
                    <a:bodyPr/>
                    <a:lstStyle/>
                    <a:p>
                      <a:pPr algn="ctr">
                        <a:spcAft>
                          <a:spcPts val="0"/>
                        </a:spcAft>
                      </a:pPr>
                      <a:r>
                        <a:rPr lang="en-US" sz="1200" kern="100" dirty="0">
                          <a:effectLst/>
                          <a:latin typeface="標楷體"/>
                          <a:ea typeface="新細明體"/>
                          <a:cs typeface="Times New Roman"/>
                        </a:rPr>
                        <a:t>1</a:t>
                      </a:r>
                      <a:endParaRPr lang="zh-TW" sz="1200" kern="100" dirty="0">
                        <a:effectLst/>
                        <a:latin typeface="Calibri"/>
                        <a:ea typeface="新細明體"/>
                        <a:cs typeface="Times New Roman"/>
                      </a:endParaRPr>
                    </a:p>
                  </a:txBody>
                  <a:tcPr marL="68580" marR="68580" marT="0" marB="0" anchor="ctr"/>
                </a:tc>
                <a:tc>
                  <a:txBody>
                    <a:bodyPr/>
                    <a:lstStyle/>
                    <a:p>
                      <a:pPr algn="ctr">
                        <a:spcAft>
                          <a:spcPts val="0"/>
                        </a:spcAft>
                      </a:pPr>
                      <a:r>
                        <a:rPr lang="zh-TW" sz="1200" kern="100" dirty="0">
                          <a:effectLst/>
                          <a:latin typeface="Calibri"/>
                          <a:ea typeface="微軟正黑體"/>
                          <a:cs typeface="Times New Roman"/>
                        </a:rPr>
                        <a:t>課程簡介</a:t>
                      </a:r>
                      <a:r>
                        <a:rPr lang="en-US" sz="1200" kern="100" dirty="0">
                          <a:effectLst/>
                          <a:latin typeface="Calibri"/>
                          <a:ea typeface="微軟正黑體"/>
                          <a:cs typeface="Times New Roman"/>
                        </a:rPr>
                        <a:t>/</a:t>
                      </a:r>
                      <a:endParaRPr lang="zh-TW" sz="1200" kern="100" dirty="0">
                        <a:effectLst/>
                        <a:latin typeface="Calibri"/>
                        <a:ea typeface="新細明體"/>
                        <a:cs typeface="Times New Roman"/>
                      </a:endParaRPr>
                    </a:p>
                    <a:p>
                      <a:pPr algn="ctr">
                        <a:spcAft>
                          <a:spcPts val="0"/>
                        </a:spcAft>
                      </a:pPr>
                      <a:r>
                        <a:rPr lang="zh-TW" sz="1200" kern="100" dirty="0">
                          <a:effectLst/>
                          <a:latin typeface="Calibri"/>
                          <a:ea typeface="微軟正黑體"/>
                          <a:cs typeface="Times New Roman"/>
                        </a:rPr>
                        <a:t>教學研習說明與培力活動</a:t>
                      </a:r>
                      <a:r>
                        <a:rPr lang="en-US" sz="1200" kern="100" dirty="0">
                          <a:effectLst/>
                          <a:latin typeface="微軟正黑體"/>
                          <a:ea typeface="新細明體"/>
                          <a:cs typeface="Times New Roman"/>
                        </a:rPr>
                        <a:t>/</a:t>
                      </a:r>
                      <a:endParaRPr lang="zh-TW" sz="1200" kern="100" dirty="0">
                        <a:effectLst/>
                        <a:latin typeface="Calibri"/>
                        <a:ea typeface="新細明體"/>
                        <a:cs typeface="Times New Roman"/>
                      </a:endParaRPr>
                    </a:p>
                    <a:p>
                      <a:pPr algn="ctr">
                        <a:spcAft>
                          <a:spcPts val="0"/>
                        </a:spcAft>
                      </a:pPr>
                      <a:r>
                        <a:rPr lang="zh-TW" sz="1200" kern="100" dirty="0">
                          <a:effectLst/>
                          <a:latin typeface="Calibri"/>
                          <a:ea typeface="微軟正黑體"/>
                          <a:cs typeface="Times New Roman"/>
                        </a:rPr>
                        <a:t>教學實習</a:t>
                      </a:r>
                      <a:endParaRPr lang="zh-TW" sz="1200" kern="100" dirty="0">
                        <a:effectLst/>
                        <a:latin typeface="Calibri"/>
                        <a:ea typeface="新細明體"/>
                        <a:cs typeface="Times New Roman"/>
                      </a:endParaRPr>
                    </a:p>
                  </a:txBody>
                  <a:tcPr marL="68580" marR="68580" marT="0" marB="0" anchor="ctr"/>
                </a:tc>
                <a:tc>
                  <a:txBody>
                    <a:bodyPr/>
                    <a:lstStyle/>
                    <a:p>
                      <a:pPr algn="ctr">
                        <a:spcAft>
                          <a:spcPts val="0"/>
                        </a:spcAft>
                      </a:pPr>
                      <a:r>
                        <a:rPr lang="zh-TW" sz="1200" kern="100" dirty="0">
                          <a:effectLst/>
                          <a:latin typeface="Calibri"/>
                          <a:ea typeface="微軟正黑體"/>
                          <a:cs typeface="Times New Roman"/>
                        </a:rPr>
                        <a:t>實體或線上課程說明</a:t>
                      </a:r>
                      <a:endParaRPr lang="zh-TW" sz="1200" kern="100" dirty="0">
                        <a:effectLst/>
                        <a:latin typeface="Calibri"/>
                        <a:ea typeface="新細明體"/>
                        <a:cs typeface="Times New Roman"/>
                      </a:endParaRPr>
                    </a:p>
                  </a:txBody>
                  <a:tcPr marL="68580" marR="68580" marT="0" marB="0" anchor="ctr"/>
                </a:tc>
                <a:tc>
                  <a:txBody>
                    <a:bodyPr/>
                    <a:lstStyle/>
                    <a:p>
                      <a:pPr algn="ctr">
                        <a:spcAft>
                          <a:spcPts val="0"/>
                        </a:spcAft>
                      </a:pPr>
                      <a:r>
                        <a:rPr lang="zh-TW" sz="1000" kern="100" spc="10" dirty="0">
                          <a:effectLst/>
                          <a:latin typeface="Calibri"/>
                          <a:ea typeface="微軟正黑體"/>
                          <a:cs typeface="Times New Roman"/>
                        </a:rPr>
                        <a:t>實體或線上研習課程</a:t>
                      </a:r>
                      <a:endParaRPr lang="zh-TW" sz="1000" kern="100" dirty="0">
                        <a:effectLst/>
                        <a:latin typeface="Calibri"/>
                        <a:ea typeface="新細明體"/>
                        <a:cs typeface="Times New Roman"/>
                      </a:endParaRPr>
                    </a:p>
                  </a:txBody>
                  <a:tcPr marL="68580" marR="68580" marT="0" marB="0" anchor="ctr"/>
                </a:tc>
                <a:tc>
                  <a:txBody>
                    <a:bodyPr/>
                    <a:lstStyle/>
                    <a:p>
                      <a:pPr algn="ctr">
                        <a:spcAft>
                          <a:spcPts val="0"/>
                        </a:spcAft>
                      </a:pPr>
                      <a:r>
                        <a:rPr lang="en-US" sz="1000" kern="100" dirty="0">
                          <a:effectLst/>
                          <a:latin typeface="標楷體"/>
                          <a:ea typeface="新細明體"/>
                          <a:cs typeface="Times New Roman"/>
                        </a:rPr>
                        <a:t>1.0</a:t>
                      </a:r>
                      <a:endParaRPr lang="zh-TW" sz="1000" kern="100" dirty="0">
                        <a:effectLst/>
                        <a:latin typeface="Calibri"/>
                        <a:ea typeface="新細明體"/>
                        <a:cs typeface="Times New Roman"/>
                      </a:endParaRPr>
                    </a:p>
                  </a:txBody>
                  <a:tcPr marL="68580" marR="68580" marT="0" marB="0" anchor="ctr"/>
                </a:tc>
                <a:tc>
                  <a:txBody>
                    <a:bodyPr/>
                    <a:lstStyle/>
                    <a:p>
                      <a:pPr algn="ctr">
                        <a:spcAft>
                          <a:spcPts val="0"/>
                        </a:spcAft>
                      </a:pPr>
                      <a:r>
                        <a:rPr lang="en-US" sz="1000" kern="100" dirty="0">
                          <a:effectLst/>
                          <a:latin typeface="標楷體"/>
                          <a:ea typeface="新細明體"/>
                          <a:cs typeface="Times New Roman"/>
                        </a:rPr>
                        <a:t>1.5</a:t>
                      </a:r>
                      <a:endParaRPr lang="zh-TW" sz="1000" kern="100" dirty="0">
                        <a:effectLst/>
                        <a:latin typeface="Calibri"/>
                        <a:ea typeface="新細明體"/>
                        <a:cs typeface="Times New Roman"/>
                      </a:endParaRPr>
                    </a:p>
                  </a:txBody>
                  <a:tcPr marL="68580" marR="68580" marT="0" marB="0" anchor="ctr"/>
                </a:tc>
                <a:extLst>
                  <a:ext uri="{0D108BD9-81ED-4DB2-BD59-A6C34878D82A}">
                    <a16:rowId xmlns:a16="http://schemas.microsoft.com/office/drawing/2014/main" val="10002"/>
                  </a:ext>
                </a:extLst>
              </a:tr>
              <a:tr h="0">
                <a:tc>
                  <a:txBody>
                    <a:bodyPr/>
                    <a:lstStyle/>
                    <a:p>
                      <a:pPr algn="ctr">
                        <a:spcAft>
                          <a:spcPts val="0"/>
                        </a:spcAft>
                      </a:pPr>
                      <a:r>
                        <a:rPr lang="en-US" sz="1200" kern="100" dirty="0">
                          <a:effectLst/>
                          <a:latin typeface="標楷體"/>
                          <a:ea typeface="新細明體"/>
                          <a:cs typeface="Times New Roman"/>
                        </a:rPr>
                        <a:t>2</a:t>
                      </a:r>
                      <a:endParaRPr lang="zh-TW" sz="1200" kern="100" dirty="0">
                        <a:effectLst/>
                        <a:latin typeface="Calibri"/>
                        <a:ea typeface="新細明體"/>
                        <a:cs typeface="Times New Roman"/>
                      </a:endParaRPr>
                    </a:p>
                  </a:txBody>
                  <a:tcPr marL="68580" marR="68580" marT="0" marB="0" anchor="ctr"/>
                </a:tc>
                <a:tc>
                  <a:txBody>
                    <a:bodyPr/>
                    <a:lstStyle/>
                    <a:p>
                      <a:pPr algn="ctr">
                        <a:spcAft>
                          <a:spcPts val="0"/>
                        </a:spcAft>
                      </a:pPr>
                      <a:r>
                        <a:rPr lang="zh-TW" sz="1200" kern="100" dirty="0">
                          <a:effectLst/>
                          <a:latin typeface="Calibri"/>
                          <a:ea typeface="微軟正黑體"/>
                          <a:cs typeface="Times New Roman"/>
                        </a:rPr>
                        <a:t>與實習教師共擬教學實習活動計畫表</a:t>
                      </a:r>
                      <a:r>
                        <a:rPr lang="en-US" sz="1200" kern="100" dirty="0">
                          <a:effectLst/>
                          <a:latin typeface="微軟正黑體"/>
                          <a:ea typeface="新細明體"/>
                          <a:cs typeface="Times New Roman"/>
                        </a:rPr>
                        <a:t>/</a:t>
                      </a:r>
                      <a:endParaRPr lang="zh-TW" sz="1200" kern="100" dirty="0">
                        <a:effectLst/>
                        <a:latin typeface="Calibri"/>
                        <a:ea typeface="新細明體"/>
                        <a:cs typeface="Times New Roman"/>
                      </a:endParaRPr>
                    </a:p>
                    <a:p>
                      <a:pPr algn="ctr">
                        <a:spcAft>
                          <a:spcPts val="0"/>
                        </a:spcAft>
                      </a:pPr>
                      <a:r>
                        <a:rPr lang="zh-TW" sz="1200" kern="100" dirty="0">
                          <a:effectLst/>
                          <a:latin typeface="Calibri"/>
                          <a:ea typeface="微軟正黑體"/>
                          <a:cs typeface="Times New Roman"/>
                        </a:rPr>
                        <a:t>教學實習</a:t>
                      </a:r>
                      <a:endParaRPr lang="zh-TW" sz="1200" kern="100" dirty="0">
                        <a:effectLst/>
                        <a:latin typeface="Calibri"/>
                        <a:ea typeface="新細明體"/>
                        <a:cs typeface="Times New Roman"/>
                      </a:endParaRPr>
                    </a:p>
                  </a:txBody>
                  <a:tcPr marL="68580" marR="68580" marT="0" marB="0" anchor="ctr"/>
                </a:tc>
                <a:tc>
                  <a:txBody>
                    <a:bodyPr/>
                    <a:lstStyle/>
                    <a:p>
                      <a:pPr algn="ctr">
                        <a:spcAft>
                          <a:spcPts val="0"/>
                        </a:spcAft>
                      </a:pPr>
                      <a:r>
                        <a:rPr lang="zh-TW" sz="1200" kern="100" dirty="0">
                          <a:effectLst/>
                          <a:latin typeface="Calibri"/>
                          <a:ea typeface="微軟正黑體"/>
                          <a:cs typeface="Times New Roman"/>
                        </a:rPr>
                        <a:t>實習教師提供、推薦參考書目與教學資源</a:t>
                      </a:r>
                      <a:r>
                        <a:rPr lang="en-US" sz="1200" kern="100" dirty="0">
                          <a:effectLst/>
                          <a:latin typeface="Calibri"/>
                          <a:ea typeface="微軟正黑體"/>
                          <a:cs typeface="Times New Roman"/>
                        </a:rPr>
                        <a:t>; </a:t>
                      </a:r>
                      <a:r>
                        <a:rPr lang="zh-TW" sz="1200" kern="100" dirty="0">
                          <a:effectLst/>
                          <a:latin typeface="Calibri"/>
                          <a:ea typeface="微軟正黑體"/>
                          <a:cs typeface="Times New Roman"/>
                        </a:rPr>
                        <a:t>教學經驗傳承等</a:t>
                      </a:r>
                      <a:r>
                        <a:rPr lang="en-US" sz="1200" kern="100" dirty="0">
                          <a:effectLst/>
                          <a:latin typeface="Calibri"/>
                          <a:ea typeface="微軟正黑體"/>
                          <a:cs typeface="Times New Roman"/>
                        </a:rPr>
                        <a:t>...</a:t>
                      </a:r>
                      <a:endParaRPr lang="zh-TW" sz="1200" kern="100" dirty="0">
                        <a:effectLst/>
                        <a:latin typeface="Calibri"/>
                        <a:ea typeface="新細明體"/>
                        <a:cs typeface="Times New Roman"/>
                      </a:endParaRPr>
                    </a:p>
                  </a:txBody>
                  <a:tcPr marL="68580" marR="68580" marT="0" marB="0" anchor="ctr"/>
                </a:tc>
                <a:tc>
                  <a:txBody>
                    <a:bodyPr/>
                    <a:lstStyle/>
                    <a:p>
                      <a:pPr algn="ctr">
                        <a:spcAft>
                          <a:spcPts val="0"/>
                        </a:spcAft>
                      </a:pPr>
                      <a:r>
                        <a:rPr lang="zh-TW" sz="1000" kern="100" spc="10" dirty="0">
                          <a:effectLst/>
                          <a:latin typeface="Calibri"/>
                          <a:ea typeface="微軟正黑體"/>
                          <a:cs typeface="Times New Roman"/>
                        </a:rPr>
                        <a:t>繳交教學實習活動計畫表正本</a:t>
                      </a:r>
                      <a:r>
                        <a:rPr lang="en-US" sz="1000" kern="100" spc="10" dirty="0">
                          <a:effectLst/>
                          <a:latin typeface="Calibri"/>
                          <a:ea typeface="微軟正黑體"/>
                          <a:cs typeface="Times New Roman"/>
                        </a:rPr>
                        <a:t>;</a:t>
                      </a:r>
                      <a:r>
                        <a:rPr lang="zh-TW" sz="1000" kern="100" spc="10" dirty="0">
                          <a:effectLst/>
                          <a:latin typeface="Calibri"/>
                          <a:ea typeface="微軟正黑體"/>
                          <a:cs typeface="Times New Roman"/>
                        </a:rPr>
                        <a:t>實習課程教師指導教學實習</a:t>
                      </a:r>
                      <a:endParaRPr lang="zh-TW" sz="1000" kern="100" dirty="0">
                        <a:effectLst/>
                        <a:latin typeface="Calibri"/>
                        <a:ea typeface="新細明體"/>
                        <a:cs typeface="Times New Roman"/>
                      </a:endParaRPr>
                    </a:p>
                  </a:txBody>
                  <a:tcPr marL="68580" marR="68580" marT="0" marB="0" anchor="ctr"/>
                </a:tc>
                <a:tc>
                  <a:txBody>
                    <a:bodyPr/>
                    <a:lstStyle/>
                    <a:p>
                      <a:pPr algn="ctr">
                        <a:spcAft>
                          <a:spcPts val="0"/>
                        </a:spcAft>
                      </a:pPr>
                      <a:r>
                        <a:rPr lang="en-US" sz="1000" kern="100" dirty="0">
                          <a:effectLst/>
                          <a:latin typeface="標楷體"/>
                          <a:ea typeface="新細明體"/>
                          <a:cs typeface="Times New Roman"/>
                        </a:rPr>
                        <a:t>1.0</a:t>
                      </a:r>
                      <a:endParaRPr lang="zh-TW" sz="1000" kern="100" dirty="0">
                        <a:effectLst/>
                        <a:latin typeface="Calibri"/>
                        <a:ea typeface="新細明體"/>
                        <a:cs typeface="Times New Roman"/>
                      </a:endParaRPr>
                    </a:p>
                  </a:txBody>
                  <a:tcPr marL="68580" marR="68580" marT="0" marB="0" anchor="ctr"/>
                </a:tc>
                <a:tc>
                  <a:txBody>
                    <a:bodyPr/>
                    <a:lstStyle/>
                    <a:p>
                      <a:pPr algn="ctr">
                        <a:spcAft>
                          <a:spcPts val="0"/>
                        </a:spcAft>
                      </a:pPr>
                      <a:r>
                        <a:rPr lang="en-US" sz="1000" kern="100" dirty="0">
                          <a:effectLst/>
                          <a:latin typeface="標楷體"/>
                          <a:ea typeface="新細明體"/>
                          <a:cs typeface="Times New Roman"/>
                        </a:rPr>
                        <a:t>1.5</a:t>
                      </a:r>
                      <a:endParaRPr lang="zh-TW" sz="1000" kern="100" dirty="0">
                        <a:effectLst/>
                        <a:latin typeface="Calibri"/>
                        <a:ea typeface="新細明體"/>
                        <a:cs typeface="Times New Roman"/>
                      </a:endParaRPr>
                    </a:p>
                  </a:txBody>
                  <a:tcPr marL="68580" marR="68580" marT="0" marB="0" anchor="ctr"/>
                </a:tc>
                <a:extLst>
                  <a:ext uri="{0D108BD9-81ED-4DB2-BD59-A6C34878D82A}">
                    <a16:rowId xmlns:a16="http://schemas.microsoft.com/office/drawing/2014/main" val="10003"/>
                  </a:ext>
                </a:extLst>
              </a:tr>
              <a:tr h="452333">
                <a:tc>
                  <a:txBody>
                    <a:bodyPr/>
                    <a:lstStyle/>
                    <a:p>
                      <a:pPr algn="ctr">
                        <a:spcAft>
                          <a:spcPts val="0"/>
                        </a:spcAft>
                      </a:pPr>
                      <a:r>
                        <a:rPr lang="en-US" sz="1200" kern="100" dirty="0">
                          <a:effectLst/>
                          <a:latin typeface="標楷體"/>
                          <a:ea typeface="新細明體"/>
                          <a:cs typeface="Times New Roman"/>
                        </a:rPr>
                        <a:t>3</a:t>
                      </a:r>
                      <a:endParaRPr lang="zh-TW" sz="1200" kern="100" dirty="0">
                        <a:effectLst/>
                        <a:latin typeface="Calibri"/>
                        <a:ea typeface="新細明體"/>
                        <a:cs typeface="Times New Roman"/>
                      </a:endParaRPr>
                    </a:p>
                  </a:txBody>
                  <a:tcPr marL="68580" marR="68580" marT="0" marB="0" anchor="ctr"/>
                </a:tc>
                <a:tc>
                  <a:txBody>
                    <a:bodyPr/>
                    <a:lstStyle/>
                    <a:p>
                      <a:pPr algn="ctr">
                        <a:spcAft>
                          <a:spcPts val="0"/>
                        </a:spcAft>
                      </a:pPr>
                      <a:r>
                        <a:rPr lang="zh-TW" sz="1600" b="1" kern="100" dirty="0">
                          <a:effectLst/>
                          <a:latin typeface="Calibri"/>
                          <a:ea typeface="微軟正黑體"/>
                          <a:cs typeface="Times New Roman"/>
                        </a:rPr>
                        <a:t>教學法研習</a:t>
                      </a:r>
                      <a:r>
                        <a:rPr lang="en-US" sz="1600" b="1" kern="100" dirty="0">
                          <a:effectLst/>
                          <a:latin typeface="Calibri"/>
                          <a:ea typeface="微軟正黑體"/>
                          <a:cs typeface="Times New Roman"/>
                        </a:rPr>
                        <a:t>/</a:t>
                      </a:r>
                      <a:endParaRPr lang="zh-TW" sz="1600" b="1" kern="100" dirty="0">
                        <a:effectLst/>
                        <a:latin typeface="Calibri"/>
                        <a:ea typeface="新細明體"/>
                        <a:cs typeface="Times New Roman"/>
                      </a:endParaRPr>
                    </a:p>
                    <a:p>
                      <a:pPr algn="ctr">
                        <a:spcAft>
                          <a:spcPts val="0"/>
                        </a:spcAft>
                      </a:pPr>
                      <a:r>
                        <a:rPr lang="zh-TW" sz="1600" b="1" kern="100" dirty="0">
                          <a:effectLst/>
                          <a:latin typeface="Calibri"/>
                          <a:ea typeface="微軟正黑體"/>
                          <a:cs typeface="Times New Roman"/>
                        </a:rPr>
                        <a:t>教學實習</a:t>
                      </a:r>
                      <a:endParaRPr lang="zh-TW" sz="1600" b="1" kern="100" dirty="0">
                        <a:effectLst/>
                        <a:latin typeface="Calibri"/>
                        <a:ea typeface="新細明體"/>
                        <a:cs typeface="Times New Roman"/>
                      </a:endParaRPr>
                    </a:p>
                  </a:txBody>
                  <a:tcPr marL="68580" marR="68580" marT="0" marB="0" anchor="ctr"/>
                </a:tc>
                <a:tc>
                  <a:txBody>
                    <a:bodyPr/>
                    <a:lstStyle/>
                    <a:p>
                      <a:pPr algn="ctr">
                        <a:spcAft>
                          <a:spcPts val="0"/>
                        </a:spcAft>
                      </a:pPr>
                      <a:r>
                        <a:rPr lang="zh-TW" sz="1600" b="1" kern="100" dirty="0">
                          <a:effectLst/>
                          <a:latin typeface="Calibri"/>
                          <a:ea typeface="微軟正黑體"/>
                          <a:cs typeface="Times New Roman"/>
                        </a:rPr>
                        <a:t>行動實踐、社會參與</a:t>
                      </a:r>
                      <a:r>
                        <a:rPr lang="en-US" sz="1600" b="1" kern="100" dirty="0">
                          <a:effectLst/>
                          <a:latin typeface="Calibri"/>
                          <a:ea typeface="微軟正黑體"/>
                          <a:cs typeface="Times New Roman"/>
                        </a:rPr>
                        <a:t>/</a:t>
                      </a:r>
                      <a:r>
                        <a:rPr lang="zh-TW" sz="1600" b="1" kern="100" dirty="0">
                          <a:effectLst/>
                          <a:latin typeface="Calibri"/>
                          <a:ea typeface="微軟正黑體"/>
                          <a:cs typeface="Times New Roman"/>
                        </a:rPr>
                        <a:t>教學實習學習項目與內容，依教學實習活動計畫表進行。</a:t>
                      </a:r>
                      <a:endParaRPr lang="zh-TW" sz="1600" b="1" kern="100" dirty="0">
                        <a:effectLst/>
                        <a:latin typeface="Calibri"/>
                        <a:ea typeface="新細明體"/>
                        <a:cs typeface="Times New Roman"/>
                      </a:endParaRPr>
                    </a:p>
                  </a:txBody>
                  <a:tcPr marL="68580" marR="68580" marT="0" marB="0" anchor="ctr"/>
                </a:tc>
                <a:tc>
                  <a:txBody>
                    <a:bodyPr/>
                    <a:lstStyle/>
                    <a:p>
                      <a:pPr algn="ctr">
                        <a:spcAft>
                          <a:spcPts val="0"/>
                        </a:spcAft>
                      </a:pPr>
                      <a:r>
                        <a:rPr lang="zh-TW" sz="1000" kern="100" dirty="0">
                          <a:effectLst/>
                          <a:latin typeface="Calibri"/>
                          <a:ea typeface="微軟正黑體"/>
                          <a:cs typeface="Times New Roman"/>
                        </a:rPr>
                        <a:t>線上研習課程</a:t>
                      </a:r>
                      <a:r>
                        <a:rPr lang="en-US" sz="1000" kern="100" dirty="0">
                          <a:effectLst/>
                          <a:latin typeface="Calibri"/>
                          <a:ea typeface="微軟正黑體"/>
                          <a:cs typeface="Times New Roman"/>
                        </a:rPr>
                        <a:t>/</a:t>
                      </a:r>
                      <a:r>
                        <a:rPr lang="zh-TW" sz="1000" kern="100" dirty="0">
                          <a:effectLst/>
                          <a:latin typeface="Calibri"/>
                          <a:ea typeface="微軟正黑體"/>
                          <a:cs typeface="Times New Roman"/>
                        </a:rPr>
                        <a:t>實習課程教師指導教學實習</a:t>
                      </a:r>
                      <a:endParaRPr lang="zh-TW" sz="1000" kern="100" dirty="0">
                        <a:effectLst/>
                        <a:latin typeface="Calibri"/>
                        <a:ea typeface="新細明體"/>
                        <a:cs typeface="Times New Roman"/>
                      </a:endParaRPr>
                    </a:p>
                  </a:txBody>
                  <a:tcPr marL="68580" marR="68580" marT="0" marB="0" anchor="ctr"/>
                </a:tc>
                <a:tc>
                  <a:txBody>
                    <a:bodyPr/>
                    <a:lstStyle/>
                    <a:p>
                      <a:pPr algn="ctr">
                        <a:spcAft>
                          <a:spcPts val="0"/>
                        </a:spcAft>
                      </a:pPr>
                      <a:r>
                        <a:rPr lang="en-US" sz="1000" kern="100">
                          <a:effectLst/>
                          <a:latin typeface="標楷體"/>
                          <a:ea typeface="新細明體"/>
                          <a:cs typeface="Times New Roman"/>
                        </a:rPr>
                        <a:t>1.0</a:t>
                      </a:r>
                      <a:endParaRPr lang="zh-TW" sz="1000" kern="100">
                        <a:effectLst/>
                        <a:latin typeface="Calibri"/>
                        <a:ea typeface="新細明體"/>
                        <a:cs typeface="Times New Roman"/>
                      </a:endParaRPr>
                    </a:p>
                  </a:txBody>
                  <a:tcPr marL="68580" marR="68580" marT="0" marB="0" anchor="ctr"/>
                </a:tc>
                <a:tc>
                  <a:txBody>
                    <a:bodyPr/>
                    <a:lstStyle/>
                    <a:p>
                      <a:pPr algn="ctr">
                        <a:spcAft>
                          <a:spcPts val="0"/>
                        </a:spcAft>
                      </a:pPr>
                      <a:r>
                        <a:rPr lang="en-US" sz="1000" kern="100" dirty="0">
                          <a:effectLst/>
                          <a:latin typeface="標楷體"/>
                          <a:ea typeface="新細明體"/>
                          <a:cs typeface="Times New Roman"/>
                        </a:rPr>
                        <a:t>1.5</a:t>
                      </a:r>
                      <a:endParaRPr lang="zh-TW" sz="1000" kern="100" dirty="0">
                        <a:effectLst/>
                        <a:latin typeface="Calibri"/>
                        <a:ea typeface="新細明體"/>
                        <a:cs typeface="Times New Roman"/>
                      </a:endParaRPr>
                    </a:p>
                  </a:txBody>
                  <a:tcPr marL="68580" marR="68580" marT="0" marB="0" anchor="ctr"/>
                </a:tc>
                <a:extLst>
                  <a:ext uri="{0D108BD9-81ED-4DB2-BD59-A6C34878D82A}">
                    <a16:rowId xmlns:a16="http://schemas.microsoft.com/office/drawing/2014/main" val="10004"/>
                  </a:ext>
                </a:extLst>
              </a:tr>
              <a:tr h="0">
                <a:tc>
                  <a:txBody>
                    <a:bodyPr/>
                    <a:lstStyle/>
                    <a:p>
                      <a:pPr algn="ctr">
                        <a:spcAft>
                          <a:spcPts val="0"/>
                        </a:spcAft>
                      </a:pPr>
                      <a:r>
                        <a:rPr lang="en-US" sz="1200" kern="100" dirty="0">
                          <a:effectLst/>
                          <a:latin typeface="標楷體"/>
                          <a:ea typeface="新細明體"/>
                          <a:cs typeface="Times New Roman"/>
                        </a:rPr>
                        <a:t>4</a:t>
                      </a:r>
                      <a:endParaRPr lang="zh-TW" sz="1200" kern="100" dirty="0">
                        <a:effectLst/>
                        <a:latin typeface="Calibri"/>
                        <a:ea typeface="新細明體"/>
                        <a:cs typeface="Times New Roman"/>
                      </a:endParaRPr>
                    </a:p>
                  </a:txBody>
                  <a:tcPr marL="68580" marR="68580" marT="0" marB="0" anchor="ctr"/>
                </a:tc>
                <a:tc>
                  <a:txBody>
                    <a:bodyPr/>
                    <a:lstStyle/>
                    <a:p>
                      <a:pPr algn="ctr">
                        <a:spcAft>
                          <a:spcPts val="0"/>
                        </a:spcAft>
                      </a:pPr>
                      <a:r>
                        <a:rPr lang="zh-TW" sz="1600" b="1" kern="100">
                          <a:effectLst/>
                          <a:latin typeface="Calibri"/>
                          <a:ea typeface="微軟正黑體"/>
                          <a:cs typeface="Times New Roman"/>
                        </a:rPr>
                        <a:t>教學法研習</a:t>
                      </a:r>
                      <a:r>
                        <a:rPr lang="en-US" sz="1600" b="1" kern="100">
                          <a:effectLst/>
                          <a:latin typeface="Calibri"/>
                          <a:ea typeface="微軟正黑體"/>
                          <a:cs typeface="Times New Roman"/>
                        </a:rPr>
                        <a:t>/</a:t>
                      </a:r>
                      <a:endParaRPr lang="zh-TW" sz="1600" b="1" kern="100">
                        <a:effectLst/>
                        <a:latin typeface="Calibri"/>
                        <a:ea typeface="新細明體"/>
                        <a:cs typeface="Times New Roman"/>
                      </a:endParaRPr>
                    </a:p>
                    <a:p>
                      <a:pPr algn="ctr">
                        <a:spcAft>
                          <a:spcPts val="0"/>
                        </a:spcAft>
                      </a:pPr>
                      <a:r>
                        <a:rPr lang="zh-TW" sz="1600" b="1" kern="100">
                          <a:effectLst/>
                          <a:latin typeface="Calibri"/>
                          <a:ea typeface="微軟正黑體"/>
                          <a:cs typeface="Times New Roman"/>
                        </a:rPr>
                        <a:t>教學實習</a:t>
                      </a:r>
                      <a:endParaRPr lang="zh-TW" sz="1600" b="1" kern="100">
                        <a:effectLst/>
                        <a:latin typeface="Calibri"/>
                        <a:ea typeface="新細明體"/>
                        <a:cs typeface="Times New Roman"/>
                      </a:endParaRPr>
                    </a:p>
                  </a:txBody>
                  <a:tcPr marL="68580" marR="68580" marT="0" marB="0" anchor="ctr"/>
                </a:tc>
                <a:tc>
                  <a:txBody>
                    <a:bodyPr/>
                    <a:lstStyle/>
                    <a:p>
                      <a:pPr algn="ctr">
                        <a:spcAft>
                          <a:spcPts val="0"/>
                        </a:spcAft>
                      </a:pPr>
                      <a:r>
                        <a:rPr lang="zh-TW" sz="1600" b="1" kern="100" dirty="0">
                          <a:effectLst/>
                          <a:latin typeface="Calibri"/>
                          <a:ea typeface="微軟正黑體"/>
                          <a:cs typeface="Times New Roman"/>
                        </a:rPr>
                        <a:t>翻轉教室、</a:t>
                      </a:r>
                      <a:r>
                        <a:rPr lang="en-US" sz="1600" b="1" kern="100" dirty="0">
                          <a:effectLst/>
                          <a:latin typeface="Calibri"/>
                          <a:ea typeface="微軟正黑體"/>
                          <a:cs typeface="Times New Roman"/>
                        </a:rPr>
                        <a:t>RUBRICS</a:t>
                      </a:r>
                      <a:r>
                        <a:rPr lang="zh-TW" sz="1600" b="1" kern="100" dirty="0">
                          <a:effectLst/>
                          <a:latin typeface="Calibri"/>
                          <a:ea typeface="微軟正黑體"/>
                          <a:cs typeface="Times New Roman"/>
                        </a:rPr>
                        <a:t>評量尺規、英語教學</a:t>
                      </a:r>
                      <a:r>
                        <a:rPr lang="en-US" sz="1600" b="1" kern="100" dirty="0">
                          <a:effectLst/>
                          <a:latin typeface="Calibri"/>
                          <a:ea typeface="微軟正黑體"/>
                          <a:cs typeface="Times New Roman"/>
                        </a:rPr>
                        <a:t>.../</a:t>
                      </a:r>
                      <a:r>
                        <a:rPr lang="zh-TW" sz="1600" b="1" kern="100" dirty="0">
                          <a:effectLst/>
                          <a:latin typeface="Calibri"/>
                          <a:ea typeface="微軟正黑體"/>
                          <a:cs typeface="Times New Roman"/>
                        </a:rPr>
                        <a:t>教學實習學習項目與內容，依教學實習活動計畫表進行。</a:t>
                      </a:r>
                      <a:endParaRPr lang="zh-TW" sz="1600" b="1" kern="100" dirty="0">
                        <a:effectLst/>
                        <a:latin typeface="Calibri"/>
                        <a:ea typeface="新細明體"/>
                        <a:cs typeface="Times New Roman"/>
                      </a:endParaRPr>
                    </a:p>
                  </a:txBody>
                  <a:tcPr marL="68580" marR="68580" marT="0" marB="0" anchor="ctr"/>
                </a:tc>
                <a:tc>
                  <a:txBody>
                    <a:bodyPr/>
                    <a:lstStyle/>
                    <a:p>
                      <a:pPr algn="ctr">
                        <a:spcAft>
                          <a:spcPts val="0"/>
                        </a:spcAft>
                      </a:pPr>
                      <a:r>
                        <a:rPr lang="zh-TW" sz="1000" kern="100" dirty="0">
                          <a:effectLst/>
                          <a:latin typeface="Calibri"/>
                          <a:ea typeface="微軟正黑體"/>
                          <a:cs typeface="Times New Roman"/>
                        </a:rPr>
                        <a:t>線上研習課程</a:t>
                      </a:r>
                      <a:r>
                        <a:rPr lang="en-US" sz="1000" kern="100" dirty="0">
                          <a:effectLst/>
                          <a:latin typeface="Calibri"/>
                          <a:ea typeface="微軟正黑體"/>
                          <a:cs typeface="Times New Roman"/>
                        </a:rPr>
                        <a:t>/</a:t>
                      </a:r>
                      <a:r>
                        <a:rPr lang="zh-TW" sz="1000" kern="100" dirty="0">
                          <a:effectLst/>
                          <a:latin typeface="Calibri"/>
                          <a:ea typeface="微軟正黑體"/>
                          <a:cs typeface="Times New Roman"/>
                        </a:rPr>
                        <a:t>實習課程教師指導教學實習</a:t>
                      </a:r>
                      <a:endParaRPr lang="zh-TW" sz="1000" kern="100" dirty="0">
                        <a:effectLst/>
                        <a:latin typeface="Calibri"/>
                        <a:ea typeface="新細明體"/>
                        <a:cs typeface="Times New Roman"/>
                      </a:endParaRPr>
                    </a:p>
                  </a:txBody>
                  <a:tcPr marL="68580" marR="68580" marT="0" marB="0" anchor="ctr"/>
                </a:tc>
                <a:tc>
                  <a:txBody>
                    <a:bodyPr/>
                    <a:lstStyle/>
                    <a:p>
                      <a:pPr algn="ctr">
                        <a:spcAft>
                          <a:spcPts val="0"/>
                        </a:spcAft>
                      </a:pPr>
                      <a:r>
                        <a:rPr lang="en-US" sz="1000" kern="100" dirty="0">
                          <a:effectLst/>
                          <a:latin typeface="標楷體"/>
                          <a:ea typeface="新細明體"/>
                          <a:cs typeface="Times New Roman"/>
                        </a:rPr>
                        <a:t>1.0</a:t>
                      </a:r>
                      <a:endParaRPr lang="zh-TW" sz="1000" kern="100" dirty="0">
                        <a:effectLst/>
                        <a:latin typeface="Calibri"/>
                        <a:ea typeface="新細明體"/>
                        <a:cs typeface="Times New Roman"/>
                      </a:endParaRPr>
                    </a:p>
                  </a:txBody>
                  <a:tcPr marL="68580" marR="68580" marT="0" marB="0" anchor="ctr"/>
                </a:tc>
                <a:tc>
                  <a:txBody>
                    <a:bodyPr/>
                    <a:lstStyle/>
                    <a:p>
                      <a:pPr algn="ctr">
                        <a:spcAft>
                          <a:spcPts val="0"/>
                        </a:spcAft>
                      </a:pPr>
                      <a:r>
                        <a:rPr lang="en-US" sz="1000" kern="100" dirty="0">
                          <a:effectLst/>
                          <a:latin typeface="標楷體"/>
                          <a:ea typeface="新細明體"/>
                          <a:cs typeface="Times New Roman"/>
                        </a:rPr>
                        <a:t>1.5</a:t>
                      </a:r>
                      <a:endParaRPr lang="zh-TW" sz="1000" kern="100" dirty="0">
                        <a:effectLst/>
                        <a:latin typeface="Calibri"/>
                        <a:ea typeface="新細明體"/>
                        <a:cs typeface="Times New Roman"/>
                      </a:endParaRPr>
                    </a:p>
                  </a:txBody>
                  <a:tcPr marL="68580" marR="68580" marT="0" marB="0" anchor="ctr"/>
                </a:tc>
                <a:extLst>
                  <a:ext uri="{0D108BD9-81ED-4DB2-BD59-A6C34878D82A}">
                    <a16:rowId xmlns:a16="http://schemas.microsoft.com/office/drawing/2014/main" val="10005"/>
                  </a:ext>
                </a:extLst>
              </a:tr>
              <a:tr h="0">
                <a:tc>
                  <a:txBody>
                    <a:bodyPr/>
                    <a:lstStyle/>
                    <a:p>
                      <a:pPr algn="ctr">
                        <a:spcAft>
                          <a:spcPts val="0"/>
                        </a:spcAft>
                      </a:pPr>
                      <a:r>
                        <a:rPr lang="en-US" sz="1200" kern="100" dirty="0">
                          <a:effectLst/>
                          <a:latin typeface="標楷體"/>
                          <a:ea typeface="新細明體"/>
                          <a:cs typeface="Times New Roman"/>
                        </a:rPr>
                        <a:t>5</a:t>
                      </a:r>
                      <a:endParaRPr lang="zh-TW" sz="1200" kern="100" dirty="0">
                        <a:effectLst/>
                        <a:latin typeface="Calibri"/>
                        <a:ea typeface="新細明體"/>
                        <a:cs typeface="Times New Roman"/>
                      </a:endParaRPr>
                    </a:p>
                  </a:txBody>
                  <a:tcPr marL="68580" marR="68580" marT="0" marB="0" anchor="ctr"/>
                </a:tc>
                <a:tc>
                  <a:txBody>
                    <a:bodyPr/>
                    <a:lstStyle/>
                    <a:p>
                      <a:pPr algn="ctr">
                        <a:spcAft>
                          <a:spcPts val="0"/>
                        </a:spcAft>
                      </a:pPr>
                      <a:r>
                        <a:rPr lang="zh-TW" sz="1600" b="1" kern="100">
                          <a:effectLst/>
                          <a:latin typeface="Calibri"/>
                          <a:ea typeface="微軟正黑體"/>
                          <a:cs typeface="Times New Roman"/>
                        </a:rPr>
                        <a:t>教學知能技巧研習</a:t>
                      </a:r>
                      <a:r>
                        <a:rPr lang="en-US" sz="1600" b="1" kern="100">
                          <a:effectLst/>
                          <a:latin typeface="Calibri"/>
                          <a:ea typeface="微軟正黑體"/>
                          <a:cs typeface="Times New Roman"/>
                        </a:rPr>
                        <a:t>/</a:t>
                      </a:r>
                      <a:r>
                        <a:rPr lang="zh-TW" sz="1600" b="1" kern="100">
                          <a:effectLst/>
                          <a:latin typeface="Calibri"/>
                          <a:ea typeface="微軟正黑體"/>
                          <a:cs typeface="Times New Roman"/>
                        </a:rPr>
                        <a:t>教學實習</a:t>
                      </a:r>
                      <a:endParaRPr lang="zh-TW" sz="1600" b="1" kern="100">
                        <a:effectLst/>
                        <a:latin typeface="Calibri"/>
                        <a:ea typeface="新細明體"/>
                        <a:cs typeface="Times New Roman"/>
                      </a:endParaRPr>
                    </a:p>
                  </a:txBody>
                  <a:tcPr marL="68580" marR="68580" marT="0" marB="0" anchor="ctr"/>
                </a:tc>
                <a:tc>
                  <a:txBody>
                    <a:bodyPr/>
                    <a:lstStyle/>
                    <a:p>
                      <a:pPr algn="ctr">
                        <a:spcAft>
                          <a:spcPts val="0"/>
                        </a:spcAft>
                      </a:pPr>
                      <a:r>
                        <a:rPr lang="zh-TW" sz="1600" b="1" kern="100" dirty="0">
                          <a:effectLst/>
                          <a:latin typeface="Calibri"/>
                          <a:ea typeface="微軟正黑體"/>
                          <a:cs typeface="Times New Roman"/>
                        </a:rPr>
                        <a:t>溝通表達、製作簡報技巧</a:t>
                      </a:r>
                      <a:r>
                        <a:rPr lang="en-US" sz="1600" b="1" kern="100" dirty="0">
                          <a:effectLst/>
                          <a:latin typeface="Calibri"/>
                          <a:ea typeface="微軟正黑體"/>
                          <a:cs typeface="Times New Roman"/>
                        </a:rPr>
                        <a:t>/</a:t>
                      </a:r>
                      <a:r>
                        <a:rPr lang="zh-TW" sz="1600" b="1" kern="100" dirty="0">
                          <a:effectLst/>
                          <a:latin typeface="Calibri"/>
                          <a:ea typeface="微軟正黑體"/>
                          <a:cs typeface="Times New Roman"/>
                        </a:rPr>
                        <a:t>教學實習學習項目與內容，依教學實習活動計畫表進行。</a:t>
                      </a:r>
                      <a:endParaRPr lang="zh-TW" sz="1600" b="1" kern="100" dirty="0">
                        <a:effectLst/>
                        <a:latin typeface="Calibri"/>
                        <a:ea typeface="新細明體"/>
                        <a:cs typeface="Times New Roman"/>
                      </a:endParaRPr>
                    </a:p>
                  </a:txBody>
                  <a:tcPr marL="68580" marR="68580" marT="0" marB="0" anchor="ctr"/>
                </a:tc>
                <a:tc>
                  <a:txBody>
                    <a:bodyPr/>
                    <a:lstStyle/>
                    <a:p>
                      <a:pPr algn="ctr">
                        <a:spcAft>
                          <a:spcPts val="0"/>
                        </a:spcAft>
                      </a:pPr>
                      <a:r>
                        <a:rPr lang="zh-TW" sz="1000" kern="100" dirty="0">
                          <a:effectLst/>
                          <a:latin typeface="Calibri"/>
                          <a:ea typeface="微軟正黑體"/>
                          <a:cs typeface="Times New Roman"/>
                        </a:rPr>
                        <a:t>線上研習課程</a:t>
                      </a:r>
                      <a:r>
                        <a:rPr lang="en-US" sz="1000" kern="100" dirty="0">
                          <a:effectLst/>
                          <a:latin typeface="Calibri"/>
                          <a:ea typeface="微軟正黑體"/>
                          <a:cs typeface="Times New Roman"/>
                        </a:rPr>
                        <a:t>/</a:t>
                      </a:r>
                      <a:r>
                        <a:rPr lang="zh-TW" sz="1000" kern="100" dirty="0">
                          <a:effectLst/>
                          <a:latin typeface="Calibri"/>
                          <a:ea typeface="微軟正黑體"/>
                          <a:cs typeface="Times New Roman"/>
                        </a:rPr>
                        <a:t>實習課程教師指導教學實習</a:t>
                      </a:r>
                      <a:endParaRPr lang="zh-TW" sz="1000" kern="100" dirty="0">
                        <a:effectLst/>
                        <a:latin typeface="Calibri"/>
                        <a:ea typeface="新細明體"/>
                        <a:cs typeface="Times New Roman"/>
                      </a:endParaRPr>
                    </a:p>
                  </a:txBody>
                  <a:tcPr marL="68580" marR="68580" marT="0" marB="0" anchor="ctr"/>
                </a:tc>
                <a:tc>
                  <a:txBody>
                    <a:bodyPr/>
                    <a:lstStyle/>
                    <a:p>
                      <a:pPr algn="ctr">
                        <a:spcAft>
                          <a:spcPts val="0"/>
                        </a:spcAft>
                      </a:pPr>
                      <a:r>
                        <a:rPr lang="en-US" sz="1000" kern="100" dirty="0">
                          <a:effectLst/>
                          <a:latin typeface="標楷體"/>
                          <a:ea typeface="新細明體"/>
                          <a:cs typeface="Times New Roman"/>
                        </a:rPr>
                        <a:t>1.0</a:t>
                      </a:r>
                      <a:endParaRPr lang="zh-TW" sz="1000" kern="100" dirty="0">
                        <a:effectLst/>
                        <a:latin typeface="Calibri"/>
                        <a:ea typeface="新細明體"/>
                        <a:cs typeface="Times New Roman"/>
                      </a:endParaRPr>
                    </a:p>
                  </a:txBody>
                  <a:tcPr marL="68580" marR="68580" marT="0" marB="0" anchor="ctr"/>
                </a:tc>
                <a:tc>
                  <a:txBody>
                    <a:bodyPr/>
                    <a:lstStyle/>
                    <a:p>
                      <a:pPr algn="ctr">
                        <a:spcAft>
                          <a:spcPts val="0"/>
                        </a:spcAft>
                      </a:pPr>
                      <a:r>
                        <a:rPr lang="en-US" sz="1000" kern="100" dirty="0">
                          <a:effectLst/>
                          <a:latin typeface="標楷體"/>
                          <a:ea typeface="新細明體"/>
                          <a:cs typeface="Times New Roman"/>
                        </a:rPr>
                        <a:t>1.5</a:t>
                      </a:r>
                      <a:endParaRPr lang="zh-TW" sz="1000" kern="100" dirty="0">
                        <a:effectLst/>
                        <a:latin typeface="Calibri"/>
                        <a:ea typeface="新細明體"/>
                        <a:cs typeface="Times New Roman"/>
                      </a:endParaRPr>
                    </a:p>
                  </a:txBody>
                  <a:tcPr marL="68580" marR="68580" marT="0" marB="0" anchor="ctr"/>
                </a:tc>
                <a:extLst>
                  <a:ext uri="{0D108BD9-81ED-4DB2-BD59-A6C34878D82A}">
                    <a16:rowId xmlns:a16="http://schemas.microsoft.com/office/drawing/2014/main" val="10006"/>
                  </a:ext>
                </a:extLst>
              </a:tr>
              <a:tr h="1011480">
                <a:tc>
                  <a:txBody>
                    <a:bodyPr/>
                    <a:lstStyle/>
                    <a:p>
                      <a:pPr algn="ctr">
                        <a:spcAft>
                          <a:spcPts val="0"/>
                        </a:spcAft>
                      </a:pPr>
                      <a:r>
                        <a:rPr lang="en-US" sz="1200" kern="100" dirty="0">
                          <a:effectLst/>
                          <a:latin typeface="標楷體"/>
                          <a:ea typeface="新細明體"/>
                          <a:cs typeface="Times New Roman"/>
                        </a:rPr>
                        <a:t>6</a:t>
                      </a:r>
                      <a:endParaRPr lang="zh-TW" sz="1200" kern="100" dirty="0">
                        <a:effectLst/>
                        <a:latin typeface="Calibri"/>
                        <a:ea typeface="新細明體"/>
                        <a:cs typeface="Times New Roman"/>
                      </a:endParaRPr>
                    </a:p>
                  </a:txBody>
                  <a:tcPr marL="68580" marR="68580" marT="0" marB="0" anchor="ctr"/>
                </a:tc>
                <a:tc>
                  <a:txBody>
                    <a:bodyPr/>
                    <a:lstStyle/>
                    <a:p>
                      <a:pPr algn="ctr">
                        <a:spcAft>
                          <a:spcPts val="0"/>
                        </a:spcAft>
                      </a:pPr>
                      <a:r>
                        <a:rPr lang="zh-TW" sz="1600" b="1" kern="100">
                          <a:effectLst/>
                          <a:latin typeface="Calibri"/>
                          <a:ea typeface="微軟正黑體"/>
                          <a:cs typeface="Times New Roman"/>
                        </a:rPr>
                        <a:t>數位科技融入教學研習</a:t>
                      </a:r>
                      <a:r>
                        <a:rPr lang="en-US" sz="1600" b="1" kern="100">
                          <a:effectLst/>
                          <a:latin typeface="Calibri"/>
                          <a:ea typeface="微軟正黑體"/>
                          <a:cs typeface="Times New Roman"/>
                        </a:rPr>
                        <a:t>/</a:t>
                      </a:r>
                      <a:r>
                        <a:rPr lang="zh-TW" sz="1600" b="1" kern="100">
                          <a:effectLst/>
                          <a:latin typeface="Calibri"/>
                          <a:ea typeface="微軟正黑體"/>
                          <a:cs typeface="Times New Roman"/>
                        </a:rPr>
                        <a:t>教學實習</a:t>
                      </a:r>
                      <a:endParaRPr lang="zh-TW" sz="1600" b="1" kern="100">
                        <a:effectLst/>
                        <a:latin typeface="Calibri"/>
                        <a:ea typeface="新細明體"/>
                        <a:cs typeface="Times New Roman"/>
                      </a:endParaRPr>
                    </a:p>
                  </a:txBody>
                  <a:tcPr marL="68580" marR="68580" marT="0" marB="0" anchor="ctr"/>
                </a:tc>
                <a:tc>
                  <a:txBody>
                    <a:bodyPr/>
                    <a:lstStyle/>
                    <a:p>
                      <a:pPr algn="ctr">
                        <a:spcAft>
                          <a:spcPts val="0"/>
                        </a:spcAft>
                      </a:pPr>
                      <a:r>
                        <a:rPr lang="en-US" sz="1600" b="1" kern="100" dirty="0">
                          <a:effectLst/>
                          <a:latin typeface="微軟正黑體"/>
                          <a:ea typeface="新細明體"/>
                          <a:cs typeface="Times New Roman"/>
                        </a:rPr>
                        <a:t>Moodle</a:t>
                      </a:r>
                      <a:r>
                        <a:rPr lang="zh-TW" sz="1600" b="1" kern="100" dirty="0">
                          <a:effectLst/>
                          <a:latin typeface="Calibri"/>
                          <a:ea typeface="微軟正黑體"/>
                          <a:cs typeface="Times New Roman"/>
                        </a:rPr>
                        <a:t>平台操作、</a:t>
                      </a:r>
                      <a:r>
                        <a:rPr lang="en-US" sz="1600" b="1" kern="100" dirty="0">
                          <a:effectLst/>
                          <a:latin typeface="Calibri"/>
                          <a:ea typeface="微軟正黑體"/>
                          <a:cs typeface="Times New Roman"/>
                        </a:rPr>
                        <a:t>WM5</a:t>
                      </a:r>
                      <a:r>
                        <a:rPr lang="zh-TW" sz="1600" b="1" kern="100" dirty="0">
                          <a:effectLst/>
                          <a:latin typeface="Calibri"/>
                          <a:ea typeface="微軟正黑體"/>
                          <a:cs typeface="Times New Roman"/>
                        </a:rPr>
                        <a:t>平台操作、</a:t>
                      </a:r>
                      <a:r>
                        <a:rPr lang="en-US" sz="1600" b="1" kern="100" dirty="0">
                          <a:effectLst/>
                          <a:latin typeface="Calibri"/>
                          <a:ea typeface="微軟正黑體"/>
                          <a:cs typeface="Times New Roman"/>
                        </a:rPr>
                        <a:t>MS Office</a:t>
                      </a:r>
                      <a:r>
                        <a:rPr lang="zh-TW" sz="1600" b="1" kern="100" dirty="0">
                          <a:effectLst/>
                          <a:latin typeface="Calibri"/>
                          <a:ea typeface="微軟正黑體"/>
                          <a:cs typeface="Times New Roman"/>
                        </a:rPr>
                        <a:t>、</a:t>
                      </a:r>
                      <a:r>
                        <a:rPr lang="en-US" sz="1600" b="1" kern="100" dirty="0">
                          <a:effectLst/>
                          <a:latin typeface="Calibri"/>
                          <a:ea typeface="微軟正黑體"/>
                          <a:cs typeface="Times New Roman"/>
                        </a:rPr>
                        <a:t>Excel </a:t>
                      </a:r>
                      <a:r>
                        <a:rPr lang="zh-TW" sz="1600" b="1" kern="100" dirty="0">
                          <a:effectLst/>
                          <a:latin typeface="Calibri"/>
                          <a:ea typeface="微軟正黑體"/>
                          <a:cs typeface="Times New Roman"/>
                        </a:rPr>
                        <a:t>課程</a:t>
                      </a:r>
                      <a:r>
                        <a:rPr lang="en-US" sz="1600" b="1" kern="100" dirty="0">
                          <a:effectLst/>
                          <a:latin typeface="Calibri"/>
                          <a:ea typeface="微軟正黑體"/>
                          <a:cs typeface="Times New Roman"/>
                        </a:rPr>
                        <a:t>/</a:t>
                      </a:r>
                      <a:r>
                        <a:rPr lang="zh-TW" sz="1600" b="1" kern="100" dirty="0">
                          <a:effectLst/>
                          <a:latin typeface="Calibri"/>
                          <a:ea typeface="微軟正黑體"/>
                          <a:cs typeface="Times New Roman"/>
                        </a:rPr>
                        <a:t>教學實習學習項目與內容，依教學實習活動計畫表進行。</a:t>
                      </a:r>
                      <a:endParaRPr lang="zh-TW" sz="1600" b="1" kern="100" dirty="0">
                        <a:effectLst/>
                        <a:latin typeface="Calibri"/>
                        <a:ea typeface="新細明體"/>
                        <a:cs typeface="Times New Roman"/>
                      </a:endParaRPr>
                    </a:p>
                  </a:txBody>
                  <a:tcPr marL="68580" marR="68580" marT="0" marB="0" anchor="ctr"/>
                </a:tc>
                <a:tc>
                  <a:txBody>
                    <a:bodyPr/>
                    <a:lstStyle/>
                    <a:p>
                      <a:pPr algn="ctr">
                        <a:spcAft>
                          <a:spcPts val="0"/>
                        </a:spcAft>
                      </a:pPr>
                      <a:r>
                        <a:rPr lang="zh-TW" sz="1000" kern="100" dirty="0">
                          <a:effectLst/>
                          <a:latin typeface="Calibri"/>
                          <a:ea typeface="微軟正黑體"/>
                          <a:cs typeface="Times New Roman"/>
                        </a:rPr>
                        <a:t>線上研習課程</a:t>
                      </a:r>
                      <a:r>
                        <a:rPr lang="en-US" sz="1000" kern="100" dirty="0">
                          <a:effectLst/>
                          <a:latin typeface="Calibri"/>
                          <a:ea typeface="微軟正黑體"/>
                          <a:cs typeface="Times New Roman"/>
                        </a:rPr>
                        <a:t>/</a:t>
                      </a:r>
                      <a:r>
                        <a:rPr lang="zh-TW" sz="1000" kern="100" dirty="0">
                          <a:effectLst/>
                          <a:latin typeface="Calibri"/>
                          <a:ea typeface="微軟正黑體"/>
                          <a:cs typeface="Times New Roman"/>
                        </a:rPr>
                        <a:t>實習課程教師指導教學實習</a:t>
                      </a:r>
                      <a:endParaRPr lang="zh-TW" sz="1000" kern="100" dirty="0">
                        <a:effectLst/>
                        <a:latin typeface="Calibri"/>
                        <a:ea typeface="新細明體"/>
                        <a:cs typeface="Times New Roman"/>
                      </a:endParaRPr>
                    </a:p>
                  </a:txBody>
                  <a:tcPr marL="68580" marR="68580" marT="0" marB="0" anchor="ctr"/>
                </a:tc>
                <a:tc>
                  <a:txBody>
                    <a:bodyPr/>
                    <a:lstStyle/>
                    <a:p>
                      <a:pPr algn="ctr">
                        <a:spcAft>
                          <a:spcPts val="0"/>
                        </a:spcAft>
                      </a:pPr>
                      <a:r>
                        <a:rPr lang="en-US" sz="1000" kern="100" dirty="0">
                          <a:effectLst/>
                          <a:latin typeface="標楷體"/>
                          <a:ea typeface="新細明體"/>
                          <a:cs typeface="Times New Roman"/>
                        </a:rPr>
                        <a:t>1.0</a:t>
                      </a:r>
                      <a:endParaRPr lang="zh-TW" sz="1000" kern="100" dirty="0">
                        <a:effectLst/>
                        <a:latin typeface="Calibri"/>
                        <a:ea typeface="新細明體"/>
                        <a:cs typeface="Times New Roman"/>
                      </a:endParaRPr>
                    </a:p>
                  </a:txBody>
                  <a:tcPr marL="68580" marR="68580" marT="0" marB="0" anchor="ctr"/>
                </a:tc>
                <a:tc>
                  <a:txBody>
                    <a:bodyPr/>
                    <a:lstStyle/>
                    <a:p>
                      <a:pPr algn="ctr">
                        <a:spcAft>
                          <a:spcPts val="0"/>
                        </a:spcAft>
                      </a:pPr>
                      <a:r>
                        <a:rPr lang="en-US" sz="1000" kern="100" dirty="0">
                          <a:effectLst/>
                          <a:latin typeface="標楷體"/>
                          <a:ea typeface="新細明體"/>
                          <a:cs typeface="Times New Roman"/>
                        </a:rPr>
                        <a:t>1.5</a:t>
                      </a:r>
                      <a:endParaRPr lang="zh-TW" sz="1000" kern="100" dirty="0">
                        <a:effectLst/>
                        <a:latin typeface="Calibri"/>
                        <a:ea typeface="新細明體"/>
                        <a:cs typeface="Times New Roman"/>
                      </a:endParaRPr>
                    </a:p>
                  </a:txBody>
                  <a:tcPr marL="68580" marR="68580" marT="0" marB="0" anchor="ctr"/>
                </a:tc>
                <a:extLst>
                  <a:ext uri="{0D108BD9-81ED-4DB2-BD59-A6C34878D82A}">
                    <a16:rowId xmlns:a16="http://schemas.microsoft.com/office/drawing/2014/main" val="10007"/>
                  </a:ext>
                </a:extLst>
              </a:tr>
              <a:tr h="0">
                <a:tc>
                  <a:txBody>
                    <a:bodyPr/>
                    <a:lstStyle/>
                    <a:p>
                      <a:pPr algn="ctr">
                        <a:spcAft>
                          <a:spcPts val="0"/>
                        </a:spcAft>
                      </a:pPr>
                      <a:r>
                        <a:rPr lang="en-US" altLang="zh-TW" sz="1200" kern="100" dirty="0" smtClean="0">
                          <a:effectLst/>
                          <a:latin typeface="Calibri"/>
                          <a:ea typeface="新細明體"/>
                          <a:cs typeface="Times New Roman"/>
                        </a:rPr>
                        <a:t>7</a:t>
                      </a:r>
                      <a:endParaRPr lang="zh-TW" sz="1200" kern="100" dirty="0">
                        <a:effectLst/>
                        <a:latin typeface="Calibri"/>
                        <a:ea typeface="新細明體"/>
                        <a:cs typeface="Times New Roman"/>
                      </a:endParaRPr>
                    </a:p>
                  </a:txBody>
                  <a:tcPr marL="68580" marR="68580" marT="0" marB="0" anchor="ctr"/>
                </a:tc>
                <a:tc>
                  <a:txBody>
                    <a:bodyPr/>
                    <a:lstStyle/>
                    <a:p>
                      <a:pPr marL="0" algn="ctr" defTabSz="914400" rtl="0" eaLnBrk="1" latinLnBrk="0" hangingPunct="1">
                        <a:spcAft>
                          <a:spcPts val="0"/>
                        </a:spcAft>
                      </a:pPr>
                      <a:r>
                        <a:rPr lang="zh-TW" altLang="en-US" sz="1200" kern="100" dirty="0" smtClean="0">
                          <a:solidFill>
                            <a:schemeClr val="dk1"/>
                          </a:solidFill>
                          <a:effectLst/>
                          <a:latin typeface="Calibri"/>
                          <a:ea typeface="微軟正黑體"/>
                          <a:cs typeface="Times New Roman"/>
                        </a:rPr>
                        <a:t>教學實習</a:t>
                      </a:r>
                      <a:endParaRPr lang="zh-TW" sz="1200" kern="100" dirty="0">
                        <a:solidFill>
                          <a:schemeClr val="dk1"/>
                        </a:solidFill>
                        <a:effectLst/>
                        <a:latin typeface="Calibri"/>
                        <a:ea typeface="微軟正黑體"/>
                        <a:cs typeface="Times New Roman"/>
                      </a:endParaRPr>
                    </a:p>
                  </a:txBody>
                  <a:tcPr marL="68580" marR="68580" marT="0" marB="0" anchor="ctr"/>
                </a:tc>
                <a:tc>
                  <a:txBody>
                    <a:bodyPr/>
                    <a:lstStyle/>
                    <a:p>
                      <a:pPr marL="0" algn="ctr" defTabSz="914400" rtl="0" eaLnBrk="1" latinLnBrk="0" hangingPunct="1">
                        <a:spcAft>
                          <a:spcPts val="0"/>
                        </a:spcAft>
                      </a:pPr>
                      <a:r>
                        <a:rPr lang="zh-TW" altLang="en-US" sz="1200" kern="100" dirty="0" smtClean="0">
                          <a:solidFill>
                            <a:schemeClr val="dk1"/>
                          </a:solidFill>
                          <a:effectLst/>
                          <a:latin typeface="Calibri"/>
                          <a:ea typeface="微軟正黑體"/>
                          <a:cs typeface="Times New Roman"/>
                        </a:rPr>
                        <a:t>依教學實習活動計畫表進行。</a:t>
                      </a:r>
                    </a:p>
                    <a:p>
                      <a:pPr marL="0" algn="ctr" defTabSz="914400" rtl="0" eaLnBrk="1" latinLnBrk="0" hangingPunct="1">
                        <a:spcAft>
                          <a:spcPts val="0"/>
                        </a:spcAft>
                      </a:pPr>
                      <a:r>
                        <a:rPr lang="en-US" altLang="zh-TW" sz="1200" kern="100" dirty="0" smtClean="0">
                          <a:solidFill>
                            <a:schemeClr val="dk1"/>
                          </a:solidFill>
                          <a:effectLst/>
                          <a:latin typeface="Calibri"/>
                          <a:ea typeface="微軟正黑體"/>
                          <a:cs typeface="Times New Roman"/>
                        </a:rPr>
                        <a:t>(</a:t>
                      </a:r>
                      <a:r>
                        <a:rPr lang="zh-TW" altLang="en-US" sz="1200" kern="100" dirty="0" smtClean="0">
                          <a:solidFill>
                            <a:schemeClr val="dk1"/>
                          </a:solidFill>
                          <a:effectLst/>
                          <a:latin typeface="Calibri"/>
                          <a:ea typeface="微軟正黑體"/>
                          <a:cs typeface="Times New Roman"/>
                        </a:rPr>
                        <a:t>例如</a:t>
                      </a:r>
                      <a:r>
                        <a:rPr lang="en-US" altLang="zh-TW" sz="1200" kern="100" dirty="0" smtClean="0">
                          <a:solidFill>
                            <a:schemeClr val="dk1"/>
                          </a:solidFill>
                          <a:effectLst/>
                          <a:latin typeface="Calibri"/>
                          <a:ea typeface="微軟正黑體"/>
                          <a:cs typeface="Times New Roman"/>
                        </a:rPr>
                        <a:t>: </a:t>
                      </a:r>
                      <a:r>
                        <a:rPr lang="zh-TW" altLang="en-US" sz="1200" kern="100" dirty="0" smtClean="0">
                          <a:solidFill>
                            <a:schemeClr val="dk1"/>
                          </a:solidFill>
                          <a:effectLst/>
                          <a:latin typeface="Calibri"/>
                          <a:ea typeface="微軟正黑體"/>
                          <a:cs typeface="Times New Roman"/>
                        </a:rPr>
                        <a:t>進班觀課、課程經營實習、課程數位平台經營、作業蒐集與批改、試教、帶動討論、演習、實作實習等</a:t>
                      </a:r>
                      <a:r>
                        <a:rPr lang="en-US" altLang="zh-TW" sz="1200" kern="100" dirty="0" smtClean="0">
                          <a:solidFill>
                            <a:schemeClr val="dk1"/>
                          </a:solidFill>
                          <a:effectLst/>
                          <a:latin typeface="Calibri"/>
                          <a:ea typeface="微軟正黑體"/>
                          <a:cs typeface="Times New Roman"/>
                        </a:rPr>
                        <a:t>)</a:t>
                      </a:r>
                      <a:endParaRPr lang="zh-TW" sz="1200" kern="100" dirty="0">
                        <a:solidFill>
                          <a:schemeClr val="dk1"/>
                        </a:solidFill>
                        <a:effectLst/>
                        <a:latin typeface="Calibri"/>
                        <a:ea typeface="微軟正黑體"/>
                        <a:cs typeface="Times New Roman"/>
                      </a:endParaRPr>
                    </a:p>
                  </a:txBody>
                  <a:tcPr marL="68580" marR="68580" marT="0" marB="0" anchor="ctr"/>
                </a:tc>
                <a:tc>
                  <a:txBody>
                    <a:bodyPr/>
                    <a:lstStyle/>
                    <a:p>
                      <a:pPr algn="ctr">
                        <a:spcAft>
                          <a:spcPts val="0"/>
                        </a:spcAft>
                      </a:pPr>
                      <a:r>
                        <a:rPr lang="zh-TW" altLang="en-US" sz="1000" kern="100" dirty="0" smtClean="0">
                          <a:effectLst/>
                          <a:latin typeface="Calibri"/>
                          <a:ea typeface="新細明體"/>
                          <a:cs typeface="Times New Roman"/>
                        </a:rPr>
                        <a:t>實習課程教師指導教學實習</a:t>
                      </a:r>
                      <a:endParaRPr lang="zh-TW" sz="1000" kern="100" dirty="0">
                        <a:effectLst/>
                        <a:latin typeface="Calibri"/>
                        <a:ea typeface="新細明體"/>
                        <a:cs typeface="Times New Roman"/>
                      </a:endParaRPr>
                    </a:p>
                  </a:txBody>
                  <a:tcPr marL="68580" marR="68580" marT="0" marB="0" anchor="ctr"/>
                </a:tc>
                <a:tc>
                  <a:txBody>
                    <a:bodyPr/>
                    <a:lstStyle/>
                    <a:p>
                      <a:pPr algn="ctr">
                        <a:spcAft>
                          <a:spcPts val="0"/>
                        </a:spcAft>
                      </a:pPr>
                      <a:r>
                        <a:rPr lang="en-US" sz="1000" kern="100" dirty="0">
                          <a:effectLst/>
                          <a:latin typeface="標楷體"/>
                          <a:ea typeface="新細明體"/>
                          <a:cs typeface="Times New Roman"/>
                        </a:rPr>
                        <a:t>1.0</a:t>
                      </a:r>
                      <a:endParaRPr lang="zh-TW" sz="1000" kern="100" dirty="0">
                        <a:effectLst/>
                        <a:latin typeface="Calibri"/>
                        <a:ea typeface="新細明體"/>
                        <a:cs typeface="Times New Roman"/>
                      </a:endParaRPr>
                    </a:p>
                  </a:txBody>
                  <a:tcPr marL="68580" marR="68580" marT="0" marB="0" anchor="ctr"/>
                </a:tc>
                <a:tc>
                  <a:txBody>
                    <a:bodyPr/>
                    <a:lstStyle/>
                    <a:p>
                      <a:pPr algn="ctr">
                        <a:spcAft>
                          <a:spcPts val="0"/>
                        </a:spcAft>
                      </a:pPr>
                      <a:r>
                        <a:rPr lang="en-US" sz="1000" kern="100" dirty="0">
                          <a:effectLst/>
                          <a:latin typeface="標楷體"/>
                          <a:ea typeface="新細明體"/>
                          <a:cs typeface="Times New Roman"/>
                        </a:rPr>
                        <a:t>1.5</a:t>
                      </a:r>
                      <a:endParaRPr lang="zh-TW" sz="1000" kern="100" dirty="0">
                        <a:effectLst/>
                        <a:latin typeface="Calibri"/>
                        <a:ea typeface="新細明體"/>
                        <a:cs typeface="Times New Roman"/>
                      </a:endParaRPr>
                    </a:p>
                  </a:txBody>
                  <a:tcPr marL="68580" marR="6858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712412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 name="圓角矩形 43"/>
          <p:cNvSpPr/>
          <p:nvPr/>
        </p:nvSpPr>
        <p:spPr>
          <a:xfrm>
            <a:off x="5374394" y="4739275"/>
            <a:ext cx="1213830" cy="862739"/>
          </a:xfrm>
          <a:prstGeom prst="roundRect">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3" name="圓角矩形 42"/>
          <p:cNvSpPr/>
          <p:nvPr/>
        </p:nvSpPr>
        <p:spPr>
          <a:xfrm>
            <a:off x="5374394" y="2630272"/>
            <a:ext cx="1153728" cy="843013"/>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 name="標題 1"/>
          <p:cNvSpPr>
            <a:spLocks noGrp="1"/>
          </p:cNvSpPr>
          <p:nvPr>
            <p:ph type="title"/>
          </p:nvPr>
        </p:nvSpPr>
        <p:spPr>
          <a:xfrm>
            <a:off x="251520" y="188640"/>
            <a:ext cx="8445624" cy="1143000"/>
          </a:xfrm>
        </p:spPr>
        <p:txBody>
          <a:bodyPr/>
          <a:lstStyle/>
          <a:p>
            <a:endParaRPr lang="zh-TW" altLang="en-US" sz="3600" dirty="0"/>
          </a:p>
        </p:txBody>
      </p:sp>
      <p:sp>
        <p:nvSpPr>
          <p:cNvPr id="3" name="內容版面配置區 2"/>
          <p:cNvSpPr>
            <a:spLocks noGrp="1"/>
          </p:cNvSpPr>
          <p:nvPr>
            <p:ph idx="1"/>
          </p:nvPr>
        </p:nvSpPr>
        <p:spPr>
          <a:xfrm>
            <a:off x="360784" y="975744"/>
            <a:ext cx="8229600" cy="4525963"/>
          </a:xfrm>
        </p:spPr>
        <p:txBody>
          <a:bodyPr/>
          <a:lstStyle/>
          <a:p>
            <a:r>
              <a:rPr lang="zh-TW" altLang="en-US" b="1" dirty="0">
                <a:latin typeface="微軟正黑體" panose="020B0604030504040204" pitchFamily="34" charset="-120"/>
                <a:ea typeface="微軟正黑體" panose="020B0604030504040204" pitchFamily="34" charset="-120"/>
              </a:rPr>
              <a:t>「教學實習與實務」授課</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評量方式</a:t>
            </a:r>
            <a:endParaRPr lang="zh-TW" altLang="en-US" dirty="0">
              <a:solidFill>
                <a:srgbClr val="C00000"/>
              </a:solidFill>
            </a:endParaRPr>
          </a:p>
        </p:txBody>
      </p:sp>
      <p:sp>
        <p:nvSpPr>
          <p:cNvPr id="7" name="投影片編號版面配置區 6"/>
          <p:cNvSpPr>
            <a:spLocks noGrp="1"/>
          </p:cNvSpPr>
          <p:nvPr>
            <p:ph type="sldNum" sz="quarter" idx="12"/>
          </p:nvPr>
        </p:nvSpPr>
        <p:spPr/>
        <p:txBody>
          <a:bodyPr/>
          <a:lstStyle/>
          <a:p>
            <a:fld id="{5CE1597B-A397-4CB3-9660-0097F3AD3601}" type="slidenum">
              <a:rPr lang="fr-CA" altLang="zh-TW" smtClean="0"/>
              <a:pPr/>
              <a:t>26</a:t>
            </a:fld>
            <a:endParaRPr lang="fr-CA" altLang="zh-TW" dirty="0"/>
          </a:p>
        </p:txBody>
      </p:sp>
      <p:sp>
        <p:nvSpPr>
          <p:cNvPr id="11" name="圓角矩形 10"/>
          <p:cNvSpPr/>
          <p:nvPr/>
        </p:nvSpPr>
        <p:spPr>
          <a:xfrm>
            <a:off x="1618884" y="4689068"/>
            <a:ext cx="2192978" cy="862739"/>
          </a:xfrm>
          <a:prstGeom prst="roundRect">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文字方塊 12"/>
          <p:cNvSpPr txBox="1"/>
          <p:nvPr/>
        </p:nvSpPr>
        <p:spPr>
          <a:xfrm>
            <a:off x="1561728" y="4849996"/>
            <a:ext cx="2722240" cy="523220"/>
          </a:xfrm>
          <a:prstGeom prst="rect">
            <a:avLst/>
          </a:prstGeom>
          <a:noFill/>
        </p:spPr>
        <p:txBody>
          <a:bodyPr wrap="square" rtlCol="0">
            <a:spAutoFit/>
          </a:bodyPr>
          <a:lstStyle/>
          <a:p>
            <a:r>
              <a:rPr lang="zh-TW" altLang="en-US" sz="2800" b="1" dirty="0" smtClean="0"/>
              <a:t>教學實習活動</a:t>
            </a:r>
            <a:endParaRPr lang="en-US" altLang="zh-TW" sz="2800" b="1" dirty="0"/>
          </a:p>
        </p:txBody>
      </p:sp>
      <p:sp>
        <p:nvSpPr>
          <p:cNvPr id="16" name="文字方塊 15"/>
          <p:cNvSpPr txBox="1"/>
          <p:nvPr/>
        </p:nvSpPr>
        <p:spPr>
          <a:xfrm>
            <a:off x="1677331" y="3428988"/>
            <a:ext cx="2373664" cy="646331"/>
          </a:xfrm>
          <a:prstGeom prst="rect">
            <a:avLst/>
          </a:prstGeom>
          <a:noFill/>
        </p:spPr>
        <p:txBody>
          <a:bodyPr wrap="square" rtlCol="0">
            <a:spAutoFit/>
          </a:bodyPr>
          <a:lstStyle/>
          <a:p>
            <a:r>
              <a:rPr lang="zh-TW" altLang="en-US" dirty="0"/>
              <a:t>於</a:t>
            </a:r>
            <a:r>
              <a:rPr lang="en-US" altLang="zh-TW" dirty="0" smtClean="0"/>
              <a:t>Moodle</a:t>
            </a:r>
            <a:r>
              <a:rPr lang="zh-TW" altLang="en-US" dirty="0" smtClean="0"/>
              <a:t>數位教學平台上修習並完成測驗</a:t>
            </a:r>
            <a:endParaRPr lang="en-US" altLang="zh-TW" dirty="0" smtClean="0">
              <a:solidFill>
                <a:srgbClr val="FF0000"/>
              </a:solidFill>
            </a:endParaRPr>
          </a:p>
        </p:txBody>
      </p:sp>
      <p:sp>
        <p:nvSpPr>
          <p:cNvPr id="6" name="文字方塊 5"/>
          <p:cNvSpPr txBox="1"/>
          <p:nvPr/>
        </p:nvSpPr>
        <p:spPr>
          <a:xfrm>
            <a:off x="1566774" y="5602014"/>
            <a:ext cx="3077234" cy="923330"/>
          </a:xfrm>
          <a:prstGeom prst="rect">
            <a:avLst/>
          </a:prstGeom>
          <a:noFill/>
        </p:spPr>
        <p:txBody>
          <a:bodyPr wrap="square" rtlCol="0">
            <a:spAutoFit/>
          </a:bodyPr>
          <a:lstStyle/>
          <a:p>
            <a:r>
              <a:rPr lang="zh-TW" altLang="en-US" dirty="0" smtClean="0"/>
              <a:t>由指導教師進行指導並於期末填寫交「教學實習活動成績評量表」</a:t>
            </a:r>
            <a:endParaRPr lang="en-US" altLang="zh-TW" dirty="0">
              <a:solidFill>
                <a:srgbClr val="FF0000"/>
              </a:solidFill>
            </a:endParaRPr>
          </a:p>
        </p:txBody>
      </p:sp>
      <p:sp>
        <p:nvSpPr>
          <p:cNvPr id="20" name="等於 19"/>
          <p:cNvSpPr/>
          <p:nvPr/>
        </p:nvSpPr>
        <p:spPr>
          <a:xfrm>
            <a:off x="6528121" y="3882038"/>
            <a:ext cx="589804" cy="50405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4" name="文字方塊 3"/>
          <p:cNvSpPr txBox="1"/>
          <p:nvPr/>
        </p:nvSpPr>
        <p:spPr>
          <a:xfrm>
            <a:off x="140480" y="1655461"/>
            <a:ext cx="9145016" cy="461665"/>
          </a:xfrm>
          <a:prstGeom prst="rect">
            <a:avLst/>
          </a:prstGeom>
          <a:noFill/>
        </p:spPr>
        <p:txBody>
          <a:bodyPr wrap="square" rtlCol="0">
            <a:spAutoFit/>
          </a:bodyPr>
          <a:lstStyle/>
          <a:p>
            <a:r>
              <a:rPr lang="en-US" altLang="zh-TW" sz="2400" b="1" dirty="0" smtClean="0"/>
              <a:t>(</a:t>
            </a:r>
            <a:r>
              <a:rPr lang="zh-TW" altLang="en-US" sz="2400" b="1" dirty="0" smtClean="0"/>
              <a:t>一</a:t>
            </a:r>
            <a:r>
              <a:rPr lang="en-US" altLang="zh-TW" sz="2400" b="1" dirty="0" smtClean="0"/>
              <a:t>)</a:t>
            </a:r>
            <a:r>
              <a:rPr lang="zh-TW" altLang="en-US" sz="2400" b="1" dirty="0" smtClean="0"/>
              <a:t> </a:t>
            </a:r>
            <a:r>
              <a:rPr lang="zh-TW" altLang="zh-TW" sz="2400" b="1" dirty="0" smtClean="0"/>
              <a:t>本</a:t>
            </a:r>
            <a:r>
              <a:rPr lang="zh-TW" altLang="zh-TW" sz="2400" b="1" dirty="0"/>
              <a:t>課程</a:t>
            </a:r>
            <a:r>
              <a:rPr lang="zh-TW" altLang="zh-TW" sz="2400" b="1" dirty="0" smtClean="0"/>
              <a:t>含</a:t>
            </a:r>
            <a:r>
              <a:rPr lang="zh-TW" altLang="en-US" sz="2400" b="1" dirty="0"/>
              <a:t>「</a:t>
            </a:r>
            <a:r>
              <a:rPr lang="zh-TW" altLang="zh-TW" sz="2400" b="1" dirty="0" smtClean="0"/>
              <a:t>研習課程</a:t>
            </a:r>
            <a:r>
              <a:rPr lang="zh-TW" altLang="en-US" sz="2400" b="1" dirty="0" smtClean="0"/>
              <a:t>」</a:t>
            </a:r>
            <a:r>
              <a:rPr lang="zh-TW" altLang="zh-TW" sz="2400" b="1" dirty="0" smtClean="0"/>
              <a:t>與</a:t>
            </a:r>
            <a:r>
              <a:rPr lang="zh-TW" altLang="en-US" sz="2400" b="1" dirty="0"/>
              <a:t>「</a:t>
            </a:r>
            <a:r>
              <a:rPr lang="zh-TW" altLang="zh-TW" sz="2400" b="1" dirty="0" smtClean="0"/>
              <a:t>教學</a:t>
            </a:r>
            <a:r>
              <a:rPr lang="zh-TW" altLang="zh-TW" sz="2400" b="1" dirty="0"/>
              <a:t>實習</a:t>
            </a:r>
            <a:r>
              <a:rPr lang="zh-TW" altLang="zh-TW" sz="2400" b="1" dirty="0" smtClean="0"/>
              <a:t>活動</a:t>
            </a:r>
            <a:r>
              <a:rPr lang="zh-TW" altLang="en-US" sz="2400" b="1" dirty="0" smtClean="0"/>
              <a:t>」兩部分</a:t>
            </a:r>
            <a:r>
              <a:rPr lang="en-US" altLang="zh-TW" sz="2400" b="1" dirty="0" smtClean="0"/>
              <a:t>:</a:t>
            </a:r>
            <a:endParaRPr lang="zh-TW" altLang="en-US" sz="2400" b="1" dirty="0"/>
          </a:p>
        </p:txBody>
      </p:sp>
      <p:sp>
        <p:nvSpPr>
          <p:cNvPr id="31" name="橢圓 30"/>
          <p:cNvSpPr/>
          <p:nvPr/>
        </p:nvSpPr>
        <p:spPr>
          <a:xfrm>
            <a:off x="7145778" y="3284984"/>
            <a:ext cx="1679164" cy="1484315"/>
          </a:xfrm>
          <a:prstGeom prst="ellipse">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文字方塊 31"/>
          <p:cNvSpPr txBox="1"/>
          <p:nvPr/>
        </p:nvSpPr>
        <p:spPr>
          <a:xfrm>
            <a:off x="6814011" y="4124484"/>
            <a:ext cx="2339752" cy="523220"/>
          </a:xfrm>
          <a:prstGeom prst="rect">
            <a:avLst/>
          </a:prstGeom>
          <a:noFill/>
        </p:spPr>
        <p:txBody>
          <a:bodyPr wrap="square" rtlCol="0">
            <a:spAutoFit/>
          </a:bodyPr>
          <a:lstStyle/>
          <a:p>
            <a:pPr algn="ctr"/>
            <a:r>
              <a:rPr lang="zh-TW" altLang="en-US" sz="2800" b="1" dirty="0"/>
              <a:t>通過</a:t>
            </a:r>
            <a:endParaRPr lang="en-US" altLang="zh-TW" sz="2800" b="1" dirty="0" smtClean="0"/>
          </a:p>
        </p:txBody>
      </p:sp>
      <p:sp>
        <p:nvSpPr>
          <p:cNvPr id="33" name="文字方塊 32"/>
          <p:cNvSpPr txBox="1"/>
          <p:nvPr/>
        </p:nvSpPr>
        <p:spPr>
          <a:xfrm>
            <a:off x="4716016" y="2761764"/>
            <a:ext cx="2339752" cy="523220"/>
          </a:xfrm>
          <a:prstGeom prst="rect">
            <a:avLst/>
          </a:prstGeom>
          <a:noFill/>
        </p:spPr>
        <p:txBody>
          <a:bodyPr wrap="square" rtlCol="0">
            <a:spAutoFit/>
          </a:bodyPr>
          <a:lstStyle/>
          <a:p>
            <a:pPr algn="ctr"/>
            <a:r>
              <a:rPr lang="zh-TW" altLang="en-US" sz="2800" b="1" dirty="0"/>
              <a:t>通過</a:t>
            </a:r>
            <a:endParaRPr lang="en-US" altLang="zh-TW" sz="2800" b="1" dirty="0" smtClean="0"/>
          </a:p>
        </p:txBody>
      </p:sp>
      <p:sp>
        <p:nvSpPr>
          <p:cNvPr id="34" name="文字方塊 33"/>
          <p:cNvSpPr txBox="1"/>
          <p:nvPr/>
        </p:nvSpPr>
        <p:spPr>
          <a:xfrm>
            <a:off x="4752528" y="4849996"/>
            <a:ext cx="2339752" cy="523220"/>
          </a:xfrm>
          <a:prstGeom prst="rect">
            <a:avLst/>
          </a:prstGeom>
          <a:noFill/>
        </p:spPr>
        <p:txBody>
          <a:bodyPr wrap="square" rtlCol="0">
            <a:spAutoFit/>
          </a:bodyPr>
          <a:lstStyle/>
          <a:p>
            <a:pPr algn="ctr"/>
            <a:r>
              <a:rPr lang="zh-TW" altLang="en-US" sz="2800" b="1" dirty="0"/>
              <a:t>通過</a:t>
            </a:r>
            <a:endParaRPr lang="en-US" altLang="zh-TW" sz="2800" b="1" dirty="0" smtClean="0"/>
          </a:p>
        </p:txBody>
      </p:sp>
      <p:sp>
        <p:nvSpPr>
          <p:cNvPr id="26" name="標題 1"/>
          <p:cNvSpPr txBox="1">
            <a:spLocks/>
          </p:cNvSpPr>
          <p:nvPr/>
        </p:nvSpPr>
        <p:spPr bwMode="auto">
          <a:xfrm>
            <a:off x="290212" y="177926"/>
            <a:ext cx="8611184"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US" altLang="zh-TW" sz="3200" b="1" dirty="0" smtClean="0">
                <a:solidFill>
                  <a:srgbClr val="9C4839"/>
                </a:solidFill>
                <a:latin typeface="微軟正黑體" panose="020B0604030504040204" pitchFamily="34" charset="-120"/>
                <a:ea typeface="微軟正黑體" panose="020B0604030504040204" pitchFamily="34" charset="-120"/>
              </a:rPr>
              <a:t>(</a:t>
            </a:r>
            <a:r>
              <a:rPr lang="zh-TW" altLang="en-US" sz="3200" b="1" dirty="0" smtClean="0">
                <a:solidFill>
                  <a:srgbClr val="9C4839"/>
                </a:solidFill>
                <a:latin typeface="微軟正黑體" panose="020B0604030504040204" pitchFamily="34" charset="-120"/>
                <a:ea typeface="微軟正黑體" panose="020B0604030504040204" pitchFamily="34" charset="-120"/>
              </a:rPr>
              <a:t>二</a:t>
            </a:r>
            <a:r>
              <a:rPr lang="en-US" altLang="zh-TW" sz="3200" b="1" dirty="0" smtClean="0">
                <a:solidFill>
                  <a:srgbClr val="9C4839"/>
                </a:solidFill>
                <a:latin typeface="微軟正黑體" panose="020B0604030504040204" pitchFamily="34" charset="-120"/>
                <a:ea typeface="微軟正黑體" panose="020B0604030504040204" pitchFamily="34" charset="-120"/>
              </a:rPr>
              <a:t>)</a:t>
            </a:r>
            <a:r>
              <a:rPr lang="zh-TW" altLang="en-US" sz="3200" b="1" dirty="0" smtClean="0">
                <a:solidFill>
                  <a:srgbClr val="9C4839"/>
                </a:solidFill>
                <a:latin typeface="微軟正黑體" panose="020B0604030504040204" pitchFamily="34" charset="-120"/>
                <a:ea typeface="微軟正黑體" panose="020B0604030504040204" pitchFamily="34" charset="-120"/>
              </a:rPr>
              <a:t>「教學實習與實務」正式學分課程相關說明</a:t>
            </a:r>
            <a:r>
              <a:rPr lang="en-US" altLang="zh-TW" sz="3200" b="1" dirty="0" smtClean="0">
                <a:solidFill>
                  <a:srgbClr val="9C4839"/>
                </a:solidFill>
                <a:latin typeface="微軟正黑體" panose="020B0604030504040204" pitchFamily="34" charset="-120"/>
                <a:ea typeface="微軟正黑體" panose="020B0604030504040204" pitchFamily="34" charset="-120"/>
              </a:rPr>
              <a:t/>
            </a:r>
            <a:br>
              <a:rPr lang="en-US" altLang="zh-TW" sz="3200" b="1" dirty="0" smtClean="0">
                <a:solidFill>
                  <a:srgbClr val="9C4839"/>
                </a:solidFill>
                <a:latin typeface="微軟正黑體" panose="020B0604030504040204" pitchFamily="34" charset="-120"/>
                <a:ea typeface="微軟正黑體" panose="020B0604030504040204" pitchFamily="34" charset="-120"/>
              </a:rPr>
            </a:br>
            <a:endParaRPr lang="zh-TW" altLang="en-US" sz="3600" dirty="0">
              <a:solidFill>
                <a:srgbClr val="C00000"/>
              </a:solidFill>
            </a:endParaRPr>
          </a:p>
        </p:txBody>
      </p:sp>
      <p:sp>
        <p:nvSpPr>
          <p:cNvPr id="5" name="圓角矩形 4"/>
          <p:cNvSpPr/>
          <p:nvPr/>
        </p:nvSpPr>
        <p:spPr>
          <a:xfrm>
            <a:off x="140480" y="2599055"/>
            <a:ext cx="731692" cy="2952751"/>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rPr>
              <a:t>教學實習與實務課程</a:t>
            </a:r>
            <a:endParaRPr lang="zh-TW" altLang="en-US" sz="2000" b="1" dirty="0">
              <a:solidFill>
                <a:schemeClr val="tx1"/>
              </a:solidFill>
            </a:endParaRPr>
          </a:p>
        </p:txBody>
      </p:sp>
      <p:sp>
        <p:nvSpPr>
          <p:cNvPr id="28" name="圓角矩形 27"/>
          <p:cNvSpPr/>
          <p:nvPr/>
        </p:nvSpPr>
        <p:spPr>
          <a:xfrm>
            <a:off x="1685642" y="2599055"/>
            <a:ext cx="2126220" cy="843013"/>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8" name="文字方塊 37"/>
          <p:cNvSpPr txBox="1"/>
          <p:nvPr/>
        </p:nvSpPr>
        <p:spPr>
          <a:xfrm>
            <a:off x="1763688" y="2708920"/>
            <a:ext cx="1909638" cy="523220"/>
          </a:xfrm>
          <a:prstGeom prst="rect">
            <a:avLst/>
          </a:prstGeom>
          <a:noFill/>
        </p:spPr>
        <p:txBody>
          <a:bodyPr wrap="square" rtlCol="0">
            <a:spAutoFit/>
          </a:bodyPr>
          <a:lstStyle/>
          <a:p>
            <a:r>
              <a:rPr lang="zh-TW" altLang="en-US" sz="2800" b="1" dirty="0" smtClean="0"/>
              <a:t>研習課程</a:t>
            </a:r>
            <a:endParaRPr lang="en-US" altLang="zh-TW" sz="2800" b="1" dirty="0" smtClean="0"/>
          </a:p>
        </p:txBody>
      </p:sp>
      <p:sp>
        <p:nvSpPr>
          <p:cNvPr id="22" name="文字方塊 21"/>
          <p:cNvSpPr txBox="1"/>
          <p:nvPr/>
        </p:nvSpPr>
        <p:spPr>
          <a:xfrm>
            <a:off x="6815484" y="3629043"/>
            <a:ext cx="2339752" cy="523220"/>
          </a:xfrm>
          <a:prstGeom prst="rect">
            <a:avLst/>
          </a:prstGeom>
          <a:noFill/>
        </p:spPr>
        <p:txBody>
          <a:bodyPr wrap="square" rtlCol="0">
            <a:spAutoFit/>
          </a:bodyPr>
          <a:lstStyle/>
          <a:p>
            <a:pPr algn="ctr"/>
            <a:r>
              <a:rPr lang="zh-TW" altLang="en-US" sz="2800" b="1" dirty="0" smtClean="0"/>
              <a:t>完成修習</a:t>
            </a:r>
            <a:endParaRPr lang="en-US" altLang="zh-TW" sz="2800" b="1" dirty="0" smtClean="0"/>
          </a:p>
        </p:txBody>
      </p:sp>
      <p:cxnSp>
        <p:nvCxnSpPr>
          <p:cNvPr id="40" name="直線單箭頭接點 39"/>
          <p:cNvCxnSpPr/>
          <p:nvPr/>
        </p:nvCxnSpPr>
        <p:spPr>
          <a:xfrm flipV="1">
            <a:off x="3919982" y="3105131"/>
            <a:ext cx="601833" cy="2275"/>
          </a:xfrm>
          <a:prstGeom prst="straightConnector1">
            <a:avLst/>
          </a:prstGeom>
          <a:ln w="31750">
            <a:prstDash val="sysDash"/>
            <a:tailEnd type="arrow"/>
          </a:ln>
        </p:spPr>
        <p:style>
          <a:lnRef idx="1">
            <a:schemeClr val="accent1"/>
          </a:lnRef>
          <a:fillRef idx="0">
            <a:schemeClr val="accent1"/>
          </a:fillRef>
          <a:effectRef idx="0">
            <a:schemeClr val="accent1"/>
          </a:effectRef>
          <a:fontRef idx="minor">
            <a:schemeClr val="tx1"/>
          </a:fontRef>
        </p:style>
      </p:cxnSp>
      <p:sp>
        <p:nvSpPr>
          <p:cNvPr id="41" name="文字方塊 40"/>
          <p:cNvSpPr txBox="1"/>
          <p:nvPr/>
        </p:nvSpPr>
        <p:spPr>
          <a:xfrm>
            <a:off x="4497809" y="2382548"/>
            <a:ext cx="310702" cy="4401205"/>
          </a:xfrm>
          <a:prstGeom prst="rect">
            <a:avLst/>
          </a:prstGeom>
          <a:noFill/>
        </p:spPr>
        <p:txBody>
          <a:bodyPr wrap="square" rtlCol="0">
            <a:spAutoFit/>
          </a:bodyPr>
          <a:lstStyle/>
          <a:p>
            <a:r>
              <a:rPr lang="zh-TW" altLang="zh-TW" sz="2000" b="1" dirty="0">
                <a:solidFill>
                  <a:srgbClr val="FF0000"/>
                </a:solidFill>
              </a:rPr>
              <a:t>兩者成績均須達指定通過之</a:t>
            </a:r>
            <a:r>
              <a:rPr lang="zh-TW" altLang="zh-TW" sz="2000" b="1" dirty="0" smtClean="0">
                <a:solidFill>
                  <a:srgbClr val="FF0000"/>
                </a:solidFill>
              </a:rPr>
              <a:t>標準</a:t>
            </a:r>
            <a:endParaRPr lang="zh-TW" altLang="en-US" b="1" dirty="0">
              <a:solidFill>
                <a:srgbClr val="FF0000"/>
              </a:solidFill>
            </a:endParaRPr>
          </a:p>
        </p:txBody>
      </p:sp>
      <p:sp>
        <p:nvSpPr>
          <p:cNvPr id="9" name="左大括弧 8"/>
          <p:cNvSpPr/>
          <p:nvPr/>
        </p:nvSpPr>
        <p:spPr>
          <a:xfrm>
            <a:off x="872172" y="3066067"/>
            <a:ext cx="746712" cy="1987417"/>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42" name="直線單箭頭接點 41"/>
          <p:cNvCxnSpPr/>
          <p:nvPr/>
        </p:nvCxnSpPr>
        <p:spPr>
          <a:xfrm flipV="1">
            <a:off x="3912975" y="5120437"/>
            <a:ext cx="601833" cy="2275"/>
          </a:xfrm>
          <a:prstGeom prst="straightConnector1">
            <a:avLst/>
          </a:prstGeom>
          <a:ln w="31750">
            <a:prstDash val="sysDash"/>
            <a:tailEnd type="arrow"/>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4808511" y="2382548"/>
            <a:ext cx="354962" cy="2831544"/>
          </a:xfrm>
          <a:prstGeom prst="rect">
            <a:avLst/>
          </a:prstGeom>
          <a:noFill/>
        </p:spPr>
        <p:txBody>
          <a:bodyPr wrap="square" rtlCol="0">
            <a:spAutoFit/>
          </a:bodyPr>
          <a:lstStyle/>
          <a:p>
            <a:r>
              <a:rPr lang="zh-TW" altLang="en-US" sz="2000" b="1" dirty="0">
                <a:solidFill>
                  <a:srgbClr val="FF0000"/>
                </a:solidFill>
              </a:rPr>
              <a:t>本課程始視為通過</a:t>
            </a:r>
          </a:p>
          <a:p>
            <a:endParaRPr lang="zh-TW" altLang="en-US" dirty="0"/>
          </a:p>
        </p:txBody>
      </p:sp>
    </p:spTree>
    <p:extLst>
      <p:ext uri="{BB962C8B-B14F-4D97-AF65-F5344CB8AC3E}">
        <p14:creationId xmlns:p14="http://schemas.microsoft.com/office/powerpoint/2010/main" val="8161885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re 1"/>
          <p:cNvSpPr>
            <a:spLocks noGrp="1"/>
          </p:cNvSpPr>
          <p:nvPr>
            <p:ph type="title"/>
          </p:nvPr>
        </p:nvSpPr>
        <p:spPr>
          <a:xfrm>
            <a:off x="251560" y="260648"/>
            <a:ext cx="8780698" cy="1143000"/>
          </a:xfrm>
        </p:spPr>
        <p:txBody>
          <a:bodyPr/>
          <a:lstStyle/>
          <a:p>
            <a:r>
              <a:rPr lang="en-US" altLang="zh-TW" sz="3200" b="1" dirty="0">
                <a:solidFill>
                  <a:srgbClr val="9C4839"/>
                </a:solidFill>
                <a:latin typeface="微軟正黑體" panose="020B0604030504040204" pitchFamily="34" charset="-120"/>
                <a:ea typeface="微軟正黑體" panose="020B0604030504040204" pitchFamily="34" charset="-120"/>
              </a:rPr>
              <a:t>(</a:t>
            </a:r>
            <a:r>
              <a:rPr lang="zh-TW" altLang="en-US" sz="3200" b="1" dirty="0">
                <a:solidFill>
                  <a:srgbClr val="9C4839"/>
                </a:solidFill>
                <a:latin typeface="微軟正黑體" panose="020B0604030504040204" pitchFamily="34" charset="-120"/>
                <a:ea typeface="微軟正黑體" panose="020B0604030504040204" pitchFamily="34" charset="-120"/>
              </a:rPr>
              <a:t>二</a:t>
            </a:r>
            <a:r>
              <a:rPr lang="en-US" altLang="zh-TW" sz="3200" b="1" dirty="0">
                <a:solidFill>
                  <a:srgbClr val="9C4839"/>
                </a:solidFill>
                <a:latin typeface="微軟正黑體" panose="020B0604030504040204" pitchFamily="34" charset="-120"/>
                <a:ea typeface="微軟正黑體" panose="020B0604030504040204" pitchFamily="34" charset="-120"/>
              </a:rPr>
              <a:t>)</a:t>
            </a:r>
            <a:r>
              <a:rPr lang="zh-TW" altLang="en-US" sz="3200" b="1" dirty="0">
                <a:solidFill>
                  <a:srgbClr val="9C4839"/>
                </a:solidFill>
                <a:latin typeface="微軟正黑體" panose="020B0604030504040204" pitchFamily="34" charset="-120"/>
                <a:ea typeface="微軟正黑體" panose="020B0604030504040204" pitchFamily="34" charset="-120"/>
              </a:rPr>
              <a:t>「教學實習與實務」正式學分課程相關</a:t>
            </a:r>
            <a:r>
              <a:rPr lang="zh-TW" altLang="en-US" sz="3200" b="1" dirty="0" smtClean="0">
                <a:solidFill>
                  <a:srgbClr val="9C4839"/>
                </a:solidFill>
                <a:latin typeface="微軟正黑體" panose="020B0604030504040204" pitchFamily="34" charset="-120"/>
                <a:ea typeface="微軟正黑體" panose="020B0604030504040204" pitchFamily="34" charset="-120"/>
              </a:rPr>
              <a:t>說明</a:t>
            </a:r>
            <a:endParaRPr lang="zh-TW" altLang="en-US" sz="3600" dirty="0">
              <a:solidFill>
                <a:srgbClr val="C00000"/>
              </a:solidFill>
            </a:endParaRPr>
          </a:p>
        </p:txBody>
      </p:sp>
      <p:sp>
        <p:nvSpPr>
          <p:cNvPr id="15" name="Round Same Side Corner Rectangle 16"/>
          <p:cNvSpPr/>
          <p:nvPr/>
        </p:nvSpPr>
        <p:spPr>
          <a:xfrm>
            <a:off x="1610464" y="1941856"/>
            <a:ext cx="3249568" cy="790316"/>
          </a:xfrm>
          <a:prstGeom prst="round2SameRect">
            <a:avLst>
              <a:gd name="adj1" fmla="val 16667"/>
              <a:gd name="adj2" fmla="val 0"/>
            </a:avLst>
          </a:prstGeom>
          <a:solidFill>
            <a:schemeClr val="bg1"/>
          </a:solidFill>
          <a:ln w="28575">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algn="ctr">
              <a:lnSpc>
                <a:spcPts val="1300"/>
              </a:lnSpc>
            </a:pPr>
            <a:endParaRPr lang="en-US"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16" name="Round Same Side Corner Rectangle 174"/>
          <p:cNvSpPr/>
          <p:nvPr/>
        </p:nvSpPr>
        <p:spPr>
          <a:xfrm>
            <a:off x="279687" y="1940612"/>
            <a:ext cx="1325837" cy="790316"/>
          </a:xfrm>
          <a:prstGeom prst="round2SameRect">
            <a:avLst>
              <a:gd name="adj1" fmla="val 16667"/>
              <a:gd name="adj2" fmla="val 0"/>
            </a:avLst>
          </a:prstGeom>
          <a:gradFill flip="none" rotWithShape="1">
            <a:gsLst>
              <a:gs pos="47000">
                <a:schemeClr val="bg1"/>
              </a:gs>
              <a:gs pos="100000">
                <a:schemeClr val="bg1">
                  <a:lumMod val="85000"/>
                </a:schemeClr>
              </a:gs>
              <a:gs pos="0">
                <a:schemeClr val="bg1">
                  <a:lumMod val="85000"/>
                </a:schemeClr>
              </a:gs>
            </a:gsLst>
            <a:lin ang="12600000" scaled="0"/>
            <a:tileRect/>
          </a:gradFill>
          <a:ln w="28575">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0" rtlCol="0" anchor="ctr"/>
          <a:lstStyle/>
          <a:p>
            <a:pPr>
              <a:lnSpc>
                <a:spcPts val="1300"/>
              </a:lnSpc>
            </a:pPr>
            <a:endParaRPr lang="en-US" sz="2000" b="1" dirty="0">
              <a:solidFill>
                <a:schemeClr val="tx1"/>
              </a:solidFill>
              <a:effectLst>
                <a:outerShdw blurRad="63500" dist="25400" dir="5400000" algn="t" rotWithShape="0">
                  <a:prstClr val="black">
                    <a:alpha val="30000"/>
                  </a:prstClr>
                </a:outerShdw>
              </a:effectLst>
              <a:cs typeface="Arial" pitchFamily="34" charset="0"/>
            </a:endParaRPr>
          </a:p>
        </p:txBody>
      </p:sp>
      <p:sp>
        <p:nvSpPr>
          <p:cNvPr id="17" name="Round Same Side Corner Rectangle 17"/>
          <p:cNvSpPr/>
          <p:nvPr/>
        </p:nvSpPr>
        <p:spPr>
          <a:xfrm>
            <a:off x="5932350" y="1952870"/>
            <a:ext cx="2859623" cy="790316"/>
          </a:xfrm>
          <a:prstGeom prst="round2SameRect">
            <a:avLst>
              <a:gd name="adj1" fmla="val 16667"/>
              <a:gd name="adj2" fmla="val 0"/>
            </a:avLst>
          </a:prstGeom>
          <a:solidFill>
            <a:schemeClr val="bg1"/>
          </a:solidFill>
          <a:ln w="28575">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algn="ctr">
              <a:lnSpc>
                <a:spcPts val="1300"/>
              </a:lnSpc>
            </a:pPr>
            <a:endParaRPr lang="en-US" sz="2000" b="1" dirty="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18" name="文字方塊 17"/>
          <p:cNvSpPr txBox="1"/>
          <p:nvPr/>
        </p:nvSpPr>
        <p:spPr>
          <a:xfrm>
            <a:off x="1866099" y="2033726"/>
            <a:ext cx="2736304" cy="646331"/>
          </a:xfrm>
          <a:prstGeom prst="rect">
            <a:avLst/>
          </a:prstGeom>
          <a:noFill/>
        </p:spPr>
        <p:txBody>
          <a:bodyPr wrap="square" rtlCol="0">
            <a:spAutoFit/>
          </a:bodyPr>
          <a:lstStyle/>
          <a:p>
            <a:pPr algn="ctr"/>
            <a:r>
              <a:rPr lang="zh-TW" altLang="en-US" b="1" dirty="0" smtClean="0"/>
              <a:t>現行</a:t>
            </a:r>
            <a:endParaRPr lang="en-US" altLang="zh-TW" b="1" dirty="0" smtClean="0"/>
          </a:p>
          <a:p>
            <a:pPr algn="ctr"/>
            <a:r>
              <a:rPr lang="zh-TW" altLang="en-US" b="1" dirty="0" smtClean="0"/>
              <a:t>課程</a:t>
            </a:r>
            <a:r>
              <a:rPr lang="zh-TW" altLang="en-US" b="1" dirty="0"/>
              <a:t>學習型教學助理</a:t>
            </a:r>
          </a:p>
        </p:txBody>
      </p:sp>
      <p:sp>
        <p:nvSpPr>
          <p:cNvPr id="19" name="文字方塊 18"/>
          <p:cNvSpPr txBox="1"/>
          <p:nvPr/>
        </p:nvSpPr>
        <p:spPr>
          <a:xfrm>
            <a:off x="5940152" y="2013864"/>
            <a:ext cx="2736304" cy="646331"/>
          </a:xfrm>
          <a:prstGeom prst="rect">
            <a:avLst/>
          </a:prstGeom>
          <a:noFill/>
        </p:spPr>
        <p:txBody>
          <a:bodyPr wrap="square" rtlCol="0">
            <a:spAutoFit/>
          </a:bodyPr>
          <a:lstStyle/>
          <a:p>
            <a:pPr algn="ctr"/>
            <a:r>
              <a:rPr lang="en-US" altLang="zh-TW" b="1" dirty="0" smtClean="0"/>
              <a:t>106-1</a:t>
            </a:r>
            <a:r>
              <a:rPr lang="zh-TW" altLang="en-US" b="1" dirty="0" smtClean="0"/>
              <a:t>變革為</a:t>
            </a:r>
            <a:endParaRPr lang="en-US" altLang="zh-TW" b="1" dirty="0" smtClean="0"/>
          </a:p>
          <a:p>
            <a:pPr algn="ctr"/>
            <a:r>
              <a:rPr lang="zh-TW" altLang="en-US" b="1" dirty="0" smtClean="0"/>
              <a:t>教學獎助生</a:t>
            </a:r>
            <a:endParaRPr lang="zh-TW" altLang="en-US" b="1" dirty="0"/>
          </a:p>
        </p:txBody>
      </p:sp>
      <p:sp>
        <p:nvSpPr>
          <p:cNvPr id="20" name="Rectangle 51"/>
          <p:cNvSpPr/>
          <p:nvPr/>
        </p:nvSpPr>
        <p:spPr>
          <a:xfrm>
            <a:off x="1599924" y="2779267"/>
            <a:ext cx="3260108" cy="793750"/>
          </a:xfrm>
          <a:prstGeom prst="rect">
            <a:avLst/>
          </a:prstGeom>
          <a:solidFill>
            <a:schemeClr val="accent1">
              <a:lumMod val="40000"/>
              <a:lumOff val="60000"/>
            </a:schemeClr>
          </a:solidFill>
          <a:ln/>
        </p:spPr>
        <p:style>
          <a:lnRef idx="0">
            <a:schemeClr val="accent4"/>
          </a:lnRef>
          <a:fillRef idx="3">
            <a:schemeClr val="accent4"/>
          </a:fillRef>
          <a:effectRef idx="3">
            <a:schemeClr val="accent4"/>
          </a:effectRef>
          <a:fontRef idx="minor">
            <a:schemeClr val="lt1"/>
          </a:fontRef>
        </p:style>
        <p:txBody>
          <a:bodyPr lIns="457200" rtlCol="0" anchor="ctr"/>
          <a:lstStyle/>
          <a:p>
            <a:pPr>
              <a:lnSpc>
                <a:spcPts val="1300"/>
              </a:lnSpc>
            </a:pPr>
            <a:endParaRPr lang="en-US" altLang="zh-TW" sz="1400" b="1" dirty="0">
              <a:solidFill>
                <a:schemeClr val="bg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21" name="Rectangle 51"/>
          <p:cNvSpPr/>
          <p:nvPr/>
        </p:nvSpPr>
        <p:spPr>
          <a:xfrm>
            <a:off x="5928870" y="2773731"/>
            <a:ext cx="2863104" cy="1868291"/>
          </a:xfrm>
          <a:prstGeom prst="rect">
            <a:avLst/>
          </a:prstGeom>
          <a:solidFill>
            <a:srgbClr val="CCECFF"/>
          </a:solidFill>
          <a:ln/>
        </p:spPr>
        <p:style>
          <a:lnRef idx="0">
            <a:schemeClr val="accent2"/>
          </a:lnRef>
          <a:fillRef idx="3">
            <a:schemeClr val="accent2"/>
          </a:fillRef>
          <a:effectRef idx="3">
            <a:schemeClr val="accent2"/>
          </a:effectRef>
          <a:fontRef idx="minor">
            <a:schemeClr val="lt1"/>
          </a:fontRef>
        </p:style>
        <p:txBody>
          <a:bodyPr lIns="457200" rtlCol="0" anchor="ctr"/>
          <a:lstStyle/>
          <a:p>
            <a:pPr>
              <a:lnSpc>
                <a:spcPts val="1300"/>
              </a:lnSpc>
            </a:pPr>
            <a:endParaRPr lang="en-US" altLang="zh-TW" sz="1400" b="1" dirty="0">
              <a:solidFill>
                <a:schemeClr val="bg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22" name="Rectangle 24"/>
          <p:cNvSpPr/>
          <p:nvPr/>
        </p:nvSpPr>
        <p:spPr>
          <a:xfrm>
            <a:off x="251520" y="2752050"/>
            <a:ext cx="1309187" cy="3125924"/>
          </a:xfrm>
          <a:prstGeom prst="rect">
            <a:avLst/>
          </a:prstGeom>
          <a:solidFill>
            <a:schemeClr val="bg1">
              <a:lumMod val="65000"/>
            </a:schemeClr>
          </a:solidFill>
          <a:ln w="190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45720" rtlCol="0" anchor="ctr"/>
          <a:lstStyle/>
          <a:p>
            <a:pPr algn="ctr">
              <a:lnSpc>
                <a:spcPts val="1300"/>
              </a:lnSpc>
            </a:pPr>
            <a:r>
              <a:rPr lang="zh-TW" altLang="en-US"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rPr>
              <a:t>相關</a:t>
            </a:r>
            <a:r>
              <a:rPr lang="zh-TW" altLang="en-US" sz="2000" b="1" dirty="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rPr>
              <a:t>表單</a:t>
            </a:r>
            <a:endParaRPr lang="en-US"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23" name="文字方塊 22"/>
          <p:cNvSpPr txBox="1"/>
          <p:nvPr/>
        </p:nvSpPr>
        <p:spPr>
          <a:xfrm>
            <a:off x="1610464" y="2852936"/>
            <a:ext cx="3177560" cy="646331"/>
          </a:xfrm>
          <a:prstGeom prst="rect">
            <a:avLst/>
          </a:prstGeom>
          <a:noFill/>
        </p:spPr>
        <p:txBody>
          <a:bodyPr wrap="square" rtlCol="0">
            <a:spAutoFit/>
          </a:bodyPr>
          <a:lstStyle/>
          <a:p>
            <a:r>
              <a:rPr lang="zh-TW" altLang="en-US" b="1" dirty="0" smtClean="0"/>
              <a:t>表</a:t>
            </a:r>
            <a:r>
              <a:rPr lang="en-US" altLang="zh-TW" b="1" dirty="0" smtClean="0"/>
              <a:t>1</a:t>
            </a:r>
            <a:r>
              <a:rPr lang="zh-TW" altLang="en-US" b="1" dirty="0" smtClean="0"/>
              <a:t>、國立政治大學學生參與課程學習之學習型關係認定表</a:t>
            </a:r>
            <a:endParaRPr lang="zh-TW" altLang="en-US" b="1" dirty="0"/>
          </a:p>
        </p:txBody>
      </p:sp>
      <p:sp>
        <p:nvSpPr>
          <p:cNvPr id="27" name="Rectangle 51"/>
          <p:cNvSpPr/>
          <p:nvPr/>
        </p:nvSpPr>
        <p:spPr>
          <a:xfrm>
            <a:off x="1576162" y="3645024"/>
            <a:ext cx="3283870" cy="996999"/>
          </a:xfrm>
          <a:prstGeom prst="rect">
            <a:avLst/>
          </a:prstGeom>
          <a:solidFill>
            <a:schemeClr val="accent1">
              <a:lumMod val="40000"/>
              <a:lumOff val="60000"/>
            </a:schemeClr>
          </a:solidFill>
          <a:ln/>
        </p:spPr>
        <p:style>
          <a:lnRef idx="0">
            <a:schemeClr val="accent4"/>
          </a:lnRef>
          <a:fillRef idx="3">
            <a:schemeClr val="accent4"/>
          </a:fillRef>
          <a:effectRef idx="3">
            <a:schemeClr val="accent4"/>
          </a:effectRef>
          <a:fontRef idx="minor">
            <a:schemeClr val="lt1"/>
          </a:fontRef>
        </p:style>
        <p:txBody>
          <a:bodyPr lIns="457200" rtlCol="0" anchor="ctr"/>
          <a:lstStyle/>
          <a:p>
            <a:pPr>
              <a:lnSpc>
                <a:spcPts val="1300"/>
              </a:lnSpc>
            </a:pPr>
            <a:endParaRPr lang="en-US" altLang="zh-TW" sz="1400" b="1" dirty="0">
              <a:solidFill>
                <a:schemeClr val="bg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28" name="文字方塊 27"/>
          <p:cNvSpPr txBox="1"/>
          <p:nvPr/>
        </p:nvSpPr>
        <p:spPr>
          <a:xfrm>
            <a:off x="1619672" y="3646685"/>
            <a:ext cx="3144590" cy="923330"/>
          </a:xfrm>
          <a:prstGeom prst="rect">
            <a:avLst/>
          </a:prstGeom>
          <a:noFill/>
        </p:spPr>
        <p:txBody>
          <a:bodyPr wrap="square" rtlCol="0">
            <a:spAutoFit/>
          </a:bodyPr>
          <a:lstStyle/>
          <a:p>
            <a:r>
              <a:rPr lang="zh-TW" altLang="en-US" b="1" dirty="0" smtClean="0"/>
              <a:t>表</a:t>
            </a:r>
            <a:r>
              <a:rPr lang="en-US" altLang="zh-TW" b="1" dirty="0" smtClean="0"/>
              <a:t>2</a:t>
            </a:r>
            <a:r>
              <a:rPr lang="zh-TW" altLang="en-US" b="1" dirty="0" smtClean="0"/>
              <a:t>、國立政治大學課程學習型兼任助理學習活動實施計畫表</a:t>
            </a:r>
            <a:endParaRPr lang="zh-TW" altLang="en-US" b="1" dirty="0"/>
          </a:p>
        </p:txBody>
      </p:sp>
      <p:sp>
        <p:nvSpPr>
          <p:cNvPr id="29" name="Rectangle 51"/>
          <p:cNvSpPr/>
          <p:nvPr/>
        </p:nvSpPr>
        <p:spPr>
          <a:xfrm>
            <a:off x="1592316" y="4677823"/>
            <a:ext cx="3283870" cy="1200151"/>
          </a:xfrm>
          <a:prstGeom prst="rect">
            <a:avLst/>
          </a:prstGeom>
          <a:solidFill>
            <a:schemeClr val="accent1">
              <a:lumMod val="40000"/>
              <a:lumOff val="60000"/>
            </a:schemeClr>
          </a:solidFill>
          <a:ln/>
        </p:spPr>
        <p:style>
          <a:lnRef idx="0">
            <a:schemeClr val="accent4"/>
          </a:lnRef>
          <a:fillRef idx="3">
            <a:schemeClr val="accent4"/>
          </a:fillRef>
          <a:effectRef idx="3">
            <a:schemeClr val="accent4"/>
          </a:effectRef>
          <a:fontRef idx="minor">
            <a:schemeClr val="lt1"/>
          </a:fontRef>
        </p:style>
        <p:txBody>
          <a:bodyPr lIns="457200" rtlCol="0" anchor="ctr"/>
          <a:lstStyle/>
          <a:p>
            <a:pPr>
              <a:lnSpc>
                <a:spcPts val="1300"/>
              </a:lnSpc>
            </a:pPr>
            <a:endParaRPr lang="en-US" altLang="zh-TW" sz="1400" b="1" dirty="0">
              <a:solidFill>
                <a:schemeClr val="bg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30" name="文字方塊 29"/>
          <p:cNvSpPr txBox="1"/>
          <p:nvPr/>
        </p:nvSpPr>
        <p:spPr>
          <a:xfrm>
            <a:off x="1619672" y="4797152"/>
            <a:ext cx="3177560" cy="646331"/>
          </a:xfrm>
          <a:prstGeom prst="rect">
            <a:avLst/>
          </a:prstGeom>
          <a:noFill/>
        </p:spPr>
        <p:txBody>
          <a:bodyPr wrap="square" rtlCol="0">
            <a:spAutoFit/>
          </a:bodyPr>
          <a:lstStyle/>
          <a:p>
            <a:r>
              <a:rPr lang="zh-TW" altLang="en-US" b="1" dirty="0" smtClean="0"/>
              <a:t>表</a:t>
            </a:r>
            <a:r>
              <a:rPr lang="en-US" altLang="zh-TW" b="1" dirty="0" smtClean="0"/>
              <a:t>3</a:t>
            </a:r>
            <a:r>
              <a:rPr lang="zh-TW" altLang="en-US" b="1" dirty="0" smtClean="0"/>
              <a:t>、國立政治大學課程學習型兼任助理學習成效評量表</a:t>
            </a:r>
            <a:endParaRPr lang="zh-TW" altLang="en-US" b="1" dirty="0"/>
          </a:p>
        </p:txBody>
      </p:sp>
      <p:sp>
        <p:nvSpPr>
          <p:cNvPr id="31" name="文字方塊 30"/>
          <p:cNvSpPr txBox="1"/>
          <p:nvPr/>
        </p:nvSpPr>
        <p:spPr>
          <a:xfrm>
            <a:off x="5928870" y="3297758"/>
            <a:ext cx="2747586" cy="923330"/>
          </a:xfrm>
          <a:prstGeom prst="rect">
            <a:avLst/>
          </a:prstGeom>
          <a:noFill/>
        </p:spPr>
        <p:txBody>
          <a:bodyPr wrap="square" rtlCol="0">
            <a:spAutoFit/>
          </a:bodyPr>
          <a:lstStyle/>
          <a:p>
            <a:r>
              <a:rPr lang="zh-TW" altLang="en-US" b="1" dirty="0" smtClean="0"/>
              <a:t>國立政治大學</a:t>
            </a:r>
            <a:r>
              <a:rPr lang="en-US" altLang="zh-TW" b="1" dirty="0" smtClean="0"/>
              <a:t>____</a:t>
            </a:r>
            <a:r>
              <a:rPr lang="zh-TW" altLang="en-US" b="1" dirty="0" smtClean="0"/>
              <a:t>學院</a:t>
            </a:r>
            <a:endParaRPr lang="en-US" altLang="zh-TW" b="1" dirty="0" smtClean="0"/>
          </a:p>
          <a:p>
            <a:r>
              <a:rPr lang="zh-TW" altLang="en-US" b="1" dirty="0" smtClean="0"/>
              <a:t>「教學實習與實務課程」</a:t>
            </a:r>
            <a:endParaRPr lang="en-US" altLang="zh-TW" b="1" dirty="0" smtClean="0"/>
          </a:p>
          <a:p>
            <a:r>
              <a:rPr lang="zh-TW" altLang="en-US" b="1" dirty="0" smtClean="0"/>
              <a:t>教學實習</a:t>
            </a:r>
            <a:r>
              <a:rPr lang="zh-TW" altLang="en-US" b="1" dirty="0"/>
              <a:t>活動</a:t>
            </a:r>
            <a:r>
              <a:rPr lang="zh-TW" altLang="en-US" b="1" dirty="0" smtClean="0"/>
              <a:t>計畫表</a:t>
            </a:r>
            <a:endParaRPr lang="zh-TW" altLang="en-US" b="1" dirty="0"/>
          </a:p>
        </p:txBody>
      </p:sp>
      <p:sp>
        <p:nvSpPr>
          <p:cNvPr id="32" name="Rectangle 51"/>
          <p:cNvSpPr/>
          <p:nvPr/>
        </p:nvSpPr>
        <p:spPr>
          <a:xfrm>
            <a:off x="5932862" y="4677823"/>
            <a:ext cx="2863104" cy="1200151"/>
          </a:xfrm>
          <a:prstGeom prst="rect">
            <a:avLst/>
          </a:prstGeom>
          <a:solidFill>
            <a:srgbClr val="CCECFF"/>
          </a:solidFill>
          <a:ln/>
        </p:spPr>
        <p:style>
          <a:lnRef idx="0">
            <a:schemeClr val="accent2"/>
          </a:lnRef>
          <a:fillRef idx="3">
            <a:schemeClr val="accent2"/>
          </a:fillRef>
          <a:effectRef idx="3">
            <a:schemeClr val="accent2"/>
          </a:effectRef>
          <a:fontRef idx="minor">
            <a:schemeClr val="lt1"/>
          </a:fontRef>
        </p:style>
        <p:txBody>
          <a:bodyPr lIns="457200" rtlCol="0" anchor="ctr"/>
          <a:lstStyle/>
          <a:p>
            <a:pPr>
              <a:lnSpc>
                <a:spcPts val="1300"/>
              </a:lnSpc>
            </a:pPr>
            <a:endParaRPr lang="en-US" altLang="zh-TW" sz="1400" b="1" dirty="0">
              <a:solidFill>
                <a:schemeClr val="bg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33" name="文字方塊 32"/>
          <p:cNvSpPr txBox="1"/>
          <p:nvPr/>
        </p:nvSpPr>
        <p:spPr>
          <a:xfrm>
            <a:off x="5940152" y="4797152"/>
            <a:ext cx="2748402" cy="923330"/>
          </a:xfrm>
          <a:prstGeom prst="rect">
            <a:avLst/>
          </a:prstGeom>
          <a:noFill/>
        </p:spPr>
        <p:txBody>
          <a:bodyPr wrap="square" rtlCol="0">
            <a:spAutoFit/>
          </a:bodyPr>
          <a:lstStyle/>
          <a:p>
            <a:r>
              <a:rPr lang="zh-TW" altLang="en-US" b="1" dirty="0" smtClean="0"/>
              <a:t>國立政治大學</a:t>
            </a:r>
            <a:r>
              <a:rPr lang="en-US" altLang="zh-TW" b="1" dirty="0" smtClean="0"/>
              <a:t>____</a:t>
            </a:r>
            <a:r>
              <a:rPr lang="zh-TW" altLang="en-US" b="1" dirty="0" smtClean="0"/>
              <a:t>學院</a:t>
            </a:r>
            <a:endParaRPr lang="en-US" altLang="zh-TW" b="1" dirty="0" smtClean="0"/>
          </a:p>
          <a:p>
            <a:r>
              <a:rPr lang="zh-TW" altLang="en-US" b="1" dirty="0" smtClean="0"/>
              <a:t>「教學實習與實務課程」</a:t>
            </a:r>
            <a:endParaRPr lang="en-US" altLang="zh-TW" b="1" dirty="0" smtClean="0"/>
          </a:p>
          <a:p>
            <a:r>
              <a:rPr lang="zh-TW" altLang="en-US" b="1" dirty="0" smtClean="0"/>
              <a:t>教學</a:t>
            </a:r>
            <a:r>
              <a:rPr lang="zh-TW" altLang="en-US" b="1" dirty="0"/>
              <a:t>實習活動成績</a:t>
            </a:r>
            <a:r>
              <a:rPr lang="zh-TW" altLang="en-US" b="1" dirty="0" smtClean="0"/>
              <a:t>評量表</a:t>
            </a:r>
            <a:endParaRPr lang="zh-TW" altLang="en-US" b="1" dirty="0"/>
          </a:p>
        </p:txBody>
      </p:sp>
      <p:grpSp>
        <p:nvGrpSpPr>
          <p:cNvPr id="34" name="群組 33"/>
          <p:cNvGrpSpPr/>
          <p:nvPr/>
        </p:nvGrpSpPr>
        <p:grpSpPr>
          <a:xfrm>
            <a:off x="1187624" y="2780928"/>
            <a:ext cx="531082" cy="545708"/>
            <a:chOff x="82358" y="440382"/>
            <a:chExt cx="956369" cy="956369"/>
          </a:xfrm>
        </p:grpSpPr>
        <p:sp>
          <p:nvSpPr>
            <p:cNvPr id="35" name="橢圓 34"/>
            <p:cNvSpPr/>
            <p:nvPr/>
          </p:nvSpPr>
          <p:spPr>
            <a:xfrm>
              <a:off x="82358" y="440382"/>
              <a:ext cx="956369" cy="95636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橢圓 4"/>
            <p:cNvSpPr/>
            <p:nvPr/>
          </p:nvSpPr>
          <p:spPr>
            <a:xfrm>
              <a:off x="222415" y="580439"/>
              <a:ext cx="676255" cy="6762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zh-TW" altLang="en-US" sz="1200" kern="1200" dirty="0" smtClean="0"/>
                <a:t>期初</a:t>
              </a:r>
              <a:endParaRPr lang="zh-TW" altLang="en-US" sz="1200" kern="1200" dirty="0"/>
            </a:p>
          </p:txBody>
        </p:sp>
      </p:grpSp>
      <p:sp>
        <p:nvSpPr>
          <p:cNvPr id="52" name="橢圓 4"/>
          <p:cNvSpPr/>
          <p:nvPr/>
        </p:nvSpPr>
        <p:spPr>
          <a:xfrm>
            <a:off x="1469956" y="4922263"/>
            <a:ext cx="481265" cy="4444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zh-TW" altLang="en-US" sz="1600" kern="1200" dirty="0"/>
          </a:p>
        </p:txBody>
      </p:sp>
      <p:grpSp>
        <p:nvGrpSpPr>
          <p:cNvPr id="53" name="群組 52"/>
          <p:cNvGrpSpPr/>
          <p:nvPr/>
        </p:nvGrpSpPr>
        <p:grpSpPr>
          <a:xfrm>
            <a:off x="1187624" y="3573016"/>
            <a:ext cx="531082" cy="545708"/>
            <a:chOff x="82358" y="440382"/>
            <a:chExt cx="956369" cy="956369"/>
          </a:xfrm>
        </p:grpSpPr>
        <p:sp>
          <p:nvSpPr>
            <p:cNvPr id="54" name="橢圓 53"/>
            <p:cNvSpPr/>
            <p:nvPr/>
          </p:nvSpPr>
          <p:spPr>
            <a:xfrm>
              <a:off x="82358" y="440382"/>
              <a:ext cx="956369" cy="95636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橢圓 4"/>
            <p:cNvSpPr/>
            <p:nvPr/>
          </p:nvSpPr>
          <p:spPr>
            <a:xfrm>
              <a:off x="222415" y="580439"/>
              <a:ext cx="676255" cy="6762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zh-TW" altLang="en-US" sz="1200" kern="1200" dirty="0" smtClean="0"/>
                <a:t>期初</a:t>
              </a:r>
              <a:endParaRPr lang="zh-TW" altLang="en-US" sz="1200" kern="1200" dirty="0"/>
            </a:p>
          </p:txBody>
        </p:sp>
      </p:grpSp>
      <p:grpSp>
        <p:nvGrpSpPr>
          <p:cNvPr id="56" name="群組 55"/>
          <p:cNvGrpSpPr/>
          <p:nvPr/>
        </p:nvGrpSpPr>
        <p:grpSpPr>
          <a:xfrm>
            <a:off x="1160598" y="4739591"/>
            <a:ext cx="531082" cy="545708"/>
            <a:chOff x="82358" y="440382"/>
            <a:chExt cx="956369" cy="956369"/>
          </a:xfrm>
        </p:grpSpPr>
        <p:sp>
          <p:nvSpPr>
            <p:cNvPr id="57" name="橢圓 56"/>
            <p:cNvSpPr/>
            <p:nvPr/>
          </p:nvSpPr>
          <p:spPr>
            <a:xfrm>
              <a:off x="82358" y="440382"/>
              <a:ext cx="956369" cy="95636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橢圓 4"/>
            <p:cNvSpPr/>
            <p:nvPr/>
          </p:nvSpPr>
          <p:spPr>
            <a:xfrm>
              <a:off x="222415" y="580439"/>
              <a:ext cx="676255" cy="6762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zh-TW" altLang="en-US" sz="1200" kern="1200" dirty="0" smtClean="0"/>
                <a:t>期末</a:t>
              </a:r>
              <a:endParaRPr lang="zh-TW" altLang="en-US" sz="1200" kern="1200" dirty="0"/>
            </a:p>
          </p:txBody>
        </p:sp>
      </p:grpSp>
      <p:grpSp>
        <p:nvGrpSpPr>
          <p:cNvPr id="59" name="群組 58"/>
          <p:cNvGrpSpPr/>
          <p:nvPr/>
        </p:nvGrpSpPr>
        <p:grpSpPr>
          <a:xfrm>
            <a:off x="5625094" y="2708920"/>
            <a:ext cx="531082" cy="545708"/>
            <a:chOff x="82358" y="440382"/>
            <a:chExt cx="956369" cy="956369"/>
          </a:xfrm>
        </p:grpSpPr>
        <p:sp>
          <p:nvSpPr>
            <p:cNvPr id="60" name="橢圓 59"/>
            <p:cNvSpPr/>
            <p:nvPr/>
          </p:nvSpPr>
          <p:spPr>
            <a:xfrm>
              <a:off x="82358" y="440382"/>
              <a:ext cx="956369" cy="95636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橢圓 4"/>
            <p:cNvSpPr/>
            <p:nvPr/>
          </p:nvSpPr>
          <p:spPr>
            <a:xfrm>
              <a:off x="222415" y="580439"/>
              <a:ext cx="676255" cy="6762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zh-TW" altLang="en-US" sz="1200" kern="1200" dirty="0" smtClean="0"/>
                <a:t>期初</a:t>
              </a:r>
              <a:endParaRPr lang="zh-TW" altLang="en-US" sz="1200" kern="1200" dirty="0"/>
            </a:p>
          </p:txBody>
        </p:sp>
      </p:grpSp>
      <p:sp>
        <p:nvSpPr>
          <p:cNvPr id="62" name="橢圓 4"/>
          <p:cNvSpPr/>
          <p:nvPr/>
        </p:nvSpPr>
        <p:spPr>
          <a:xfrm>
            <a:off x="5326185" y="4870259"/>
            <a:ext cx="481265" cy="4444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zh-TW" altLang="en-US" sz="1600" kern="1200" dirty="0"/>
          </a:p>
        </p:txBody>
      </p:sp>
      <p:grpSp>
        <p:nvGrpSpPr>
          <p:cNvPr id="63" name="群組 62"/>
          <p:cNvGrpSpPr/>
          <p:nvPr/>
        </p:nvGrpSpPr>
        <p:grpSpPr>
          <a:xfrm>
            <a:off x="5580112" y="4509120"/>
            <a:ext cx="531082" cy="545708"/>
            <a:chOff x="82358" y="440382"/>
            <a:chExt cx="956369" cy="956369"/>
          </a:xfrm>
        </p:grpSpPr>
        <p:sp>
          <p:nvSpPr>
            <p:cNvPr id="64" name="橢圓 63"/>
            <p:cNvSpPr/>
            <p:nvPr/>
          </p:nvSpPr>
          <p:spPr>
            <a:xfrm>
              <a:off x="82358" y="440382"/>
              <a:ext cx="956369" cy="95636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5" name="橢圓 4"/>
            <p:cNvSpPr/>
            <p:nvPr/>
          </p:nvSpPr>
          <p:spPr>
            <a:xfrm>
              <a:off x="222415" y="580439"/>
              <a:ext cx="676255" cy="6762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zh-TW" altLang="en-US" sz="1200" kern="1200" dirty="0" smtClean="0"/>
                <a:t>期末</a:t>
              </a:r>
              <a:endParaRPr lang="zh-TW" altLang="en-US" sz="1200" kern="1200" dirty="0"/>
            </a:p>
          </p:txBody>
        </p:sp>
      </p:grpSp>
      <p:sp>
        <p:nvSpPr>
          <p:cNvPr id="66" name="內容版面配置區 2"/>
          <p:cNvSpPr>
            <a:spLocks noGrp="1"/>
          </p:cNvSpPr>
          <p:nvPr>
            <p:ph idx="1"/>
          </p:nvPr>
        </p:nvSpPr>
        <p:spPr>
          <a:xfrm>
            <a:off x="323528" y="1303950"/>
            <a:ext cx="8928992" cy="4525963"/>
          </a:xfrm>
          <a:ln>
            <a:noFill/>
          </a:ln>
        </p:spPr>
        <p:txBody>
          <a:bodyPr/>
          <a:lstStyle/>
          <a:p>
            <a:pPr marL="0" indent="0">
              <a:buNone/>
            </a:pPr>
            <a:r>
              <a:rPr lang="zh-TW" altLang="en-US" b="1" dirty="0" smtClean="0"/>
              <a:t>相關表件</a:t>
            </a:r>
            <a:endParaRPr lang="zh-TW" altLang="en-US" b="1" dirty="0"/>
          </a:p>
        </p:txBody>
      </p:sp>
      <p:sp>
        <p:nvSpPr>
          <p:cNvPr id="5" name="投影片編號版面配置區 4"/>
          <p:cNvSpPr>
            <a:spLocks noGrp="1"/>
          </p:cNvSpPr>
          <p:nvPr>
            <p:ph type="sldNum" sz="quarter" idx="12"/>
          </p:nvPr>
        </p:nvSpPr>
        <p:spPr>
          <a:xfrm>
            <a:off x="7010400" y="6492875"/>
            <a:ext cx="2133600" cy="365125"/>
          </a:xfrm>
        </p:spPr>
        <p:txBody>
          <a:bodyPr/>
          <a:lstStyle/>
          <a:p>
            <a:fld id="{5CE1597B-A397-4CB3-9660-0097F3AD3601}" type="slidenum">
              <a:rPr lang="fr-CA" altLang="zh-TW" smtClean="0"/>
              <a:pPr/>
              <a:t>27</a:t>
            </a:fld>
            <a:endParaRPr lang="fr-CA" altLang="zh-TW" dirty="0"/>
          </a:p>
        </p:txBody>
      </p:sp>
      <p:sp>
        <p:nvSpPr>
          <p:cNvPr id="2" name="文字方塊 1"/>
          <p:cNvSpPr txBox="1"/>
          <p:nvPr/>
        </p:nvSpPr>
        <p:spPr>
          <a:xfrm>
            <a:off x="5509344" y="3297758"/>
            <a:ext cx="502816" cy="923330"/>
          </a:xfrm>
          <a:prstGeom prst="rect">
            <a:avLst/>
          </a:prstGeom>
          <a:noFill/>
        </p:spPr>
        <p:txBody>
          <a:bodyPr wrap="square" rtlCol="0">
            <a:spAutoFit/>
          </a:bodyPr>
          <a:lstStyle/>
          <a:p>
            <a:r>
              <a:rPr lang="zh-TW" altLang="en-US" b="1" dirty="0" smtClean="0">
                <a:solidFill>
                  <a:schemeClr val="bg1">
                    <a:lumMod val="50000"/>
                  </a:schemeClr>
                </a:solidFill>
              </a:rPr>
              <a:t>整合為</a:t>
            </a:r>
            <a:endParaRPr lang="zh-TW" altLang="en-US" b="1" dirty="0">
              <a:solidFill>
                <a:schemeClr val="bg1">
                  <a:lumMod val="50000"/>
                </a:schemeClr>
              </a:solidFill>
            </a:endParaRPr>
          </a:p>
        </p:txBody>
      </p:sp>
      <p:sp>
        <p:nvSpPr>
          <p:cNvPr id="41" name="文字方塊 40"/>
          <p:cNvSpPr txBox="1"/>
          <p:nvPr/>
        </p:nvSpPr>
        <p:spPr>
          <a:xfrm>
            <a:off x="5509344" y="5025950"/>
            <a:ext cx="502816" cy="923330"/>
          </a:xfrm>
          <a:prstGeom prst="rect">
            <a:avLst/>
          </a:prstGeom>
          <a:noFill/>
        </p:spPr>
        <p:txBody>
          <a:bodyPr wrap="square" rtlCol="0">
            <a:spAutoFit/>
          </a:bodyPr>
          <a:lstStyle/>
          <a:p>
            <a:r>
              <a:rPr lang="zh-TW" altLang="en-US" b="1" dirty="0" smtClean="0">
                <a:solidFill>
                  <a:schemeClr val="bg1">
                    <a:lumMod val="50000"/>
                  </a:schemeClr>
                </a:solidFill>
              </a:rPr>
              <a:t>修訂為</a:t>
            </a:r>
            <a:endParaRPr lang="zh-TW" altLang="en-US" b="1" dirty="0">
              <a:solidFill>
                <a:schemeClr val="bg1">
                  <a:lumMod val="50000"/>
                </a:schemeClr>
              </a:solidFill>
            </a:endParaRPr>
          </a:p>
        </p:txBody>
      </p:sp>
      <p:sp>
        <p:nvSpPr>
          <p:cNvPr id="3" name="右大括弧 2"/>
          <p:cNvSpPr/>
          <p:nvPr/>
        </p:nvSpPr>
        <p:spPr>
          <a:xfrm>
            <a:off x="4876186" y="2860844"/>
            <a:ext cx="595015" cy="1781177"/>
          </a:xfrm>
          <a:prstGeom prst="rightBrace">
            <a:avLst/>
          </a:prstGeom>
          <a:noFill/>
          <a:ln w="38100" cmpd="sng">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6" name="直線單箭頭接點 5"/>
          <p:cNvCxnSpPr/>
          <p:nvPr/>
        </p:nvCxnSpPr>
        <p:spPr>
          <a:xfrm>
            <a:off x="4921711" y="5233295"/>
            <a:ext cx="645106" cy="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3866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0" y="274638"/>
            <a:ext cx="9324528" cy="1143000"/>
          </a:xfrm>
        </p:spPr>
        <p:txBody>
          <a:bodyPr/>
          <a:lstStyle/>
          <a:p>
            <a:r>
              <a:rPr lang="en-US" altLang="zh-TW" sz="3200" b="1" dirty="0">
                <a:solidFill>
                  <a:srgbClr val="9C4839"/>
                </a:solidFill>
                <a:latin typeface="微軟正黑體" panose="020B0604030504040204" pitchFamily="34" charset="-120"/>
                <a:ea typeface="微軟正黑體" panose="020B0604030504040204" pitchFamily="34" charset="-120"/>
              </a:rPr>
              <a:t>(</a:t>
            </a:r>
            <a:r>
              <a:rPr lang="zh-TW" altLang="en-US" sz="3200" b="1" dirty="0">
                <a:solidFill>
                  <a:srgbClr val="9C4839"/>
                </a:solidFill>
                <a:latin typeface="微軟正黑體" panose="020B0604030504040204" pitchFamily="34" charset="-120"/>
                <a:ea typeface="微軟正黑體" panose="020B0604030504040204" pitchFamily="34" charset="-120"/>
              </a:rPr>
              <a:t>二</a:t>
            </a:r>
            <a:r>
              <a:rPr lang="en-US" altLang="zh-TW" sz="3200" b="1" dirty="0">
                <a:solidFill>
                  <a:srgbClr val="9C4839"/>
                </a:solidFill>
                <a:latin typeface="微軟正黑體" panose="020B0604030504040204" pitchFamily="34" charset="-120"/>
                <a:ea typeface="微軟正黑體" panose="020B0604030504040204" pitchFamily="34" charset="-120"/>
              </a:rPr>
              <a:t>)</a:t>
            </a:r>
            <a:r>
              <a:rPr lang="zh-TW" altLang="en-US" sz="3200" b="1" dirty="0">
                <a:solidFill>
                  <a:srgbClr val="9C4839"/>
                </a:solidFill>
                <a:latin typeface="微軟正黑體" panose="020B0604030504040204" pitchFamily="34" charset="-120"/>
                <a:ea typeface="微軟正黑體" panose="020B0604030504040204" pitchFamily="34" charset="-120"/>
              </a:rPr>
              <a:t>「教學實習與實務」正式學分課程相關說明</a:t>
            </a:r>
            <a:endParaRPr lang="zh-TW" altLang="en-US" sz="3200" dirty="0"/>
          </a:p>
        </p:txBody>
      </p:sp>
      <p:sp>
        <p:nvSpPr>
          <p:cNvPr id="3" name="內容版面配置區 2"/>
          <p:cNvSpPr>
            <a:spLocks noGrp="1"/>
          </p:cNvSpPr>
          <p:nvPr>
            <p:ph idx="1"/>
          </p:nvPr>
        </p:nvSpPr>
        <p:spPr>
          <a:xfrm>
            <a:off x="251520" y="1340768"/>
            <a:ext cx="8856984" cy="676672"/>
          </a:xfrm>
        </p:spPr>
        <p:txBody>
          <a:bodyPr/>
          <a:lstStyle/>
          <a:p>
            <a:r>
              <a:rPr lang="zh-TW" altLang="en-US" b="1" dirty="0">
                <a:latin typeface="微軟正黑體" panose="020B0604030504040204" pitchFamily="34" charset="-120"/>
                <a:ea typeface="微軟正黑體" panose="020B0604030504040204" pitchFamily="34" charset="-120"/>
              </a:rPr>
              <a:t>教學實習與實務課程「教學實習活動計畫表」</a:t>
            </a:r>
            <a:r>
              <a:rPr lang="en-US" altLang="zh-TW" b="1" dirty="0">
                <a:solidFill>
                  <a:srgbClr val="9C4839"/>
                </a:solidFill>
                <a:latin typeface="微軟正黑體" panose="020B0604030504040204" pitchFamily="34" charset="-120"/>
                <a:ea typeface="微軟正黑體" panose="020B0604030504040204" pitchFamily="34" charset="-120"/>
              </a:rPr>
              <a:t/>
            </a:r>
            <a:br>
              <a:rPr lang="en-US" altLang="zh-TW" b="1" dirty="0">
                <a:solidFill>
                  <a:srgbClr val="9C4839"/>
                </a:solidFill>
                <a:latin typeface="微軟正黑體" panose="020B0604030504040204" pitchFamily="34" charset="-120"/>
                <a:ea typeface="微軟正黑體" panose="020B0604030504040204" pitchFamily="34" charset="-120"/>
              </a:rPr>
            </a:br>
            <a:endParaRPr lang="zh-TW" altLang="en-US" b="1" dirty="0" smtClean="0">
              <a:solidFill>
                <a:srgbClr val="0070C0"/>
              </a:solidFill>
            </a:endParaRPr>
          </a:p>
          <a:p>
            <a:pPr marL="0" indent="0">
              <a:buNone/>
            </a:pPr>
            <a:endParaRPr lang="zh-TW" altLang="en-US" dirty="0"/>
          </a:p>
        </p:txBody>
      </p:sp>
      <p:sp>
        <p:nvSpPr>
          <p:cNvPr id="7" name="投影片編號版面配置區 6"/>
          <p:cNvSpPr>
            <a:spLocks noGrp="1"/>
          </p:cNvSpPr>
          <p:nvPr>
            <p:ph type="sldNum" sz="quarter" idx="12"/>
          </p:nvPr>
        </p:nvSpPr>
        <p:spPr>
          <a:xfrm>
            <a:off x="7010400" y="6492875"/>
            <a:ext cx="2133600" cy="365125"/>
          </a:xfrm>
        </p:spPr>
        <p:txBody>
          <a:bodyPr/>
          <a:lstStyle/>
          <a:p>
            <a:fld id="{5CE1597B-A397-4CB3-9660-0097F3AD3601}" type="slidenum">
              <a:rPr lang="fr-CA" altLang="zh-TW" smtClean="0"/>
              <a:pPr/>
              <a:t>28</a:t>
            </a:fld>
            <a:endParaRPr lang="fr-CA" altLang="zh-TW" dirty="0"/>
          </a:p>
        </p:txBody>
      </p:sp>
      <p:graphicFrame>
        <p:nvGraphicFramePr>
          <p:cNvPr id="6" name="表格 5"/>
          <p:cNvGraphicFramePr>
            <a:graphicFrameLocks noGrp="1"/>
          </p:cNvGraphicFramePr>
          <p:nvPr>
            <p:extLst>
              <p:ext uri="{D42A27DB-BD31-4B8C-83A1-F6EECF244321}">
                <p14:modId xmlns:p14="http://schemas.microsoft.com/office/powerpoint/2010/main" val="1218032208"/>
              </p:ext>
            </p:extLst>
          </p:nvPr>
        </p:nvGraphicFramePr>
        <p:xfrm>
          <a:off x="2987824" y="3344093"/>
          <a:ext cx="5760638" cy="1537966"/>
        </p:xfrm>
        <a:graphic>
          <a:graphicData uri="http://schemas.openxmlformats.org/drawingml/2006/table">
            <a:tbl>
              <a:tblPr>
                <a:tableStyleId>{5C22544A-7EE6-4342-B048-85BDC9FD1C3A}</a:tableStyleId>
              </a:tblPr>
              <a:tblGrid>
                <a:gridCol w="853636">
                  <a:extLst>
                    <a:ext uri="{9D8B030D-6E8A-4147-A177-3AD203B41FA5}">
                      <a16:colId xmlns:a16="http://schemas.microsoft.com/office/drawing/2014/main" val="20000"/>
                    </a:ext>
                  </a:extLst>
                </a:gridCol>
                <a:gridCol w="116562">
                  <a:extLst>
                    <a:ext uri="{9D8B030D-6E8A-4147-A177-3AD203B41FA5}">
                      <a16:colId xmlns:a16="http://schemas.microsoft.com/office/drawing/2014/main" val="20001"/>
                    </a:ext>
                  </a:extLst>
                </a:gridCol>
                <a:gridCol w="1662211">
                  <a:extLst>
                    <a:ext uri="{9D8B030D-6E8A-4147-A177-3AD203B41FA5}">
                      <a16:colId xmlns:a16="http://schemas.microsoft.com/office/drawing/2014/main" val="20002"/>
                    </a:ext>
                  </a:extLst>
                </a:gridCol>
                <a:gridCol w="1385177">
                  <a:extLst>
                    <a:ext uri="{9D8B030D-6E8A-4147-A177-3AD203B41FA5}">
                      <a16:colId xmlns:a16="http://schemas.microsoft.com/office/drawing/2014/main" val="20003"/>
                    </a:ext>
                  </a:extLst>
                </a:gridCol>
                <a:gridCol w="1743052">
                  <a:extLst>
                    <a:ext uri="{9D8B030D-6E8A-4147-A177-3AD203B41FA5}">
                      <a16:colId xmlns:a16="http://schemas.microsoft.com/office/drawing/2014/main" val="20004"/>
                    </a:ext>
                  </a:extLst>
                </a:gridCol>
              </a:tblGrid>
              <a:tr h="1537966">
                <a:tc>
                  <a:txBody>
                    <a:bodyPr/>
                    <a:lstStyle/>
                    <a:p>
                      <a:pPr algn="ctr">
                        <a:lnSpc>
                          <a:spcPct val="150000"/>
                        </a:lnSpc>
                        <a:spcAft>
                          <a:spcPts val="0"/>
                        </a:spcAft>
                      </a:pPr>
                      <a:r>
                        <a:rPr lang="zh-TW" altLang="en-US" sz="1200" b="1" kern="100" dirty="0" smtClean="0">
                          <a:effectLst/>
                        </a:rPr>
                        <a:t>學生</a:t>
                      </a:r>
                      <a:endParaRPr lang="en-US" altLang="zh-TW" sz="1200" b="1" kern="100" dirty="0" smtClean="0">
                        <a:effectLst/>
                      </a:endParaRPr>
                    </a:p>
                    <a:p>
                      <a:pPr algn="ctr">
                        <a:lnSpc>
                          <a:spcPct val="150000"/>
                        </a:lnSpc>
                        <a:spcAft>
                          <a:spcPts val="0"/>
                        </a:spcAft>
                      </a:pPr>
                      <a:r>
                        <a:rPr lang="zh-TW" sz="1200" b="1" kern="100" dirty="0" smtClean="0">
                          <a:effectLst/>
                        </a:rPr>
                        <a:t>學習</a:t>
                      </a:r>
                      <a:r>
                        <a:rPr lang="zh-TW" sz="1200" b="1" kern="100" dirty="0">
                          <a:effectLst/>
                        </a:rPr>
                        <a:t>項目</a:t>
                      </a:r>
                    </a:p>
                    <a:p>
                      <a:pPr algn="ctr">
                        <a:lnSpc>
                          <a:spcPct val="150000"/>
                        </a:lnSpc>
                        <a:spcAft>
                          <a:spcPts val="0"/>
                        </a:spcAft>
                      </a:pPr>
                      <a:r>
                        <a:rPr lang="zh-TW" sz="1200" b="1" kern="100" dirty="0">
                          <a:effectLst/>
                        </a:rPr>
                        <a:t>與內容</a:t>
                      </a:r>
                      <a:endParaRPr lang="zh-TW" sz="1200" b="1" kern="100" dirty="0">
                        <a:effectLst/>
                        <a:latin typeface="Times New Roman"/>
                        <a:ea typeface="新細明體"/>
                      </a:endParaRPr>
                    </a:p>
                  </a:txBody>
                  <a:tcPr marL="28575" marR="28575" marT="28575" marB="2857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50000"/>
                        </a:lnSpc>
                        <a:spcAft>
                          <a:spcPts val="0"/>
                        </a:spcAft>
                      </a:pPr>
                      <a:endParaRPr lang="zh-TW" sz="1050" kern="100" dirty="0">
                        <a:effectLst/>
                        <a:latin typeface="Times New Roman"/>
                        <a:ea typeface="新細明體"/>
                      </a:endParaRPr>
                    </a:p>
                  </a:txBody>
                  <a:tcPr marL="28575" marR="28575" marT="28575" marB="2857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marL="152400" indent="-152400" algn="just">
                        <a:lnSpc>
                          <a:spcPct val="150000"/>
                        </a:lnSpc>
                        <a:spcAft>
                          <a:spcPts val="0"/>
                        </a:spcAft>
                        <a:tabLst>
                          <a:tab pos="800100" algn="l"/>
                        </a:tabLst>
                      </a:pPr>
                      <a:r>
                        <a:rPr lang="en-US" sz="1050" b="1" kern="100" dirty="0">
                          <a:effectLst/>
                        </a:rPr>
                        <a:t>(</a:t>
                      </a:r>
                      <a:r>
                        <a:rPr lang="zh-TW" sz="1050" b="1" kern="100" dirty="0">
                          <a:effectLst/>
                        </a:rPr>
                        <a:t>可複選，並可自行增列</a:t>
                      </a:r>
                      <a:r>
                        <a:rPr lang="en-US" sz="1050" b="1" kern="100" dirty="0">
                          <a:effectLst/>
                        </a:rPr>
                        <a:t>)</a:t>
                      </a:r>
                      <a:endParaRPr lang="zh-TW" sz="1100" b="1" kern="100" dirty="0">
                        <a:effectLst/>
                      </a:endParaRPr>
                    </a:p>
                    <a:p>
                      <a:pPr marL="152400" indent="-152400" algn="just">
                        <a:lnSpc>
                          <a:spcPct val="150000"/>
                        </a:lnSpc>
                        <a:spcAft>
                          <a:spcPts val="0"/>
                        </a:spcAft>
                        <a:tabLst>
                          <a:tab pos="800100" algn="l"/>
                        </a:tabLst>
                      </a:pPr>
                      <a:r>
                        <a:rPr lang="zh-TW" sz="1050" b="1" kern="100" dirty="0">
                          <a:effectLst/>
                        </a:rPr>
                        <a:t>□ 帶領討論或演習課</a:t>
                      </a:r>
                      <a:endParaRPr lang="zh-TW" sz="1100" b="1" kern="100" dirty="0">
                        <a:effectLst/>
                      </a:endParaRPr>
                    </a:p>
                    <a:p>
                      <a:pPr marL="152400" indent="-152400" algn="just">
                        <a:lnSpc>
                          <a:spcPct val="150000"/>
                        </a:lnSpc>
                        <a:spcAft>
                          <a:spcPts val="0"/>
                        </a:spcAft>
                        <a:tabLst>
                          <a:tab pos="800100" algn="l"/>
                        </a:tabLst>
                      </a:pPr>
                      <a:r>
                        <a:rPr lang="zh-TW" sz="1050" b="1" kern="100" dirty="0">
                          <a:effectLst/>
                        </a:rPr>
                        <a:t>□ 帶領實習或實作活動</a:t>
                      </a:r>
                      <a:endParaRPr lang="zh-TW" sz="1100" b="1" kern="100" dirty="0">
                        <a:effectLst/>
                      </a:endParaRPr>
                    </a:p>
                    <a:p>
                      <a:pPr marL="152400" indent="-152400" algn="just">
                        <a:lnSpc>
                          <a:spcPct val="150000"/>
                        </a:lnSpc>
                        <a:spcAft>
                          <a:spcPts val="0"/>
                        </a:spcAft>
                        <a:tabLst>
                          <a:tab pos="800100" algn="l"/>
                        </a:tabLst>
                      </a:pPr>
                      <a:r>
                        <a:rPr lang="zh-TW" sz="1050" b="1" kern="100" dirty="0">
                          <a:effectLst/>
                        </a:rPr>
                        <a:t>□ 教學方法及策略運用</a:t>
                      </a:r>
                      <a:endParaRPr lang="zh-TW" sz="1100" b="1" kern="100" dirty="0">
                        <a:effectLst/>
                      </a:endParaRPr>
                    </a:p>
                    <a:p>
                      <a:pPr marL="152400" indent="-152400" algn="just">
                        <a:lnSpc>
                          <a:spcPct val="150000"/>
                        </a:lnSpc>
                        <a:spcAft>
                          <a:spcPts val="0"/>
                        </a:spcAft>
                        <a:tabLst>
                          <a:tab pos="800100" algn="l"/>
                        </a:tabLst>
                      </a:pPr>
                      <a:r>
                        <a:rPr lang="zh-TW" sz="1050" b="1" kern="100" dirty="0">
                          <a:effectLst/>
                        </a:rPr>
                        <a:t>□ 教案設計與創新實驗</a:t>
                      </a:r>
                      <a:endParaRPr lang="zh-TW" sz="1100" b="1" kern="100" dirty="0">
                        <a:effectLst/>
                      </a:endParaRPr>
                    </a:p>
                    <a:p>
                      <a:pPr marL="152400" indent="-152400" algn="just">
                        <a:lnSpc>
                          <a:spcPct val="150000"/>
                        </a:lnSpc>
                        <a:spcAft>
                          <a:spcPts val="0"/>
                        </a:spcAft>
                        <a:tabLst>
                          <a:tab pos="800100" algn="l"/>
                        </a:tabLst>
                      </a:pPr>
                      <a:r>
                        <a:rPr lang="zh-TW" sz="1050" b="1" kern="100" dirty="0">
                          <a:effectLst/>
                        </a:rPr>
                        <a:t>□ 運用與維護課程平台</a:t>
                      </a:r>
                      <a:endParaRPr lang="zh-TW" sz="1100" b="1" kern="100" dirty="0">
                        <a:effectLst/>
                        <a:latin typeface="Times New Roman"/>
                        <a:ea typeface="新細明體"/>
                      </a:endParaRPr>
                    </a:p>
                  </a:txBody>
                  <a:tcPr marL="28575" marR="28575" marT="28575" marB="28575" anchor="ctr">
                    <a:lnT w="12700" cap="flat" cmpd="sng" algn="ctr">
                      <a:solidFill>
                        <a:schemeClr val="tx1"/>
                      </a:solidFill>
                      <a:prstDash val="solid"/>
                      <a:round/>
                      <a:headEnd type="none" w="med" len="med"/>
                      <a:tailEnd type="none" w="med" len="med"/>
                    </a:lnT>
                    <a:solidFill>
                      <a:schemeClr val="bg1"/>
                    </a:solidFill>
                  </a:tcPr>
                </a:tc>
                <a:tc>
                  <a:txBody>
                    <a:bodyPr/>
                    <a:lstStyle/>
                    <a:p>
                      <a:pPr marL="152400" indent="-152400" algn="just" defTabSz="914400" rtl="0" eaLnBrk="1" latinLnBrk="0" hangingPunct="1">
                        <a:lnSpc>
                          <a:spcPct val="150000"/>
                        </a:lnSpc>
                        <a:spcAft>
                          <a:spcPts val="0"/>
                        </a:spcAft>
                        <a:tabLst>
                          <a:tab pos="800100" algn="l"/>
                        </a:tabLst>
                      </a:pPr>
                      <a:r>
                        <a:rPr lang="zh-TW" sz="1050" b="1" kern="100" dirty="0">
                          <a:solidFill>
                            <a:schemeClr val="dk1"/>
                          </a:solidFill>
                          <a:effectLst/>
                          <a:latin typeface="+mn-lt"/>
                          <a:ea typeface="+mn-ea"/>
                          <a:cs typeface="+mn-cs"/>
                        </a:rPr>
                        <a:t>□ 教學研究與學習分析</a:t>
                      </a:r>
                    </a:p>
                    <a:p>
                      <a:pPr marL="152400" indent="-152400" algn="just" defTabSz="914400" rtl="0" eaLnBrk="1" latinLnBrk="0" hangingPunct="1">
                        <a:lnSpc>
                          <a:spcPct val="150000"/>
                        </a:lnSpc>
                        <a:spcAft>
                          <a:spcPts val="0"/>
                        </a:spcAft>
                        <a:tabLst>
                          <a:tab pos="800100" algn="l"/>
                        </a:tabLst>
                      </a:pPr>
                      <a:r>
                        <a:rPr lang="zh-TW" sz="1050" b="1" kern="100" dirty="0">
                          <a:solidFill>
                            <a:schemeClr val="dk1"/>
                          </a:solidFill>
                          <a:effectLst/>
                          <a:latin typeface="+mn-lt"/>
                          <a:ea typeface="+mn-ea"/>
                          <a:cs typeface="+mn-cs"/>
                        </a:rPr>
                        <a:t>□ 班級經營技巧</a:t>
                      </a:r>
                    </a:p>
                    <a:p>
                      <a:pPr marL="152400" indent="-152400" algn="just" defTabSz="914400" rtl="0" eaLnBrk="1" latinLnBrk="0" hangingPunct="1">
                        <a:lnSpc>
                          <a:spcPct val="150000"/>
                        </a:lnSpc>
                        <a:spcAft>
                          <a:spcPts val="0"/>
                        </a:spcAft>
                        <a:tabLst>
                          <a:tab pos="800100" algn="l"/>
                        </a:tabLst>
                      </a:pPr>
                      <a:r>
                        <a:rPr lang="zh-TW" sz="1050" b="1" kern="100" dirty="0">
                          <a:solidFill>
                            <a:schemeClr val="dk1"/>
                          </a:solidFill>
                          <a:effectLst/>
                          <a:latin typeface="+mn-lt"/>
                          <a:ea typeface="+mn-ea"/>
                          <a:cs typeface="+mn-cs"/>
                        </a:rPr>
                        <a:t>□ 學生輔導技巧</a:t>
                      </a:r>
                    </a:p>
                    <a:p>
                      <a:pPr marL="152400" indent="-152400" algn="just" defTabSz="914400" rtl="0" eaLnBrk="1" latinLnBrk="0" hangingPunct="1">
                        <a:lnSpc>
                          <a:spcPct val="150000"/>
                        </a:lnSpc>
                        <a:spcAft>
                          <a:spcPts val="0"/>
                        </a:spcAft>
                        <a:tabLst>
                          <a:tab pos="800100" algn="l"/>
                        </a:tabLst>
                      </a:pPr>
                      <a:r>
                        <a:rPr lang="zh-TW" sz="1050" b="1" kern="100" dirty="0">
                          <a:solidFill>
                            <a:schemeClr val="dk1"/>
                          </a:solidFill>
                          <a:effectLst/>
                          <a:latin typeface="+mn-lt"/>
                          <a:ea typeface="+mn-ea"/>
                          <a:cs typeface="+mn-cs"/>
                        </a:rPr>
                        <a:t>□ 口語表達技巧</a:t>
                      </a:r>
                    </a:p>
                    <a:p>
                      <a:pPr marL="152400" indent="-152400" algn="just" defTabSz="914400" rtl="0" eaLnBrk="1" latinLnBrk="0" hangingPunct="1">
                        <a:lnSpc>
                          <a:spcPct val="150000"/>
                        </a:lnSpc>
                        <a:spcAft>
                          <a:spcPts val="0"/>
                        </a:spcAft>
                        <a:tabLst>
                          <a:tab pos="800100" algn="l"/>
                        </a:tabLst>
                      </a:pPr>
                      <a:r>
                        <a:rPr lang="zh-TW" sz="1050" b="1" kern="100" dirty="0">
                          <a:solidFill>
                            <a:schemeClr val="dk1"/>
                          </a:solidFill>
                          <a:effectLst/>
                          <a:latin typeface="+mn-lt"/>
                          <a:ea typeface="+mn-ea"/>
                          <a:cs typeface="+mn-cs"/>
                        </a:rPr>
                        <a:t>□ 作業批改與評分技巧</a:t>
                      </a:r>
                    </a:p>
                    <a:p>
                      <a:pPr marL="152400" indent="-152400" algn="just" defTabSz="914400" rtl="0" eaLnBrk="1" latinLnBrk="0" hangingPunct="1">
                        <a:lnSpc>
                          <a:spcPct val="150000"/>
                        </a:lnSpc>
                        <a:spcAft>
                          <a:spcPts val="0"/>
                        </a:spcAft>
                        <a:tabLst>
                          <a:tab pos="800100" algn="l"/>
                        </a:tabLst>
                      </a:pPr>
                      <a:r>
                        <a:rPr lang="zh-TW" sz="1050" b="1" kern="100" dirty="0">
                          <a:solidFill>
                            <a:schemeClr val="dk1"/>
                          </a:solidFill>
                          <a:effectLst/>
                          <a:latin typeface="+mn-lt"/>
                          <a:ea typeface="+mn-ea"/>
                          <a:cs typeface="+mn-cs"/>
                        </a:rPr>
                        <a:t>□ 板書、簡報能力</a:t>
                      </a:r>
                    </a:p>
                  </a:txBody>
                  <a:tcPr marL="28575" marR="28575" marT="28575" marB="28575" anchor="ctr">
                    <a:lnT w="12700" cap="flat" cmpd="sng" algn="ctr">
                      <a:solidFill>
                        <a:schemeClr val="tx1"/>
                      </a:solidFill>
                      <a:prstDash val="solid"/>
                      <a:round/>
                      <a:headEnd type="none" w="med" len="med"/>
                      <a:tailEnd type="none" w="med" len="med"/>
                    </a:lnT>
                    <a:solidFill>
                      <a:schemeClr val="bg1"/>
                    </a:solidFill>
                  </a:tcPr>
                </a:tc>
                <a:tc>
                  <a:txBody>
                    <a:bodyPr/>
                    <a:lstStyle/>
                    <a:p>
                      <a:pPr marL="152400" indent="-152400" algn="just" defTabSz="914400" rtl="0" eaLnBrk="1" latinLnBrk="0" hangingPunct="1">
                        <a:lnSpc>
                          <a:spcPct val="150000"/>
                        </a:lnSpc>
                        <a:spcAft>
                          <a:spcPts val="0"/>
                        </a:spcAft>
                        <a:tabLst>
                          <a:tab pos="800100" algn="l"/>
                        </a:tabLst>
                      </a:pPr>
                      <a:r>
                        <a:rPr lang="zh-TW" sz="1050" b="1" kern="100" dirty="0">
                          <a:solidFill>
                            <a:schemeClr val="dk1"/>
                          </a:solidFill>
                          <a:effectLst/>
                          <a:latin typeface="+mn-lt"/>
                          <a:ea typeface="+mn-ea"/>
                          <a:cs typeface="+mn-cs"/>
                        </a:rPr>
                        <a:t>□ 教學實習態度</a:t>
                      </a:r>
                    </a:p>
                    <a:p>
                      <a:pPr marL="152400" indent="-152400" algn="just" defTabSz="914400" rtl="0" eaLnBrk="1" latinLnBrk="0" hangingPunct="1">
                        <a:lnSpc>
                          <a:spcPct val="150000"/>
                        </a:lnSpc>
                        <a:spcAft>
                          <a:spcPts val="0"/>
                        </a:spcAft>
                        <a:tabLst>
                          <a:tab pos="800100" algn="l"/>
                        </a:tabLst>
                      </a:pPr>
                      <a:r>
                        <a:rPr lang="zh-TW" sz="1050" b="1" kern="100" dirty="0">
                          <a:solidFill>
                            <a:schemeClr val="dk1"/>
                          </a:solidFill>
                          <a:effectLst/>
                          <a:latin typeface="+mn-lt"/>
                          <a:ea typeface="+mn-ea"/>
                          <a:cs typeface="+mn-cs"/>
                        </a:rPr>
                        <a:t>□ 撰寫成果報告能力</a:t>
                      </a:r>
                    </a:p>
                    <a:p>
                      <a:pPr marL="152400" indent="-152400" algn="just" defTabSz="914400" rtl="0" eaLnBrk="1" latinLnBrk="0" hangingPunct="1">
                        <a:lnSpc>
                          <a:spcPct val="150000"/>
                        </a:lnSpc>
                        <a:spcAft>
                          <a:spcPts val="0"/>
                        </a:spcAft>
                        <a:tabLst>
                          <a:tab pos="800100" algn="l"/>
                        </a:tabLst>
                      </a:pPr>
                      <a:r>
                        <a:rPr lang="zh-TW" sz="1050" b="1" kern="100" dirty="0">
                          <a:solidFill>
                            <a:schemeClr val="dk1"/>
                          </a:solidFill>
                          <a:effectLst/>
                          <a:latin typeface="+mn-lt"/>
                          <a:ea typeface="+mn-ea"/>
                          <a:cs typeface="+mn-cs"/>
                        </a:rPr>
                        <a:t>□ 維護實作安全能力</a:t>
                      </a:r>
                    </a:p>
                    <a:p>
                      <a:pPr marL="152400" indent="-152400" algn="just" defTabSz="914400" rtl="0" eaLnBrk="1" latinLnBrk="0" hangingPunct="1">
                        <a:lnSpc>
                          <a:spcPct val="150000"/>
                        </a:lnSpc>
                        <a:spcAft>
                          <a:spcPts val="0"/>
                        </a:spcAft>
                        <a:tabLst>
                          <a:tab pos="800100" algn="l"/>
                        </a:tabLst>
                      </a:pPr>
                      <a:r>
                        <a:rPr lang="zh-TW" sz="1050" b="1" kern="100" dirty="0">
                          <a:solidFill>
                            <a:schemeClr val="dk1"/>
                          </a:solidFill>
                          <a:effectLst/>
                          <a:latin typeface="+mn-lt"/>
                          <a:ea typeface="+mn-ea"/>
                          <a:cs typeface="+mn-cs"/>
                        </a:rPr>
                        <a:t>□ 操作、維護儀器設備能力</a:t>
                      </a:r>
                    </a:p>
                    <a:p>
                      <a:pPr marL="152400" indent="-152400" algn="just" defTabSz="914400" rtl="0" eaLnBrk="1" latinLnBrk="0" hangingPunct="1">
                        <a:lnSpc>
                          <a:spcPct val="150000"/>
                        </a:lnSpc>
                        <a:spcAft>
                          <a:spcPts val="0"/>
                        </a:spcAft>
                        <a:tabLst>
                          <a:tab pos="800100" algn="l"/>
                        </a:tabLst>
                      </a:pPr>
                      <a:r>
                        <a:rPr lang="zh-TW" sz="1050" b="1" kern="100" dirty="0">
                          <a:solidFill>
                            <a:schemeClr val="dk1"/>
                          </a:solidFill>
                          <a:effectLst/>
                          <a:latin typeface="+mn-lt"/>
                          <a:ea typeface="+mn-ea"/>
                          <a:cs typeface="+mn-cs"/>
                        </a:rPr>
                        <a:t>□ 其他</a:t>
                      </a:r>
                    </a:p>
                  </a:txBody>
                  <a:tcPr marL="28575" marR="28575" marT="28575" marB="28575"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bl>
          </a:graphicData>
        </a:graphic>
      </p:graphicFrame>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969377"/>
            <a:ext cx="2465669" cy="3641707"/>
          </a:xfrm>
          <a:prstGeom prst="rect">
            <a:avLst/>
          </a:prstGeom>
        </p:spPr>
      </p:pic>
      <p:sp>
        <p:nvSpPr>
          <p:cNvPr id="10" name="圓角矩形 9"/>
          <p:cNvSpPr/>
          <p:nvPr/>
        </p:nvSpPr>
        <p:spPr>
          <a:xfrm>
            <a:off x="323528" y="4113076"/>
            <a:ext cx="2353394" cy="396044"/>
          </a:xfrm>
          <a:prstGeom prst="round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4067944" y="2784366"/>
            <a:ext cx="4608512" cy="523220"/>
          </a:xfrm>
          <a:prstGeom prst="rect">
            <a:avLst/>
          </a:prstGeom>
          <a:noFill/>
        </p:spPr>
        <p:txBody>
          <a:bodyPr wrap="square" rtlCol="0">
            <a:spAutoFit/>
          </a:bodyPr>
          <a:lstStyle/>
          <a:p>
            <a:r>
              <a:rPr lang="zh-TW" altLang="en-US" sz="2800" b="1" dirty="0">
                <a:solidFill>
                  <a:srgbClr val="FF0000"/>
                </a:solidFill>
                <a:latin typeface="微軟正黑體" panose="020B0604030504040204" pitchFamily="34" charset="-120"/>
                <a:ea typeface="微軟正黑體" panose="020B0604030504040204" pitchFamily="34" charset="-120"/>
              </a:rPr>
              <a:t>學生學習項目與內容</a:t>
            </a:r>
            <a:endParaRPr lang="zh-TW" altLang="en-US" sz="2800" dirty="0">
              <a:solidFill>
                <a:srgbClr val="FF0000"/>
              </a:solidFill>
            </a:endParaRPr>
          </a:p>
        </p:txBody>
      </p:sp>
      <p:sp>
        <p:nvSpPr>
          <p:cNvPr id="11" name="圓角矩形 10"/>
          <p:cNvSpPr/>
          <p:nvPr/>
        </p:nvSpPr>
        <p:spPr>
          <a:xfrm>
            <a:off x="2987824" y="3307586"/>
            <a:ext cx="5760640" cy="163358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右彎箭號 12"/>
          <p:cNvSpPr/>
          <p:nvPr/>
        </p:nvSpPr>
        <p:spPr>
          <a:xfrm>
            <a:off x="2555776" y="3645024"/>
            <a:ext cx="432048" cy="46805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4818927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350890373"/>
              </p:ext>
            </p:extLst>
          </p:nvPr>
        </p:nvGraphicFramePr>
        <p:xfrm>
          <a:off x="3131840" y="2963951"/>
          <a:ext cx="6012160" cy="2160240"/>
        </p:xfrm>
        <a:graphic>
          <a:graphicData uri="http://schemas.openxmlformats.org/drawingml/2006/table">
            <a:tbl>
              <a:tblPr>
                <a:tableStyleId>{5C22544A-7EE6-4342-B048-85BDC9FD1C3A}</a:tableStyleId>
              </a:tblPr>
              <a:tblGrid>
                <a:gridCol w="916113">
                  <a:extLst>
                    <a:ext uri="{9D8B030D-6E8A-4147-A177-3AD203B41FA5}">
                      <a16:colId xmlns:a16="http://schemas.microsoft.com/office/drawing/2014/main" val="20000"/>
                    </a:ext>
                  </a:extLst>
                </a:gridCol>
                <a:gridCol w="100926">
                  <a:extLst>
                    <a:ext uri="{9D8B030D-6E8A-4147-A177-3AD203B41FA5}">
                      <a16:colId xmlns:a16="http://schemas.microsoft.com/office/drawing/2014/main" val="20001"/>
                    </a:ext>
                  </a:extLst>
                </a:gridCol>
                <a:gridCol w="1925308">
                  <a:extLst>
                    <a:ext uri="{9D8B030D-6E8A-4147-A177-3AD203B41FA5}">
                      <a16:colId xmlns:a16="http://schemas.microsoft.com/office/drawing/2014/main" val="20002"/>
                    </a:ext>
                  </a:extLst>
                </a:gridCol>
                <a:gridCol w="3069813">
                  <a:extLst>
                    <a:ext uri="{9D8B030D-6E8A-4147-A177-3AD203B41FA5}">
                      <a16:colId xmlns:a16="http://schemas.microsoft.com/office/drawing/2014/main" val="20003"/>
                    </a:ext>
                  </a:extLst>
                </a:gridCol>
              </a:tblGrid>
              <a:tr h="2160240">
                <a:tc>
                  <a:txBody>
                    <a:bodyPr/>
                    <a:lstStyle/>
                    <a:p>
                      <a:pPr algn="ctr">
                        <a:lnSpc>
                          <a:spcPct val="150000"/>
                        </a:lnSpc>
                        <a:spcAft>
                          <a:spcPts val="0"/>
                        </a:spcAft>
                      </a:pPr>
                      <a:r>
                        <a:rPr lang="zh-TW" altLang="en-US" sz="1400" b="1" kern="100" dirty="0" smtClean="0">
                          <a:effectLst/>
                        </a:rPr>
                        <a:t>教師</a:t>
                      </a:r>
                      <a:endParaRPr lang="en-US" altLang="zh-TW" sz="1400" b="1" kern="100" dirty="0" smtClean="0">
                        <a:effectLst/>
                      </a:endParaRPr>
                    </a:p>
                    <a:p>
                      <a:pPr algn="ctr">
                        <a:lnSpc>
                          <a:spcPct val="150000"/>
                        </a:lnSpc>
                        <a:spcAft>
                          <a:spcPts val="0"/>
                        </a:spcAft>
                      </a:pPr>
                      <a:r>
                        <a:rPr lang="zh-TW" sz="1400" b="1" kern="100" dirty="0" smtClean="0">
                          <a:effectLst/>
                        </a:rPr>
                        <a:t>指導</a:t>
                      </a:r>
                      <a:r>
                        <a:rPr lang="zh-TW" sz="1400" b="1" kern="100" dirty="0">
                          <a:effectLst/>
                        </a:rPr>
                        <a:t>方式</a:t>
                      </a:r>
                      <a:endParaRPr lang="zh-TW" sz="1400" b="1" kern="100" dirty="0">
                        <a:effectLst/>
                        <a:latin typeface="Times New Roman"/>
                        <a:ea typeface="新細明體"/>
                      </a:endParaRPr>
                    </a:p>
                  </a:txBody>
                  <a:tcPr marL="28575" marR="28575" marT="28575" marB="28575" anchor="ctr">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50000"/>
                        </a:lnSpc>
                        <a:spcAft>
                          <a:spcPts val="0"/>
                        </a:spcAft>
                      </a:pPr>
                      <a:endParaRPr lang="zh-TW" sz="1200" b="1" kern="100" dirty="0">
                        <a:effectLst/>
                        <a:latin typeface="Times New Roman"/>
                        <a:ea typeface="新細明體"/>
                      </a:endParaRPr>
                    </a:p>
                  </a:txBody>
                  <a:tcPr marL="28575" marR="28575" marT="28575" marB="28575" anchor="ctr">
                    <a:lnL w="12700" cap="flat" cmpd="sng" algn="ctr">
                      <a:solidFill>
                        <a:schemeClr val="tx1"/>
                      </a:solidFill>
                      <a:prstDash val="solid"/>
                      <a:round/>
                      <a:headEnd type="none" w="med" len="med"/>
                      <a:tailEnd type="none" w="med" len="med"/>
                    </a:lnL>
                    <a:solidFill>
                      <a:schemeClr val="bg1"/>
                    </a:solidFill>
                  </a:tcPr>
                </a:tc>
                <a:tc>
                  <a:txBody>
                    <a:bodyPr/>
                    <a:lstStyle/>
                    <a:p>
                      <a:pPr algn="just">
                        <a:spcAft>
                          <a:spcPts val="0"/>
                        </a:spcAft>
                        <a:tabLst>
                          <a:tab pos="800100" algn="l"/>
                        </a:tabLst>
                      </a:pPr>
                      <a:r>
                        <a:rPr lang="en-US" sz="1200" b="1" kern="100" dirty="0">
                          <a:effectLst/>
                        </a:rPr>
                        <a:t>(</a:t>
                      </a:r>
                      <a:r>
                        <a:rPr lang="zh-TW" sz="1200" b="1" kern="100" dirty="0">
                          <a:effectLst/>
                        </a:rPr>
                        <a:t>可複選，並可自行增列</a:t>
                      </a:r>
                      <a:r>
                        <a:rPr lang="en-US" sz="1200" b="1" kern="100" dirty="0">
                          <a:effectLst/>
                        </a:rPr>
                        <a:t>)                     </a:t>
                      </a:r>
                      <a:endParaRPr lang="zh-TW" sz="1200" b="1" kern="100" dirty="0">
                        <a:effectLst/>
                      </a:endParaRPr>
                    </a:p>
                    <a:p>
                      <a:pPr>
                        <a:spcAft>
                          <a:spcPts val="0"/>
                        </a:spcAft>
                        <a:tabLst>
                          <a:tab pos="800100" algn="l"/>
                        </a:tabLst>
                      </a:pPr>
                      <a:r>
                        <a:rPr lang="zh-TW" sz="1200" b="1" kern="100" dirty="0">
                          <a:effectLst/>
                        </a:rPr>
                        <a:t>□ 教學現場指導</a:t>
                      </a:r>
                    </a:p>
                    <a:p>
                      <a:pPr>
                        <a:spcAft>
                          <a:spcPts val="0"/>
                        </a:spcAft>
                        <a:tabLst>
                          <a:tab pos="800100" algn="l"/>
                        </a:tabLst>
                      </a:pPr>
                      <a:r>
                        <a:rPr lang="zh-TW" sz="1200" b="1" kern="100" dirty="0">
                          <a:effectLst/>
                        </a:rPr>
                        <a:t>□ 觀摩教師授課</a:t>
                      </a:r>
                      <a:r>
                        <a:rPr lang="en-US" sz="1200" b="1" kern="100" dirty="0">
                          <a:effectLst/>
                        </a:rPr>
                        <a:t>             </a:t>
                      </a:r>
                      <a:endParaRPr lang="zh-TW" sz="1200" b="1" kern="100" dirty="0">
                        <a:effectLst/>
                      </a:endParaRPr>
                    </a:p>
                    <a:p>
                      <a:pPr>
                        <a:spcAft>
                          <a:spcPts val="0"/>
                        </a:spcAft>
                        <a:tabLst>
                          <a:tab pos="800100" algn="l"/>
                        </a:tabLst>
                      </a:pPr>
                      <a:r>
                        <a:rPr lang="zh-TW" sz="1200" b="1" kern="100" dirty="0">
                          <a:effectLst/>
                        </a:rPr>
                        <a:t>□ 定期召開會議與談</a:t>
                      </a:r>
                    </a:p>
                    <a:p>
                      <a:pPr>
                        <a:spcAft>
                          <a:spcPts val="0"/>
                        </a:spcAft>
                        <a:tabLst>
                          <a:tab pos="800100" algn="l"/>
                        </a:tabLst>
                      </a:pPr>
                      <a:r>
                        <a:rPr lang="zh-TW" sz="1200" b="1" kern="100" dirty="0">
                          <a:effectLst/>
                        </a:rPr>
                        <a:t>□ 教學經驗傳承</a:t>
                      </a:r>
                    </a:p>
                    <a:p>
                      <a:pPr>
                        <a:spcAft>
                          <a:spcPts val="0"/>
                        </a:spcAft>
                        <a:tabLst>
                          <a:tab pos="800100" algn="l"/>
                        </a:tabLst>
                      </a:pPr>
                      <a:r>
                        <a:rPr lang="zh-TW" sz="1200" b="1" kern="100" dirty="0">
                          <a:effectLst/>
                        </a:rPr>
                        <a:t>□ 資料應用與分析指導</a:t>
                      </a:r>
                      <a:r>
                        <a:rPr lang="en-US" sz="1200" b="1" kern="100" dirty="0">
                          <a:effectLst/>
                        </a:rPr>
                        <a:t>           </a:t>
                      </a:r>
                      <a:endParaRPr lang="zh-TW" sz="1200" b="1" kern="100" dirty="0">
                        <a:effectLst/>
                        <a:latin typeface="Times New Roman"/>
                        <a:ea typeface="新細明體"/>
                      </a:endParaRPr>
                    </a:p>
                  </a:txBody>
                  <a:tcPr marL="28575" marR="28575" marT="28575" marB="28575" anchor="ctr">
                    <a:lnR w="12700" cap="flat" cmpd="sng" algn="ctr">
                      <a:solidFill>
                        <a:schemeClr val="tx1"/>
                      </a:solidFill>
                      <a:prstDash val="solid"/>
                      <a:round/>
                      <a:headEnd type="none" w="med" len="med"/>
                      <a:tailEnd type="none" w="med" len="med"/>
                    </a:lnR>
                    <a:solidFill>
                      <a:schemeClr val="bg1"/>
                    </a:solidFill>
                  </a:tcPr>
                </a:tc>
                <a:tc>
                  <a:txBody>
                    <a:bodyPr/>
                    <a:lstStyle/>
                    <a:p>
                      <a:pPr>
                        <a:spcAft>
                          <a:spcPts val="0"/>
                        </a:spcAft>
                        <a:tabLst>
                          <a:tab pos="800100" algn="l"/>
                        </a:tabLst>
                      </a:pPr>
                      <a:r>
                        <a:rPr lang="zh-TW" sz="1200" b="1" kern="100" dirty="0">
                          <a:effectLst/>
                        </a:rPr>
                        <a:t>□ 指導討論、演習、實作、課程經營技巧</a:t>
                      </a:r>
                    </a:p>
                    <a:p>
                      <a:pPr>
                        <a:spcAft>
                          <a:spcPts val="0"/>
                        </a:spcAft>
                        <a:tabLst>
                          <a:tab pos="800100" algn="l"/>
                        </a:tabLst>
                      </a:pPr>
                      <a:r>
                        <a:rPr lang="zh-TW" sz="1200" b="1" kern="100" dirty="0">
                          <a:effectLst/>
                        </a:rPr>
                        <a:t>□ 鼓勵教學獎助生籌組社群</a:t>
                      </a:r>
                    </a:p>
                    <a:p>
                      <a:pPr>
                        <a:spcAft>
                          <a:spcPts val="0"/>
                        </a:spcAft>
                        <a:tabLst>
                          <a:tab pos="800100" algn="l"/>
                        </a:tabLst>
                      </a:pPr>
                      <a:r>
                        <a:rPr lang="zh-TW" sz="1200" b="1" kern="100" dirty="0">
                          <a:effectLst/>
                        </a:rPr>
                        <a:t>□ 安排教學獎助生間教學觀摩</a:t>
                      </a:r>
                    </a:p>
                    <a:p>
                      <a:pPr>
                        <a:spcAft>
                          <a:spcPts val="0"/>
                        </a:spcAft>
                        <a:tabLst>
                          <a:tab pos="800100" algn="l"/>
                        </a:tabLst>
                      </a:pPr>
                      <a:r>
                        <a:rPr lang="zh-TW" sz="1200" b="1" kern="100" dirty="0">
                          <a:effectLst/>
                        </a:rPr>
                        <a:t>□ 推薦、提供參考書目與教學資源</a:t>
                      </a:r>
                    </a:p>
                    <a:p>
                      <a:pPr>
                        <a:spcAft>
                          <a:spcPts val="0"/>
                        </a:spcAft>
                        <a:tabLst>
                          <a:tab pos="800100" algn="l"/>
                        </a:tabLst>
                      </a:pPr>
                      <a:r>
                        <a:rPr lang="zh-TW" sz="1200" b="1" kern="100" dirty="0">
                          <a:effectLst/>
                        </a:rPr>
                        <a:t>□ 說明教學獎助生應有之職責與能力</a:t>
                      </a:r>
                    </a:p>
                    <a:p>
                      <a:pPr>
                        <a:spcAft>
                          <a:spcPts val="0"/>
                        </a:spcAft>
                        <a:tabLst>
                          <a:tab pos="800100" algn="l"/>
                        </a:tabLst>
                      </a:pPr>
                      <a:r>
                        <a:rPr lang="zh-TW" sz="1200" b="1" kern="100" dirty="0">
                          <a:effectLst/>
                        </a:rPr>
                        <a:t>□ 其他</a:t>
                      </a:r>
                      <a:endParaRPr lang="zh-TW" sz="1200" b="1" kern="100" dirty="0">
                        <a:effectLst/>
                        <a:latin typeface="Times New Roman"/>
                        <a:ea typeface="新細明體"/>
                      </a:endParaRPr>
                    </a:p>
                  </a:txBody>
                  <a:tcPr marL="28575" marR="28575" marT="28575" marB="28575"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sp>
        <p:nvSpPr>
          <p:cNvPr id="7" name="投影片編號版面配置區 6"/>
          <p:cNvSpPr>
            <a:spLocks noGrp="1"/>
          </p:cNvSpPr>
          <p:nvPr>
            <p:ph type="sldNum" sz="quarter" idx="12"/>
          </p:nvPr>
        </p:nvSpPr>
        <p:spPr>
          <a:xfrm>
            <a:off x="7012413" y="6464873"/>
            <a:ext cx="2133600" cy="365125"/>
          </a:xfrm>
        </p:spPr>
        <p:txBody>
          <a:bodyPr/>
          <a:lstStyle/>
          <a:p>
            <a:fld id="{5CE1597B-A397-4CB3-9660-0097F3AD3601}" type="slidenum">
              <a:rPr lang="fr-CA" altLang="zh-TW" smtClean="0"/>
              <a:pPr/>
              <a:t>29</a:t>
            </a:fld>
            <a:endParaRPr lang="fr-CA" altLang="zh-TW" dirty="0"/>
          </a:p>
        </p:txBody>
      </p:sp>
      <p:sp>
        <p:nvSpPr>
          <p:cNvPr id="10" name="圓角矩形 9"/>
          <p:cNvSpPr/>
          <p:nvPr/>
        </p:nvSpPr>
        <p:spPr>
          <a:xfrm>
            <a:off x="3131840" y="2963951"/>
            <a:ext cx="5976664" cy="22322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969377"/>
            <a:ext cx="2465669" cy="3641707"/>
          </a:xfrm>
          <a:prstGeom prst="rect">
            <a:avLst/>
          </a:prstGeom>
        </p:spPr>
      </p:pic>
      <p:sp>
        <p:nvSpPr>
          <p:cNvPr id="11" name="圓角矩形 10"/>
          <p:cNvSpPr/>
          <p:nvPr/>
        </p:nvSpPr>
        <p:spPr>
          <a:xfrm>
            <a:off x="323528" y="4509120"/>
            <a:ext cx="2353394" cy="432048"/>
          </a:xfrm>
          <a:prstGeom prst="round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右彎箭號 11"/>
          <p:cNvSpPr/>
          <p:nvPr/>
        </p:nvSpPr>
        <p:spPr>
          <a:xfrm>
            <a:off x="2555776" y="3645024"/>
            <a:ext cx="576064" cy="86409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 name="文字方塊 2"/>
          <p:cNvSpPr txBox="1"/>
          <p:nvPr/>
        </p:nvSpPr>
        <p:spPr>
          <a:xfrm>
            <a:off x="4824028" y="2446157"/>
            <a:ext cx="2592288" cy="523220"/>
          </a:xfrm>
          <a:prstGeom prst="rect">
            <a:avLst/>
          </a:prstGeom>
          <a:noFill/>
        </p:spPr>
        <p:txBody>
          <a:bodyPr wrap="square" rtlCol="0">
            <a:spAutoFit/>
          </a:bodyPr>
          <a:lstStyle/>
          <a:p>
            <a:r>
              <a:rPr lang="zh-TW" altLang="en-US" sz="2800" b="1" dirty="0">
                <a:solidFill>
                  <a:srgbClr val="FF0000"/>
                </a:solidFill>
                <a:latin typeface="微軟正黑體" panose="020B0604030504040204" pitchFamily="34" charset="-120"/>
                <a:ea typeface="微軟正黑體" panose="020B0604030504040204" pitchFamily="34" charset="-120"/>
              </a:rPr>
              <a:t>教師指導方式</a:t>
            </a:r>
          </a:p>
        </p:txBody>
      </p:sp>
      <p:sp>
        <p:nvSpPr>
          <p:cNvPr id="5" name="標題 4"/>
          <p:cNvSpPr>
            <a:spLocks noGrp="1"/>
          </p:cNvSpPr>
          <p:nvPr>
            <p:ph type="title"/>
          </p:nvPr>
        </p:nvSpPr>
        <p:spPr/>
        <p:txBody>
          <a:bodyPr/>
          <a:lstStyle/>
          <a:p>
            <a:endParaRPr lang="zh-TW" altLang="en-US"/>
          </a:p>
        </p:txBody>
      </p:sp>
      <p:sp>
        <p:nvSpPr>
          <p:cNvPr id="13" name="標題 1"/>
          <p:cNvSpPr txBox="1">
            <a:spLocks/>
          </p:cNvSpPr>
          <p:nvPr/>
        </p:nvSpPr>
        <p:spPr bwMode="auto">
          <a:xfrm>
            <a:off x="0" y="274638"/>
            <a:ext cx="932452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zh-TW" sz="3200" b="1" smtClean="0">
                <a:solidFill>
                  <a:srgbClr val="9C4839"/>
                </a:solidFill>
                <a:latin typeface="微軟正黑體" panose="020B0604030504040204" pitchFamily="34" charset="-120"/>
                <a:ea typeface="微軟正黑體" panose="020B0604030504040204" pitchFamily="34" charset="-120"/>
              </a:rPr>
              <a:t>(</a:t>
            </a:r>
            <a:r>
              <a:rPr lang="zh-TW" altLang="en-US" sz="3200" b="1" smtClean="0">
                <a:solidFill>
                  <a:srgbClr val="9C4839"/>
                </a:solidFill>
                <a:latin typeface="微軟正黑體" panose="020B0604030504040204" pitchFamily="34" charset="-120"/>
                <a:ea typeface="微軟正黑體" panose="020B0604030504040204" pitchFamily="34" charset="-120"/>
              </a:rPr>
              <a:t>二</a:t>
            </a:r>
            <a:r>
              <a:rPr lang="en-US" altLang="zh-TW" sz="3200" b="1" smtClean="0">
                <a:solidFill>
                  <a:srgbClr val="9C4839"/>
                </a:solidFill>
                <a:latin typeface="微軟正黑體" panose="020B0604030504040204" pitchFamily="34" charset="-120"/>
                <a:ea typeface="微軟正黑體" panose="020B0604030504040204" pitchFamily="34" charset="-120"/>
              </a:rPr>
              <a:t>)</a:t>
            </a:r>
            <a:r>
              <a:rPr lang="zh-TW" altLang="en-US" sz="3200" b="1" smtClean="0">
                <a:solidFill>
                  <a:srgbClr val="9C4839"/>
                </a:solidFill>
                <a:latin typeface="微軟正黑體" panose="020B0604030504040204" pitchFamily="34" charset="-120"/>
                <a:ea typeface="微軟正黑體" panose="020B0604030504040204" pitchFamily="34" charset="-120"/>
              </a:rPr>
              <a:t>「教學實習與實務」正式學分課程相關說明</a:t>
            </a:r>
            <a:endParaRPr lang="zh-TW" altLang="en-US" sz="3200" dirty="0"/>
          </a:p>
        </p:txBody>
      </p:sp>
      <p:sp>
        <p:nvSpPr>
          <p:cNvPr id="14" name="內容版面配置區 2"/>
          <p:cNvSpPr>
            <a:spLocks noGrp="1"/>
          </p:cNvSpPr>
          <p:nvPr>
            <p:ph idx="1"/>
          </p:nvPr>
        </p:nvSpPr>
        <p:spPr>
          <a:xfrm>
            <a:off x="251520" y="1340768"/>
            <a:ext cx="8856984" cy="676672"/>
          </a:xfrm>
        </p:spPr>
        <p:txBody>
          <a:bodyPr/>
          <a:lstStyle/>
          <a:p>
            <a:r>
              <a:rPr lang="zh-TW" altLang="en-US" b="1" dirty="0">
                <a:latin typeface="微軟正黑體" panose="020B0604030504040204" pitchFamily="34" charset="-120"/>
                <a:ea typeface="微軟正黑體" panose="020B0604030504040204" pitchFamily="34" charset="-120"/>
              </a:rPr>
              <a:t>教學實習與實務課程「教學實習活動計畫表」</a:t>
            </a:r>
            <a:r>
              <a:rPr lang="en-US" altLang="zh-TW" b="1" dirty="0">
                <a:solidFill>
                  <a:srgbClr val="9C4839"/>
                </a:solidFill>
                <a:latin typeface="微軟正黑體" panose="020B0604030504040204" pitchFamily="34" charset="-120"/>
                <a:ea typeface="微軟正黑體" panose="020B0604030504040204" pitchFamily="34" charset="-120"/>
              </a:rPr>
              <a:t/>
            </a:r>
            <a:br>
              <a:rPr lang="en-US" altLang="zh-TW" b="1" dirty="0">
                <a:solidFill>
                  <a:srgbClr val="9C4839"/>
                </a:solidFill>
                <a:latin typeface="微軟正黑體" panose="020B0604030504040204" pitchFamily="34" charset="-120"/>
                <a:ea typeface="微軟正黑體" panose="020B0604030504040204" pitchFamily="34" charset="-120"/>
              </a:rPr>
            </a:br>
            <a:endParaRPr lang="zh-TW" altLang="en-US" b="1" dirty="0" smtClean="0">
              <a:solidFill>
                <a:srgbClr val="0070C0"/>
              </a:solidFill>
            </a:endParaRPr>
          </a:p>
          <a:p>
            <a:pPr marL="0" indent="0">
              <a:buNone/>
            </a:pPr>
            <a:endParaRPr lang="zh-TW" altLang="en-US" dirty="0"/>
          </a:p>
        </p:txBody>
      </p:sp>
    </p:spTree>
    <p:extLst>
      <p:ext uri="{BB962C8B-B14F-4D97-AF65-F5344CB8AC3E}">
        <p14:creationId xmlns:p14="http://schemas.microsoft.com/office/powerpoint/2010/main" val="2952522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8"/>
          <p:cNvSpPr txBox="1">
            <a:spLocks/>
          </p:cNvSpPr>
          <p:nvPr/>
        </p:nvSpPr>
        <p:spPr>
          <a:xfrm>
            <a:off x="251520" y="260648"/>
            <a:ext cx="8640960" cy="706090"/>
          </a:xfrm>
          <a:prstGeom prst="rect">
            <a:avLst/>
          </a:prstGeom>
          <a:solidFill>
            <a:srgbClr val="F79646">
              <a:lumMod val="40000"/>
              <a:lumOff val="6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0" rIns="0" bIns="0" anchor="b">
            <a:normAutofit/>
          </a:bodyPr>
          <a:lstStyle/>
          <a:p>
            <a:pPr lvl="0" algn="ctr"/>
            <a:r>
              <a:rPr lang="zh-TW" altLang="en-US" sz="4000" b="1" dirty="0" smtClean="0">
                <a:solidFill>
                  <a:schemeClr val="tx1"/>
                </a:solidFill>
                <a:latin typeface="微軟正黑體" pitchFamily="34" charset="-120"/>
                <a:ea typeface="微軟正黑體" pitchFamily="34" charset="-120"/>
              </a:rPr>
              <a:t>核心通識討論課與「批判思考能力」</a:t>
            </a:r>
          </a:p>
        </p:txBody>
      </p:sp>
      <p:pic>
        <p:nvPicPr>
          <p:cNvPr id="6" name="Picture 3" descr="H:\04核心課程\TA培訓工作\1011\期中經驗分享活動\1126\照片\IMG_2908.JPG"/>
          <p:cNvPicPr>
            <a:picLocks noChangeAspect="1" noChangeArrowheads="1"/>
          </p:cNvPicPr>
          <p:nvPr/>
        </p:nvPicPr>
        <p:blipFill>
          <a:blip r:embed="rId2" cstate="screen"/>
          <a:srcRect/>
          <a:stretch>
            <a:fillRect/>
          </a:stretch>
        </p:blipFill>
        <p:spPr bwMode="auto">
          <a:xfrm>
            <a:off x="395537" y="4469763"/>
            <a:ext cx="2520280" cy="2372028"/>
          </a:xfrm>
          <a:prstGeom prst="ellipse">
            <a:avLst/>
          </a:prstGeom>
          <a:ln>
            <a:noFill/>
          </a:ln>
          <a:effectLst>
            <a:softEdge rad="112500"/>
          </a:effectLst>
        </p:spPr>
      </p:pic>
      <p:pic>
        <p:nvPicPr>
          <p:cNvPr id="7" name="Picture 4" descr="H:\04核心課程\TA培訓工作\1011\期中經驗分享活動\1123\照片\IMG_2881.JPG"/>
          <p:cNvPicPr>
            <a:picLocks noChangeAspect="1" noChangeArrowheads="1"/>
          </p:cNvPicPr>
          <p:nvPr/>
        </p:nvPicPr>
        <p:blipFill>
          <a:blip r:embed="rId3" cstate="screen"/>
          <a:srcRect/>
          <a:stretch>
            <a:fillRect/>
          </a:stretch>
        </p:blipFill>
        <p:spPr bwMode="auto">
          <a:xfrm>
            <a:off x="3419872" y="4432287"/>
            <a:ext cx="2229033" cy="2425713"/>
          </a:xfrm>
          <a:prstGeom prst="ellipse">
            <a:avLst/>
          </a:prstGeom>
          <a:ln>
            <a:noFill/>
          </a:ln>
          <a:effectLst>
            <a:softEdge rad="112500"/>
          </a:effectLst>
        </p:spPr>
      </p:pic>
      <p:pic>
        <p:nvPicPr>
          <p:cNvPr id="8" name="Picture 5" descr="H:\04核心課程\TA培訓工作\1011\期中經驗分享活動\1122\照片\IMG_2860.JPG"/>
          <p:cNvPicPr>
            <a:picLocks noChangeAspect="1" noChangeArrowheads="1"/>
          </p:cNvPicPr>
          <p:nvPr/>
        </p:nvPicPr>
        <p:blipFill>
          <a:blip r:embed="rId4" cstate="screen"/>
          <a:srcRect/>
          <a:stretch>
            <a:fillRect/>
          </a:stretch>
        </p:blipFill>
        <p:spPr bwMode="auto">
          <a:xfrm>
            <a:off x="5220072" y="1700808"/>
            <a:ext cx="2365263" cy="2660921"/>
          </a:xfrm>
          <a:prstGeom prst="ellipse">
            <a:avLst/>
          </a:prstGeom>
          <a:ln>
            <a:noFill/>
          </a:ln>
          <a:effectLst>
            <a:softEdge rad="112500"/>
          </a:effectLst>
        </p:spPr>
      </p:pic>
      <p:pic>
        <p:nvPicPr>
          <p:cNvPr id="9" name="Picture 6" descr="H:\04核心課程\TA培訓工作\1011\期中經驗分享活動\1207\照片\IMG_2999.JPG"/>
          <p:cNvPicPr>
            <a:picLocks noChangeAspect="1" noChangeArrowheads="1"/>
          </p:cNvPicPr>
          <p:nvPr/>
        </p:nvPicPr>
        <p:blipFill>
          <a:blip r:embed="rId5" cstate="screen"/>
          <a:srcRect/>
          <a:stretch>
            <a:fillRect/>
          </a:stretch>
        </p:blipFill>
        <p:spPr bwMode="auto">
          <a:xfrm>
            <a:off x="6206742" y="4005064"/>
            <a:ext cx="2456695" cy="2852936"/>
          </a:xfrm>
          <a:prstGeom prst="ellipse">
            <a:avLst/>
          </a:prstGeom>
          <a:ln>
            <a:noFill/>
          </a:ln>
          <a:effectLst>
            <a:softEdge rad="112500"/>
          </a:effectLst>
        </p:spPr>
      </p:pic>
      <p:sp>
        <p:nvSpPr>
          <p:cNvPr id="10" name="標題 1"/>
          <p:cNvSpPr>
            <a:spLocks noGrp="1"/>
          </p:cNvSpPr>
          <p:nvPr>
            <p:ph type="title" idx="4294967295"/>
          </p:nvPr>
        </p:nvSpPr>
        <p:spPr>
          <a:xfrm>
            <a:off x="251520" y="1124744"/>
            <a:ext cx="7815262" cy="611187"/>
          </a:xfrm>
        </p:spPr>
        <p:txBody>
          <a:bodyPr>
            <a:normAutofit fontScale="90000"/>
          </a:bodyPr>
          <a:lstStyle/>
          <a:p>
            <a:r>
              <a:rPr lang="en-US" altLang="zh-TW" sz="4000" b="1" dirty="0" smtClean="0">
                <a:ln>
                  <a:solidFill>
                    <a:schemeClr val="bg1">
                      <a:lumMod val="50000"/>
                    </a:schemeClr>
                  </a:solidFill>
                </a:ln>
                <a:solidFill>
                  <a:schemeClr val="tx1">
                    <a:lumMod val="95000"/>
                    <a:lumOff val="5000"/>
                  </a:schemeClr>
                </a:solidFill>
                <a:effectLst/>
                <a:latin typeface="微軟正黑體" pitchFamily="34" charset="-120"/>
                <a:ea typeface="微軟正黑體" pitchFamily="34" charset="-120"/>
                <a:cs typeface="Times New Roman" pitchFamily="18" charset="0"/>
              </a:rPr>
              <a:t>2+1</a:t>
            </a:r>
            <a:r>
              <a:rPr lang="zh-TW" altLang="en-US" sz="4000" b="1" dirty="0" smtClean="0">
                <a:ln>
                  <a:solidFill>
                    <a:schemeClr val="bg1">
                      <a:lumMod val="50000"/>
                    </a:schemeClr>
                  </a:solidFill>
                </a:ln>
                <a:solidFill>
                  <a:schemeClr val="tx1">
                    <a:lumMod val="95000"/>
                    <a:lumOff val="5000"/>
                  </a:schemeClr>
                </a:solidFill>
                <a:effectLst/>
                <a:latin typeface="微軟正黑體" pitchFamily="34" charset="-120"/>
                <a:ea typeface="微軟正黑體" pitchFamily="34" charset="-120"/>
                <a:cs typeface="Times New Roman" pitchFamily="18" charset="0"/>
              </a:rPr>
              <a:t>的課程模式</a:t>
            </a:r>
            <a:r>
              <a:rPr lang="en-US" altLang="zh-TW" sz="4000" b="1" dirty="0" smtClean="0">
                <a:ln>
                  <a:solidFill>
                    <a:schemeClr val="bg1">
                      <a:lumMod val="50000"/>
                    </a:schemeClr>
                  </a:solidFill>
                </a:ln>
                <a:solidFill>
                  <a:schemeClr val="tx1">
                    <a:lumMod val="95000"/>
                    <a:lumOff val="5000"/>
                  </a:schemeClr>
                </a:solidFill>
                <a:effectLst/>
                <a:latin typeface="微軟正黑體" pitchFamily="34" charset="-120"/>
                <a:ea typeface="微軟正黑體" pitchFamily="34" charset="-120"/>
                <a:cs typeface="Times New Roman" pitchFamily="18" charset="0"/>
              </a:rPr>
              <a:t>: </a:t>
            </a:r>
            <a:r>
              <a:rPr lang="zh-TW" altLang="en-US" sz="4000" b="1" dirty="0" smtClean="0">
                <a:ln>
                  <a:solidFill>
                    <a:schemeClr val="bg1">
                      <a:lumMod val="50000"/>
                    </a:schemeClr>
                  </a:solidFill>
                </a:ln>
                <a:solidFill>
                  <a:schemeClr val="tx1">
                    <a:lumMod val="95000"/>
                    <a:lumOff val="5000"/>
                  </a:schemeClr>
                </a:solidFill>
                <a:effectLst/>
                <a:latin typeface="微軟正黑體" pitchFamily="34" charset="-120"/>
                <a:ea typeface="微軟正黑體" pitchFamily="34" charset="-120"/>
                <a:cs typeface="Times New Roman" pitchFamily="18" charset="0"/>
              </a:rPr>
              <a:t>創造跨領域學習機會</a:t>
            </a:r>
            <a:endParaRPr lang="zh-TW" altLang="en-US" sz="4000" b="1" dirty="0">
              <a:solidFill>
                <a:srgbClr val="FF0000"/>
              </a:solidFill>
              <a:latin typeface="微軟正黑體" pitchFamily="34" charset="-120"/>
              <a:ea typeface="微軟正黑體" pitchFamily="34" charset="-120"/>
            </a:endParaRPr>
          </a:p>
        </p:txBody>
      </p:sp>
      <p:sp>
        <p:nvSpPr>
          <p:cNvPr id="11" name="內容版面配置區 2"/>
          <p:cNvSpPr txBox="1">
            <a:spLocks/>
          </p:cNvSpPr>
          <p:nvPr/>
        </p:nvSpPr>
        <p:spPr>
          <a:xfrm>
            <a:off x="671317" y="1943726"/>
            <a:ext cx="6664750" cy="448414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zh-TW" altLang="zh-TW" sz="2800" b="1" i="0" u="none" strike="noStrike" kern="1200" cap="none" spc="0" normalizeH="0" baseline="0" noProof="0" dirty="0" smtClean="0">
                <a:ln>
                  <a:solidFill>
                    <a:schemeClr val="bg1">
                      <a:lumMod val="50000"/>
                    </a:schemeClr>
                  </a:solidFill>
                </a:ln>
                <a:solidFill>
                  <a:srgbClr val="C00000"/>
                </a:solidFill>
                <a:effectLst/>
                <a:uLnTx/>
                <a:uFillTx/>
                <a:latin typeface="微軟正黑體" pitchFamily="34" charset="-120"/>
                <a:ea typeface="微軟正黑體" pitchFamily="34" charset="-120"/>
                <a:cs typeface="Times New Roman" pitchFamily="18" charset="0"/>
              </a:rPr>
              <a:t>讓每位政大人透過</a:t>
            </a:r>
            <a:r>
              <a:rPr kumimoji="0" lang="en-US" altLang="zh-TW" sz="2800" b="1" i="0" u="none" strike="noStrike" kern="1200" cap="none" spc="0" normalizeH="0" baseline="0" noProof="0" dirty="0" smtClean="0">
                <a:ln>
                  <a:solidFill>
                    <a:schemeClr val="bg1">
                      <a:lumMod val="50000"/>
                    </a:schemeClr>
                  </a:solidFill>
                </a:ln>
                <a:solidFill>
                  <a:srgbClr val="C00000"/>
                </a:solidFill>
                <a:effectLst/>
                <a:uLnTx/>
                <a:uFillTx/>
                <a:latin typeface="微軟正黑體" pitchFamily="34" charset="-120"/>
                <a:ea typeface="微軟正黑體" pitchFamily="34" charset="-120"/>
                <a:cs typeface="Times New Roman" pitchFamily="18" charset="0"/>
              </a:rPr>
              <a:t>…..</a:t>
            </a:r>
          </a:p>
          <a:p>
            <a:pPr marL="342900" marR="0" lvl="0" indent="-342900" algn="l" defTabSz="914400" rtl="0" eaLnBrk="1" fontAlgn="auto" latinLnBrk="0" hangingPunct="1">
              <a:lnSpc>
                <a:spcPct val="100000"/>
              </a:lnSpc>
              <a:spcBef>
                <a:spcPct val="20000"/>
              </a:spcBef>
              <a:spcAft>
                <a:spcPts val="0"/>
              </a:spcAft>
              <a:buClrTx/>
              <a:buSzTx/>
              <a:buFontTx/>
              <a:buBlip>
                <a:blip r:embed="rId6"/>
              </a:buBlip>
              <a:tabLst/>
              <a:defRPr/>
            </a:pPr>
            <a:r>
              <a:rPr kumimoji="0" lang="en-US" altLang="zh-TW" sz="2800" b="1" i="0" u="none" strike="noStrike" kern="1200" cap="none" spc="0" normalizeH="0" baseline="0" noProof="0" dirty="0" smtClean="0">
                <a:ln>
                  <a:solidFill>
                    <a:schemeClr val="bg1">
                      <a:lumMod val="50000"/>
                    </a:schemeClr>
                  </a:solidFill>
                </a:ln>
                <a:effectLst/>
                <a:uLnTx/>
                <a:uFillTx/>
                <a:latin typeface="微軟正黑體" pitchFamily="34" charset="-120"/>
                <a:ea typeface="微軟正黑體" pitchFamily="34" charset="-120"/>
                <a:cs typeface="Times New Roman" pitchFamily="18" charset="0"/>
              </a:rPr>
              <a:t>3</a:t>
            </a:r>
            <a:r>
              <a:rPr kumimoji="0" lang="zh-TW" altLang="zh-TW" sz="2800" b="1" i="0" u="none" strike="noStrike" kern="1200" cap="none" spc="0" normalizeH="0" baseline="0" noProof="0" dirty="0" smtClean="0">
                <a:ln>
                  <a:solidFill>
                    <a:schemeClr val="bg1">
                      <a:lumMod val="50000"/>
                    </a:schemeClr>
                  </a:solidFill>
                </a:ln>
                <a:effectLst/>
                <a:uLnTx/>
                <a:uFillTx/>
                <a:latin typeface="微軟正黑體" pitchFamily="34" charset="-120"/>
                <a:ea typeface="微軟正黑體" pitchFamily="34" charset="-120"/>
                <a:cs typeface="Times New Roman" pitchFamily="18" charset="0"/>
              </a:rPr>
              <a:t>門核心通識課程</a:t>
            </a:r>
            <a:endParaRPr kumimoji="0" lang="en-US" altLang="zh-TW" sz="2800" b="1" i="0" u="none" strike="noStrike" kern="1200" cap="none" spc="0" normalizeH="0" baseline="0" noProof="0" dirty="0" smtClean="0">
              <a:ln>
                <a:solidFill>
                  <a:schemeClr val="bg1">
                    <a:lumMod val="50000"/>
                  </a:schemeClr>
                </a:solidFill>
              </a:ln>
              <a:effectLst/>
              <a:uLnTx/>
              <a:uFillTx/>
              <a:latin typeface="微軟正黑體" pitchFamily="34" charset="-120"/>
              <a:ea typeface="微軟正黑體" pitchFamily="34" charset="-12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Tx/>
              <a:buBlip>
                <a:blip r:embed="rId6"/>
              </a:buBlip>
              <a:tabLst/>
              <a:defRPr/>
            </a:pPr>
            <a:r>
              <a:rPr kumimoji="0" lang="en-US" altLang="zh-TW" sz="2800" b="1" i="0" u="none" strike="noStrike" kern="1200" cap="none" spc="0" normalizeH="0" baseline="0" noProof="0" dirty="0" smtClean="0">
                <a:ln>
                  <a:solidFill>
                    <a:schemeClr val="bg1">
                      <a:lumMod val="50000"/>
                    </a:schemeClr>
                  </a:solidFill>
                </a:ln>
                <a:effectLst/>
                <a:uLnTx/>
                <a:uFillTx/>
                <a:latin typeface="微軟正黑體" pitchFamily="34" charset="-120"/>
                <a:ea typeface="微軟正黑體" pitchFamily="34" charset="-120"/>
                <a:cs typeface="Times New Roman" pitchFamily="18" charset="0"/>
              </a:rPr>
              <a:t>54</a:t>
            </a:r>
            <a:r>
              <a:rPr kumimoji="0" lang="zh-TW" altLang="zh-TW" sz="2800" b="1" i="0" u="none" strike="noStrike" kern="1200" cap="none" spc="0" normalizeH="0" baseline="0" noProof="0" dirty="0" smtClean="0">
                <a:ln>
                  <a:solidFill>
                    <a:schemeClr val="bg1">
                      <a:lumMod val="50000"/>
                    </a:schemeClr>
                  </a:solidFill>
                </a:ln>
                <a:effectLst/>
                <a:uLnTx/>
                <a:uFillTx/>
                <a:latin typeface="微軟正黑體" pitchFamily="34" charset="-120"/>
                <a:ea typeface="微軟正黑體" pitchFamily="34" charset="-120"/>
                <a:cs typeface="Times New Roman" pitchFamily="18" charset="0"/>
              </a:rPr>
              <a:t>小時討論課</a:t>
            </a:r>
            <a:endParaRPr kumimoji="0" lang="en-US" altLang="zh-TW" sz="2800" b="1" i="0" u="none" strike="noStrike" kern="1200" cap="none" spc="0" normalizeH="0" baseline="0" noProof="0" dirty="0" smtClean="0">
              <a:ln>
                <a:solidFill>
                  <a:schemeClr val="bg1">
                    <a:lumMod val="50000"/>
                  </a:schemeClr>
                </a:solidFill>
              </a:ln>
              <a:effectLst/>
              <a:uLnTx/>
              <a:uFillTx/>
              <a:latin typeface="微軟正黑體" pitchFamily="34" charset="-120"/>
              <a:ea typeface="微軟正黑體" pitchFamily="34" charset="-120"/>
              <a:cs typeface="Times New Roman" pitchFamily="18" charset="0"/>
            </a:endParaRPr>
          </a:p>
          <a:p>
            <a:pPr marL="342900" lvl="0" indent="-342900">
              <a:spcBef>
                <a:spcPct val="20000"/>
              </a:spcBef>
              <a:buBlip>
                <a:blip r:embed="rId6"/>
              </a:buBlip>
            </a:pPr>
            <a:r>
              <a:rPr kumimoji="0" lang="zh-TW" altLang="zh-TW" sz="2800" b="1" i="0" u="none" strike="noStrike" kern="1200" cap="none" spc="0" normalizeH="0" baseline="0" noProof="0" dirty="0" smtClean="0">
                <a:ln>
                  <a:solidFill>
                    <a:schemeClr val="bg1">
                      <a:lumMod val="50000"/>
                    </a:schemeClr>
                  </a:solidFill>
                </a:ln>
                <a:effectLst/>
                <a:uLnTx/>
                <a:uFillTx/>
                <a:latin typeface="微軟正黑體" pitchFamily="34" charset="-120"/>
                <a:ea typeface="微軟正黑體" pitchFamily="34" charset="-120"/>
                <a:cs typeface="Times New Roman" pitchFamily="18" charset="0"/>
              </a:rPr>
              <a:t>與至少</a:t>
            </a:r>
            <a:r>
              <a:rPr kumimoji="0" lang="en-US" altLang="zh-TW" sz="2800" b="1" i="0" u="none" strike="noStrike" kern="1200" cap="none" spc="0" normalizeH="0" baseline="0" noProof="0" dirty="0" smtClean="0">
                <a:ln>
                  <a:solidFill>
                    <a:schemeClr val="bg1">
                      <a:lumMod val="50000"/>
                    </a:schemeClr>
                  </a:solidFill>
                </a:ln>
                <a:effectLst/>
                <a:uLnTx/>
                <a:uFillTx/>
                <a:latin typeface="微軟正黑體" pitchFamily="34" charset="-120"/>
                <a:ea typeface="微軟正黑體" pitchFamily="34" charset="-120"/>
                <a:cs typeface="Times New Roman" pitchFamily="18" charset="0"/>
              </a:rPr>
              <a:t>3</a:t>
            </a:r>
            <a:r>
              <a:rPr kumimoji="0" lang="zh-TW" altLang="zh-TW" sz="2800" b="1" i="0" u="none" strike="noStrike" kern="1200" cap="none" spc="0" normalizeH="0" baseline="0" noProof="0" dirty="0" smtClean="0">
                <a:ln>
                  <a:solidFill>
                    <a:schemeClr val="bg1">
                      <a:lumMod val="50000"/>
                    </a:schemeClr>
                  </a:solidFill>
                </a:ln>
                <a:effectLst/>
                <a:uLnTx/>
                <a:uFillTx/>
                <a:latin typeface="微軟正黑體" pitchFamily="34" charset="-120"/>
                <a:ea typeface="微軟正黑體" pitchFamily="34" charset="-120"/>
                <a:cs typeface="Times New Roman" pitchFamily="18" charset="0"/>
              </a:rPr>
              <a:t>位碩博士</a:t>
            </a:r>
            <a:r>
              <a:rPr kumimoji="0" lang="en-US" altLang="zh-TW" sz="2800" b="1" i="0" u="none" strike="noStrike" kern="1200" cap="none" spc="0" normalizeH="0" baseline="0" noProof="0" dirty="0" smtClean="0">
                <a:ln>
                  <a:solidFill>
                    <a:schemeClr val="bg1">
                      <a:lumMod val="50000"/>
                    </a:schemeClr>
                  </a:solidFill>
                </a:ln>
                <a:effectLst/>
                <a:uLnTx/>
                <a:uFillTx/>
                <a:latin typeface="微軟正黑體" pitchFamily="34" charset="-120"/>
                <a:ea typeface="微軟正黑體" pitchFamily="34" charset="-120"/>
                <a:cs typeface="Times New Roman" pitchFamily="18" charset="0"/>
              </a:rPr>
              <a:t>TA</a:t>
            </a:r>
          </a:p>
          <a:p>
            <a:pPr marL="342900" lvl="0" indent="-342900">
              <a:spcBef>
                <a:spcPct val="20000"/>
              </a:spcBef>
            </a:pPr>
            <a:r>
              <a:rPr lang="en-US" altLang="zh-TW" sz="2800" b="1" dirty="0" smtClean="0">
                <a:ln>
                  <a:solidFill>
                    <a:schemeClr val="bg1">
                      <a:lumMod val="50000"/>
                    </a:schemeClr>
                  </a:solidFill>
                </a:ln>
                <a:solidFill>
                  <a:srgbClr val="C00000"/>
                </a:solidFill>
                <a:latin typeface="微軟正黑體" pitchFamily="34" charset="-120"/>
                <a:ea typeface="微軟正黑體" pitchFamily="34" charset="-120"/>
                <a:cs typeface="Times New Roman" pitchFamily="18" charset="0"/>
              </a:rPr>
              <a:t>……</a:t>
            </a:r>
            <a:r>
              <a:rPr lang="zh-TW" altLang="zh-TW" sz="2800" b="1" dirty="0" smtClean="0">
                <a:solidFill>
                  <a:srgbClr val="C00000"/>
                </a:solidFill>
                <a:latin typeface="微軟正黑體" pitchFamily="34" charset="-120"/>
                <a:ea typeface="微軟正黑體" pitchFamily="34" charset="-120"/>
              </a:rPr>
              <a:t>共同探討跨領域知識</a:t>
            </a:r>
            <a:endParaRPr kumimoji="0" lang="en-US" altLang="zh-TW" sz="2800" b="1" i="0" u="none" strike="noStrike" kern="1200" cap="none" spc="0" normalizeH="0" baseline="0" noProof="0" dirty="0" smtClean="0">
              <a:ln>
                <a:solidFill>
                  <a:schemeClr val="bg1">
                    <a:lumMod val="50000"/>
                  </a:schemeClr>
                </a:solidFill>
              </a:ln>
              <a:solidFill>
                <a:srgbClr val="C00000"/>
              </a:solidFill>
              <a:effectLst/>
              <a:uLnTx/>
              <a:uFillTx/>
              <a:latin typeface="微軟正黑體" pitchFamily="34" charset="-120"/>
              <a:ea typeface="微軟正黑體" pitchFamily="34" charset="-12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zh-TW" altLang="en-US" sz="3200" b="1" i="0" u="none" strike="noStrike" kern="1200" cap="none" spc="0" normalizeH="0" baseline="0" noProof="0" dirty="0">
              <a:ln>
                <a:solidFill>
                  <a:schemeClr val="bg1">
                    <a:lumMod val="50000"/>
                  </a:schemeClr>
                </a:solidFill>
              </a:ln>
              <a:effectLst/>
              <a:uLnTx/>
              <a:uFillTx/>
              <a:latin typeface="微軟正黑體" pitchFamily="34" charset="-120"/>
              <a:ea typeface="微軟正黑體" pitchFamily="34" charset="-120"/>
              <a:cs typeface="Times New Roman" pitchFamily="18" charset="0"/>
            </a:endParaRPr>
          </a:p>
        </p:txBody>
      </p:sp>
      <p:sp>
        <p:nvSpPr>
          <p:cNvPr id="2" name="投影片編號版面配置區 1"/>
          <p:cNvSpPr>
            <a:spLocks noGrp="1"/>
          </p:cNvSpPr>
          <p:nvPr>
            <p:ph type="sldNum" sz="quarter" idx="12"/>
          </p:nvPr>
        </p:nvSpPr>
        <p:spPr/>
        <p:txBody>
          <a:bodyPr/>
          <a:lstStyle/>
          <a:p>
            <a:fld id="{81493ED1-5F88-4D5F-AB6B-D86B309A07EB}" type="slidenum">
              <a:rPr lang="fr-CA" altLang="zh-TW" smtClean="0"/>
              <a:pPr/>
              <a:t>3</a:t>
            </a:fld>
            <a:endParaRPr lang="fr-CA" altLang="zh-TW"/>
          </a:p>
        </p:txBody>
      </p:sp>
    </p:spTree>
    <p:extLst>
      <p:ext uri="{BB962C8B-B14F-4D97-AF65-F5344CB8AC3E}">
        <p14:creationId xmlns:p14="http://schemas.microsoft.com/office/powerpoint/2010/main" val="28773162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656772904"/>
              </p:ext>
            </p:extLst>
          </p:nvPr>
        </p:nvGraphicFramePr>
        <p:xfrm>
          <a:off x="2881673" y="3284984"/>
          <a:ext cx="6226831" cy="1800200"/>
        </p:xfrm>
        <a:graphic>
          <a:graphicData uri="http://schemas.openxmlformats.org/drawingml/2006/table">
            <a:tbl>
              <a:tblPr>
                <a:tableStyleId>{5C22544A-7EE6-4342-B048-85BDC9FD1C3A}</a:tableStyleId>
              </a:tblPr>
              <a:tblGrid>
                <a:gridCol w="778605">
                  <a:extLst>
                    <a:ext uri="{9D8B030D-6E8A-4147-A177-3AD203B41FA5}">
                      <a16:colId xmlns:a16="http://schemas.microsoft.com/office/drawing/2014/main" val="20000"/>
                    </a:ext>
                  </a:extLst>
                </a:gridCol>
                <a:gridCol w="5448226">
                  <a:extLst>
                    <a:ext uri="{9D8B030D-6E8A-4147-A177-3AD203B41FA5}">
                      <a16:colId xmlns:a16="http://schemas.microsoft.com/office/drawing/2014/main" val="20001"/>
                    </a:ext>
                  </a:extLst>
                </a:gridCol>
              </a:tblGrid>
              <a:tr h="1800200">
                <a:tc>
                  <a:txBody>
                    <a:bodyPr/>
                    <a:lstStyle/>
                    <a:p>
                      <a:pPr marL="0" algn="l" defTabSz="914400" rtl="0" eaLnBrk="1" latinLnBrk="0" hangingPunct="1">
                        <a:lnSpc>
                          <a:spcPts val="1400"/>
                        </a:lnSpc>
                        <a:spcAft>
                          <a:spcPts val="0"/>
                        </a:spcAft>
                        <a:tabLst>
                          <a:tab pos="800100" algn="l"/>
                        </a:tabLst>
                      </a:pPr>
                      <a:r>
                        <a:rPr lang="zh-TW" sz="1100" b="1" kern="100" dirty="0">
                          <a:solidFill>
                            <a:schemeClr val="dk1"/>
                          </a:solidFill>
                          <a:effectLst/>
                          <a:latin typeface="+mn-lt"/>
                          <a:ea typeface="+mn-ea"/>
                          <a:cs typeface="+mn-cs"/>
                        </a:rPr>
                        <a:t>教學</a:t>
                      </a:r>
                      <a:r>
                        <a:rPr lang="zh-TW" sz="1100" b="1" kern="100" dirty="0" smtClean="0">
                          <a:solidFill>
                            <a:schemeClr val="dk1"/>
                          </a:solidFill>
                          <a:effectLst/>
                          <a:latin typeface="+mn-lt"/>
                          <a:ea typeface="+mn-ea"/>
                          <a:cs typeface="+mn-cs"/>
                        </a:rPr>
                        <a:t>實習</a:t>
                      </a:r>
                      <a:endParaRPr lang="en-US" altLang="zh-TW" sz="1100" b="1" kern="100" dirty="0" smtClean="0">
                        <a:solidFill>
                          <a:schemeClr val="dk1"/>
                        </a:solidFill>
                        <a:effectLst/>
                        <a:latin typeface="+mn-lt"/>
                        <a:ea typeface="+mn-ea"/>
                        <a:cs typeface="+mn-cs"/>
                      </a:endParaRPr>
                    </a:p>
                    <a:p>
                      <a:pPr marL="0" algn="l" defTabSz="914400" rtl="0" eaLnBrk="1" latinLnBrk="0" hangingPunct="1">
                        <a:lnSpc>
                          <a:spcPts val="1400"/>
                        </a:lnSpc>
                        <a:spcAft>
                          <a:spcPts val="0"/>
                        </a:spcAft>
                        <a:tabLst>
                          <a:tab pos="800100" algn="l"/>
                        </a:tabLst>
                      </a:pPr>
                      <a:r>
                        <a:rPr lang="zh-TW" sz="1100" b="1" kern="100" dirty="0" smtClean="0">
                          <a:solidFill>
                            <a:schemeClr val="dk1"/>
                          </a:solidFill>
                          <a:effectLst/>
                          <a:latin typeface="+mn-lt"/>
                          <a:ea typeface="+mn-ea"/>
                          <a:cs typeface="+mn-cs"/>
                        </a:rPr>
                        <a:t>活動相關</a:t>
                      </a:r>
                      <a:endParaRPr lang="en-US" altLang="zh-TW" sz="1100" b="1" kern="100" dirty="0" smtClean="0">
                        <a:solidFill>
                          <a:schemeClr val="dk1"/>
                        </a:solidFill>
                        <a:effectLst/>
                        <a:latin typeface="+mn-lt"/>
                        <a:ea typeface="+mn-ea"/>
                        <a:cs typeface="+mn-cs"/>
                      </a:endParaRPr>
                    </a:p>
                    <a:p>
                      <a:pPr marL="0" algn="l" defTabSz="914400" rtl="0" eaLnBrk="1" latinLnBrk="0" hangingPunct="1">
                        <a:lnSpc>
                          <a:spcPts val="1400"/>
                        </a:lnSpc>
                        <a:spcAft>
                          <a:spcPts val="0"/>
                        </a:spcAft>
                        <a:tabLst>
                          <a:tab pos="800100" algn="l"/>
                        </a:tabLst>
                      </a:pPr>
                      <a:r>
                        <a:rPr lang="zh-TW" sz="1100" b="1" kern="100" dirty="0" smtClean="0">
                          <a:solidFill>
                            <a:schemeClr val="dk1"/>
                          </a:solidFill>
                          <a:effectLst/>
                          <a:latin typeface="+mn-lt"/>
                          <a:ea typeface="+mn-ea"/>
                          <a:cs typeface="+mn-cs"/>
                        </a:rPr>
                        <a:t>注意事項</a:t>
                      </a:r>
                      <a:endParaRPr lang="zh-TW" sz="1100" b="1" kern="100" dirty="0">
                        <a:solidFill>
                          <a:schemeClr val="dk1"/>
                        </a:solidFill>
                        <a:effectLst/>
                        <a:latin typeface="+mn-lt"/>
                        <a:ea typeface="+mn-ea"/>
                        <a:cs typeface="+mn-cs"/>
                      </a:endParaRPr>
                    </a:p>
                  </a:txBody>
                  <a:tcPr marL="28575" marR="28575" marT="28575" marB="28575" anchor="ctr">
                    <a:solidFill>
                      <a:schemeClr val="bg1"/>
                    </a:solidFill>
                  </a:tcPr>
                </a:tc>
                <a:tc>
                  <a:txBody>
                    <a:bodyPr/>
                    <a:lstStyle/>
                    <a:p>
                      <a:pPr marL="0" lvl="0" indent="-342900" algn="l" defTabSz="914400" rtl="0" eaLnBrk="1" latinLnBrk="0" hangingPunct="1">
                        <a:lnSpc>
                          <a:spcPts val="1400"/>
                        </a:lnSpc>
                        <a:spcAft>
                          <a:spcPts val="0"/>
                        </a:spcAft>
                        <a:buSzPts val="1100"/>
                        <a:buFont typeface="+mj-ea"/>
                        <a:buAutoNum type="ea1ChtPlain"/>
                        <a:tabLst>
                          <a:tab pos="800100" algn="l"/>
                        </a:tabLst>
                      </a:pPr>
                      <a:r>
                        <a:rPr lang="zh-TW" sz="1100" b="1" kern="100" dirty="0">
                          <a:solidFill>
                            <a:schemeClr val="dk1"/>
                          </a:solidFill>
                          <a:effectLst/>
                          <a:latin typeface="+mn-lt"/>
                          <a:ea typeface="+mn-ea"/>
                          <a:cs typeface="+mn-cs"/>
                        </a:rPr>
                        <a:t>參與本課程教學實習活動之獎助生，應修習其所屬學院開設之壹學分選修教學實習與實務課程，由學院於選課作業期間協助加選並採計乙次為畢業學分，不需繳納學分費。</a:t>
                      </a:r>
                    </a:p>
                    <a:p>
                      <a:pPr marL="0" lvl="0" indent="-342900" algn="l" defTabSz="914400" rtl="0" eaLnBrk="1" latinLnBrk="0" hangingPunct="1">
                        <a:lnSpc>
                          <a:spcPts val="1400"/>
                        </a:lnSpc>
                        <a:spcAft>
                          <a:spcPts val="0"/>
                        </a:spcAft>
                        <a:buSzPts val="1100"/>
                        <a:buFont typeface="+mj-ea"/>
                        <a:buAutoNum type="ea1ChtPlain"/>
                        <a:tabLst>
                          <a:tab pos="800100" algn="l"/>
                        </a:tabLst>
                      </a:pPr>
                      <a:r>
                        <a:rPr lang="zh-TW" sz="1100" b="1" kern="100" dirty="0">
                          <a:solidFill>
                            <a:schemeClr val="dk1"/>
                          </a:solidFill>
                          <a:effectLst/>
                          <a:latin typeface="+mn-lt"/>
                          <a:ea typeface="+mn-ea"/>
                          <a:cs typeface="+mn-cs"/>
                        </a:rPr>
                        <a:t>本次學生參與課程實習，業經師生雙方確認及同意教學實習活動係以學習為主要目的，無對價關係，亦未有學習活動以外之勞務提供或工作事實，且符合教育部</a:t>
                      </a:r>
                      <a:r>
                        <a:rPr lang="en-US" sz="1100" b="1" kern="100" dirty="0">
                          <a:solidFill>
                            <a:schemeClr val="dk1"/>
                          </a:solidFill>
                          <a:effectLst/>
                          <a:latin typeface="+mn-lt"/>
                          <a:ea typeface="+mn-ea"/>
                          <a:cs typeface="+mn-cs"/>
                        </a:rPr>
                        <a:t>106</a:t>
                      </a:r>
                      <a:r>
                        <a:rPr lang="zh-TW" sz="1100" b="1" kern="100" dirty="0">
                          <a:solidFill>
                            <a:schemeClr val="dk1"/>
                          </a:solidFill>
                          <a:effectLst/>
                          <a:latin typeface="+mn-lt"/>
                          <a:ea typeface="+mn-ea"/>
                          <a:cs typeface="+mn-cs"/>
                        </a:rPr>
                        <a:t>年</a:t>
                      </a:r>
                      <a:r>
                        <a:rPr lang="en-US" sz="1100" b="1" kern="100" dirty="0">
                          <a:solidFill>
                            <a:schemeClr val="dk1"/>
                          </a:solidFill>
                          <a:effectLst/>
                          <a:latin typeface="+mn-lt"/>
                          <a:ea typeface="+mn-ea"/>
                          <a:cs typeface="+mn-cs"/>
                        </a:rPr>
                        <a:t>5</a:t>
                      </a:r>
                      <a:r>
                        <a:rPr lang="zh-TW" sz="1100" b="1" kern="100" dirty="0">
                          <a:solidFill>
                            <a:schemeClr val="dk1"/>
                          </a:solidFill>
                          <a:effectLst/>
                          <a:latin typeface="+mn-lt"/>
                          <a:ea typeface="+mn-ea"/>
                          <a:cs typeface="+mn-cs"/>
                        </a:rPr>
                        <a:t>月</a:t>
                      </a:r>
                      <a:r>
                        <a:rPr lang="en-US" sz="1100" b="1" kern="100" dirty="0">
                          <a:solidFill>
                            <a:schemeClr val="dk1"/>
                          </a:solidFill>
                          <a:effectLst/>
                          <a:latin typeface="+mn-lt"/>
                          <a:ea typeface="+mn-ea"/>
                          <a:cs typeface="+mn-cs"/>
                        </a:rPr>
                        <a:t>18</a:t>
                      </a:r>
                      <a:r>
                        <a:rPr lang="zh-TW" sz="1100" b="1" kern="100" dirty="0">
                          <a:solidFill>
                            <a:schemeClr val="dk1"/>
                          </a:solidFill>
                          <a:effectLst/>
                          <a:latin typeface="+mn-lt"/>
                          <a:ea typeface="+mn-ea"/>
                          <a:cs typeface="+mn-cs"/>
                        </a:rPr>
                        <a:t>日函頒「專科以上學校獎助生權益保障指導原則」及「國立政治大學獎助生及學生勞動型兼任助理權益保障處理辦法」之規範。</a:t>
                      </a:r>
                    </a:p>
                    <a:p>
                      <a:pPr marL="0" lvl="0" indent="-342900" algn="l" defTabSz="914400" rtl="0" eaLnBrk="1" latinLnBrk="0" hangingPunct="1">
                        <a:lnSpc>
                          <a:spcPts val="1400"/>
                        </a:lnSpc>
                        <a:spcAft>
                          <a:spcPts val="0"/>
                        </a:spcAft>
                        <a:buSzPts val="1100"/>
                        <a:buFont typeface="+mj-ea"/>
                        <a:buAutoNum type="ea1ChtPlain"/>
                        <a:tabLst>
                          <a:tab pos="800100" algn="l"/>
                        </a:tabLst>
                      </a:pPr>
                      <a:r>
                        <a:rPr lang="zh-TW" sz="1100" b="1" kern="100" dirty="0">
                          <a:solidFill>
                            <a:schemeClr val="dk1"/>
                          </a:solidFill>
                          <a:effectLst/>
                          <a:latin typeface="+mn-lt"/>
                          <a:ea typeface="+mn-ea"/>
                          <a:cs typeface="+mn-cs"/>
                        </a:rPr>
                        <a:t>教師應有實際指導學生學習專業知識之行為。 </a:t>
                      </a:r>
                    </a:p>
                    <a:p>
                      <a:pPr marL="0" lvl="0" indent="-342900" algn="l" defTabSz="914400" rtl="0" eaLnBrk="1" latinLnBrk="0" hangingPunct="1">
                        <a:lnSpc>
                          <a:spcPts val="1400"/>
                        </a:lnSpc>
                        <a:spcAft>
                          <a:spcPts val="0"/>
                        </a:spcAft>
                        <a:buSzPts val="1100"/>
                        <a:buFont typeface="+mj-ea"/>
                        <a:buAutoNum type="ea1ChtPlain"/>
                        <a:tabLst>
                          <a:tab pos="800100" algn="l"/>
                        </a:tabLst>
                      </a:pPr>
                      <a:r>
                        <a:rPr lang="zh-TW" sz="1100" b="1" kern="100" dirty="0">
                          <a:solidFill>
                            <a:schemeClr val="dk1"/>
                          </a:solidFill>
                          <a:effectLst/>
                          <a:latin typeface="+mn-lt"/>
                          <a:ea typeface="+mn-ea"/>
                          <a:cs typeface="+mn-cs"/>
                        </a:rPr>
                        <a:t>教學獎助生參與學習活動期間，除原有學生團體保險外，應參照本校「獎助生及學生勞動型兼任助理權益保障處理辦法」加保商業保險方式增加其保障範圍。</a:t>
                      </a:r>
                    </a:p>
                  </a:txBody>
                  <a:tcPr marL="28575" marR="28575" marT="28575" marB="28575" anchor="ctr">
                    <a:solidFill>
                      <a:schemeClr val="bg1"/>
                    </a:solidFill>
                  </a:tcPr>
                </a:tc>
                <a:extLst>
                  <a:ext uri="{0D108BD9-81ED-4DB2-BD59-A6C34878D82A}">
                    <a16:rowId xmlns:a16="http://schemas.microsoft.com/office/drawing/2014/main" val="10000"/>
                  </a:ext>
                </a:extLst>
              </a:tr>
            </a:tbl>
          </a:graphicData>
        </a:graphic>
      </p:graphicFrame>
      <p:sp>
        <p:nvSpPr>
          <p:cNvPr id="7" name="投影片編號版面配置區 6"/>
          <p:cNvSpPr>
            <a:spLocks noGrp="1"/>
          </p:cNvSpPr>
          <p:nvPr>
            <p:ph type="sldNum" sz="quarter" idx="12"/>
          </p:nvPr>
        </p:nvSpPr>
        <p:spPr>
          <a:xfrm>
            <a:off x="7012413" y="6464873"/>
            <a:ext cx="2133600" cy="365125"/>
          </a:xfrm>
        </p:spPr>
        <p:txBody>
          <a:bodyPr/>
          <a:lstStyle/>
          <a:p>
            <a:fld id="{5CE1597B-A397-4CB3-9660-0097F3AD3601}" type="slidenum">
              <a:rPr lang="fr-CA" altLang="zh-TW" smtClean="0"/>
              <a:pPr/>
              <a:t>30</a:t>
            </a:fld>
            <a:endParaRPr lang="fr-CA" altLang="zh-TW" dirty="0"/>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969377"/>
            <a:ext cx="2465669" cy="3641707"/>
          </a:xfrm>
          <a:prstGeom prst="rect">
            <a:avLst/>
          </a:prstGeom>
        </p:spPr>
      </p:pic>
      <p:sp>
        <p:nvSpPr>
          <p:cNvPr id="11" name="圓角矩形 10"/>
          <p:cNvSpPr/>
          <p:nvPr/>
        </p:nvSpPr>
        <p:spPr>
          <a:xfrm>
            <a:off x="323528" y="4941168"/>
            <a:ext cx="2353394" cy="504056"/>
          </a:xfrm>
          <a:prstGeom prst="round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3563888" y="2761764"/>
            <a:ext cx="4752528" cy="523220"/>
          </a:xfrm>
          <a:prstGeom prst="rect">
            <a:avLst/>
          </a:prstGeom>
          <a:noFill/>
        </p:spPr>
        <p:txBody>
          <a:bodyPr wrap="square" rtlCol="0">
            <a:spAutoFit/>
          </a:bodyPr>
          <a:lstStyle/>
          <a:p>
            <a:r>
              <a:rPr lang="zh-TW" altLang="en-US" sz="2800" b="1" dirty="0">
                <a:solidFill>
                  <a:srgbClr val="FF0000"/>
                </a:solidFill>
                <a:latin typeface="微軟正黑體" panose="020B0604030504040204" pitchFamily="34" charset="-120"/>
                <a:ea typeface="微軟正黑體" panose="020B0604030504040204" pitchFamily="34" charset="-120"/>
              </a:rPr>
              <a:t>教學實習</a:t>
            </a:r>
            <a:r>
              <a:rPr lang="zh-TW" altLang="en-US" sz="2800" b="1" dirty="0" smtClean="0">
                <a:solidFill>
                  <a:srgbClr val="FF0000"/>
                </a:solidFill>
                <a:latin typeface="微軟正黑體" panose="020B0604030504040204" pitchFamily="34" charset="-120"/>
                <a:ea typeface="微軟正黑體" panose="020B0604030504040204" pitchFamily="34" charset="-120"/>
              </a:rPr>
              <a:t>活動相關注意事項</a:t>
            </a:r>
            <a:endParaRPr lang="zh-TW" altLang="en-US" sz="2800" b="1" dirty="0">
              <a:solidFill>
                <a:srgbClr val="FF0000"/>
              </a:solidFill>
              <a:latin typeface="微軟正黑體" panose="020B0604030504040204" pitchFamily="34" charset="-120"/>
              <a:ea typeface="微軟正黑體" panose="020B0604030504040204" pitchFamily="34" charset="-120"/>
            </a:endParaRPr>
          </a:p>
        </p:txBody>
      </p:sp>
      <p:sp>
        <p:nvSpPr>
          <p:cNvPr id="10" name="圓角矩形 9"/>
          <p:cNvSpPr/>
          <p:nvPr/>
        </p:nvSpPr>
        <p:spPr>
          <a:xfrm>
            <a:off x="2843808" y="3284984"/>
            <a:ext cx="6264696" cy="1800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右彎箭號 11"/>
          <p:cNvSpPr/>
          <p:nvPr/>
        </p:nvSpPr>
        <p:spPr>
          <a:xfrm>
            <a:off x="2339752" y="4245760"/>
            <a:ext cx="432048" cy="695408"/>
          </a:xfrm>
          <a:prstGeom prst="bentArrow">
            <a:avLst>
              <a:gd name="adj1" fmla="val 25000"/>
              <a:gd name="adj2" fmla="val 25000"/>
              <a:gd name="adj3" fmla="val 31614"/>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cxnSp>
        <p:nvCxnSpPr>
          <p:cNvPr id="6" name="直線接點 5"/>
          <p:cNvCxnSpPr/>
          <p:nvPr/>
        </p:nvCxnSpPr>
        <p:spPr>
          <a:xfrm>
            <a:off x="3635896" y="3284984"/>
            <a:ext cx="0" cy="180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標題 3"/>
          <p:cNvSpPr>
            <a:spLocks noGrp="1"/>
          </p:cNvSpPr>
          <p:nvPr>
            <p:ph type="title"/>
          </p:nvPr>
        </p:nvSpPr>
        <p:spPr/>
        <p:txBody>
          <a:bodyPr/>
          <a:lstStyle/>
          <a:p>
            <a:endParaRPr lang="zh-TW" altLang="en-US"/>
          </a:p>
        </p:txBody>
      </p:sp>
      <p:sp>
        <p:nvSpPr>
          <p:cNvPr id="13" name="標題 1"/>
          <p:cNvSpPr txBox="1">
            <a:spLocks/>
          </p:cNvSpPr>
          <p:nvPr/>
        </p:nvSpPr>
        <p:spPr bwMode="auto">
          <a:xfrm>
            <a:off x="0" y="274638"/>
            <a:ext cx="932452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zh-TW" sz="3200" b="1" dirty="0" smtClean="0">
                <a:solidFill>
                  <a:srgbClr val="9C4839"/>
                </a:solidFill>
                <a:latin typeface="微軟正黑體" panose="020B0604030504040204" pitchFamily="34" charset="-120"/>
                <a:ea typeface="微軟正黑體" panose="020B0604030504040204" pitchFamily="34" charset="-120"/>
              </a:rPr>
              <a:t>(</a:t>
            </a:r>
            <a:r>
              <a:rPr lang="zh-TW" altLang="en-US" sz="3200" b="1" dirty="0" smtClean="0">
                <a:solidFill>
                  <a:srgbClr val="9C4839"/>
                </a:solidFill>
                <a:latin typeface="微軟正黑體" panose="020B0604030504040204" pitchFamily="34" charset="-120"/>
                <a:ea typeface="微軟正黑體" panose="020B0604030504040204" pitchFamily="34" charset="-120"/>
              </a:rPr>
              <a:t>二</a:t>
            </a:r>
            <a:r>
              <a:rPr lang="en-US" altLang="zh-TW" sz="3200" b="1" dirty="0" smtClean="0">
                <a:solidFill>
                  <a:srgbClr val="9C4839"/>
                </a:solidFill>
                <a:latin typeface="微軟正黑體" panose="020B0604030504040204" pitchFamily="34" charset="-120"/>
                <a:ea typeface="微軟正黑體" panose="020B0604030504040204" pitchFamily="34" charset="-120"/>
              </a:rPr>
              <a:t>)</a:t>
            </a:r>
            <a:r>
              <a:rPr lang="zh-TW" altLang="en-US" sz="3200" b="1" dirty="0" smtClean="0">
                <a:solidFill>
                  <a:srgbClr val="9C4839"/>
                </a:solidFill>
                <a:latin typeface="微軟正黑體" panose="020B0604030504040204" pitchFamily="34" charset="-120"/>
                <a:ea typeface="微軟正黑體" panose="020B0604030504040204" pitchFamily="34" charset="-120"/>
              </a:rPr>
              <a:t>「教學實習與實務」正式學分課程相關說明</a:t>
            </a:r>
            <a:endParaRPr lang="zh-TW" altLang="en-US" sz="3200" dirty="0"/>
          </a:p>
        </p:txBody>
      </p:sp>
      <p:sp>
        <p:nvSpPr>
          <p:cNvPr id="14" name="內容版面配置區 2"/>
          <p:cNvSpPr>
            <a:spLocks noGrp="1"/>
          </p:cNvSpPr>
          <p:nvPr>
            <p:ph idx="1"/>
          </p:nvPr>
        </p:nvSpPr>
        <p:spPr>
          <a:xfrm>
            <a:off x="251520" y="1340768"/>
            <a:ext cx="8856984" cy="676672"/>
          </a:xfrm>
        </p:spPr>
        <p:txBody>
          <a:bodyPr/>
          <a:lstStyle/>
          <a:p>
            <a:r>
              <a:rPr lang="zh-TW" altLang="en-US" b="1" dirty="0">
                <a:latin typeface="微軟正黑體" panose="020B0604030504040204" pitchFamily="34" charset="-120"/>
                <a:ea typeface="微軟正黑體" panose="020B0604030504040204" pitchFamily="34" charset="-120"/>
              </a:rPr>
              <a:t>教學實習與實務課程「教學實習活動計畫表」</a:t>
            </a:r>
            <a:r>
              <a:rPr lang="en-US" altLang="zh-TW" b="1" dirty="0">
                <a:solidFill>
                  <a:srgbClr val="9C4839"/>
                </a:solidFill>
                <a:latin typeface="微軟正黑體" panose="020B0604030504040204" pitchFamily="34" charset="-120"/>
                <a:ea typeface="微軟正黑體" panose="020B0604030504040204" pitchFamily="34" charset="-120"/>
              </a:rPr>
              <a:t/>
            </a:r>
            <a:br>
              <a:rPr lang="en-US" altLang="zh-TW" b="1" dirty="0">
                <a:solidFill>
                  <a:srgbClr val="9C4839"/>
                </a:solidFill>
                <a:latin typeface="微軟正黑體" panose="020B0604030504040204" pitchFamily="34" charset="-120"/>
                <a:ea typeface="微軟正黑體" panose="020B0604030504040204" pitchFamily="34" charset="-120"/>
              </a:rPr>
            </a:br>
            <a:endParaRPr lang="zh-TW" altLang="en-US" b="1" dirty="0" smtClean="0">
              <a:solidFill>
                <a:srgbClr val="0070C0"/>
              </a:solidFill>
            </a:endParaRPr>
          </a:p>
          <a:p>
            <a:pPr marL="0" indent="0">
              <a:buNone/>
            </a:pPr>
            <a:endParaRPr lang="zh-TW" altLang="en-US" dirty="0"/>
          </a:p>
        </p:txBody>
      </p:sp>
    </p:spTree>
    <p:extLst>
      <p:ext uri="{BB962C8B-B14F-4D97-AF65-F5344CB8AC3E}">
        <p14:creationId xmlns:p14="http://schemas.microsoft.com/office/powerpoint/2010/main" val="23062019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848235268"/>
              </p:ext>
            </p:extLst>
          </p:nvPr>
        </p:nvGraphicFramePr>
        <p:xfrm>
          <a:off x="2881673" y="3284984"/>
          <a:ext cx="6082815" cy="1424708"/>
        </p:xfrm>
        <a:graphic>
          <a:graphicData uri="http://schemas.openxmlformats.org/drawingml/2006/table">
            <a:tbl>
              <a:tblPr>
                <a:tableStyleId>{5C22544A-7EE6-4342-B048-85BDC9FD1C3A}</a:tableStyleId>
              </a:tblPr>
              <a:tblGrid>
                <a:gridCol w="674510">
                  <a:extLst>
                    <a:ext uri="{9D8B030D-6E8A-4147-A177-3AD203B41FA5}">
                      <a16:colId xmlns:a16="http://schemas.microsoft.com/office/drawing/2014/main" val="20000"/>
                    </a:ext>
                  </a:extLst>
                </a:gridCol>
                <a:gridCol w="439753">
                  <a:extLst>
                    <a:ext uri="{9D8B030D-6E8A-4147-A177-3AD203B41FA5}">
                      <a16:colId xmlns:a16="http://schemas.microsoft.com/office/drawing/2014/main" val="20001"/>
                    </a:ext>
                  </a:extLst>
                </a:gridCol>
                <a:gridCol w="4968552">
                  <a:extLst>
                    <a:ext uri="{9D8B030D-6E8A-4147-A177-3AD203B41FA5}">
                      <a16:colId xmlns:a16="http://schemas.microsoft.com/office/drawing/2014/main" val="20002"/>
                    </a:ext>
                  </a:extLst>
                </a:gridCol>
              </a:tblGrid>
              <a:tr h="689769">
                <a:tc rowSpan="2">
                  <a:txBody>
                    <a:bodyPr/>
                    <a:lstStyle/>
                    <a:p>
                      <a:pPr algn="ctr">
                        <a:lnSpc>
                          <a:spcPts val="1400"/>
                        </a:lnSpc>
                        <a:spcAft>
                          <a:spcPts val="0"/>
                        </a:spcAft>
                      </a:pPr>
                      <a:r>
                        <a:rPr lang="zh-TW" sz="1050" b="1" kern="100" dirty="0">
                          <a:solidFill>
                            <a:schemeClr val="dk1"/>
                          </a:solidFill>
                          <a:effectLst/>
                          <a:latin typeface="+mn-lt"/>
                          <a:ea typeface="+mn-ea"/>
                          <a:cs typeface="+mn-cs"/>
                        </a:rPr>
                        <a:t>獎助方式</a:t>
                      </a:r>
                    </a:p>
                    <a:p>
                      <a:pPr algn="just">
                        <a:lnSpc>
                          <a:spcPts val="1400"/>
                        </a:lnSpc>
                        <a:spcAft>
                          <a:spcPts val="0"/>
                        </a:spcAft>
                      </a:pPr>
                      <a:r>
                        <a:rPr lang="en-US" sz="1050" b="1" kern="100" dirty="0">
                          <a:solidFill>
                            <a:schemeClr val="dk1"/>
                          </a:solidFill>
                          <a:effectLst/>
                          <a:latin typeface="+mn-lt"/>
                          <a:ea typeface="+mn-ea"/>
                          <a:cs typeface="+mn-cs"/>
                        </a:rPr>
                        <a:t>(</a:t>
                      </a:r>
                      <a:r>
                        <a:rPr lang="zh-TW" sz="1050" b="1" kern="100" dirty="0">
                          <a:solidFill>
                            <a:schemeClr val="dk1"/>
                          </a:solidFill>
                          <a:effectLst/>
                          <a:latin typeface="+mn-lt"/>
                          <a:ea typeface="+mn-ea"/>
                          <a:cs typeface="+mn-cs"/>
                        </a:rPr>
                        <a:t>補助標準依各相關單位之規定辦理</a:t>
                      </a:r>
                      <a:r>
                        <a:rPr lang="en-US" sz="1050" b="1" kern="100" dirty="0">
                          <a:solidFill>
                            <a:schemeClr val="dk1"/>
                          </a:solidFill>
                          <a:effectLst/>
                          <a:latin typeface="+mn-lt"/>
                          <a:ea typeface="+mn-ea"/>
                          <a:cs typeface="+mn-cs"/>
                        </a:rPr>
                        <a:t>)</a:t>
                      </a:r>
                      <a:endParaRPr lang="zh-TW" sz="1050" b="1" kern="100" dirty="0">
                        <a:solidFill>
                          <a:schemeClr val="dk1"/>
                        </a:solidFill>
                        <a:effectLst/>
                        <a:latin typeface="+mn-lt"/>
                        <a:ea typeface="+mn-ea"/>
                        <a:cs typeface="+mn-cs"/>
                      </a:endParaRPr>
                    </a:p>
                  </a:txBody>
                  <a:tcPr marL="28575" marR="28575" marT="28575" marB="28575" anchor="ctr">
                    <a:solidFill>
                      <a:schemeClr val="bg1"/>
                    </a:solidFill>
                  </a:tcPr>
                </a:tc>
                <a:tc>
                  <a:txBody>
                    <a:bodyPr/>
                    <a:lstStyle/>
                    <a:p>
                      <a:pPr algn="ctr">
                        <a:lnSpc>
                          <a:spcPts val="1400"/>
                        </a:lnSpc>
                        <a:spcAft>
                          <a:spcPts val="0"/>
                        </a:spcAft>
                      </a:pPr>
                      <a:r>
                        <a:rPr lang="zh-TW" sz="1050" b="1" kern="100" dirty="0">
                          <a:solidFill>
                            <a:schemeClr val="dk1"/>
                          </a:solidFill>
                          <a:effectLst/>
                          <a:latin typeface="+mn-lt"/>
                          <a:ea typeface="+mn-ea"/>
                          <a:cs typeface="+mn-cs"/>
                        </a:rPr>
                        <a:t>行政單位</a:t>
                      </a:r>
                    </a:p>
                  </a:txBody>
                  <a:tcPr marL="28575" marR="28575" marT="28575" marB="28575" anchor="ctr">
                    <a:solidFill>
                      <a:schemeClr val="bg1"/>
                    </a:solidFill>
                  </a:tcPr>
                </a:tc>
                <a:tc>
                  <a:txBody>
                    <a:bodyPr/>
                    <a:lstStyle/>
                    <a:p>
                      <a:pPr>
                        <a:lnSpc>
                          <a:spcPts val="1400"/>
                        </a:lnSpc>
                        <a:spcAft>
                          <a:spcPts val="0"/>
                        </a:spcAft>
                      </a:pPr>
                      <a:r>
                        <a:rPr lang="zh-TW" sz="1050" b="1" kern="100" dirty="0">
                          <a:solidFill>
                            <a:schemeClr val="dk1"/>
                          </a:solidFill>
                          <a:effectLst/>
                          <a:latin typeface="+mn-lt"/>
                          <a:ea typeface="+mn-ea"/>
                          <a:cs typeface="+mn-cs"/>
                        </a:rPr>
                        <a:t>□教學發展中心：分</a:t>
                      </a:r>
                      <a:r>
                        <a:rPr lang="en-US" sz="1050" b="1" kern="100" dirty="0">
                          <a:solidFill>
                            <a:schemeClr val="dk1"/>
                          </a:solidFill>
                          <a:effectLst/>
                          <a:latin typeface="+mn-lt"/>
                          <a:ea typeface="+mn-ea"/>
                          <a:cs typeface="+mn-cs"/>
                        </a:rPr>
                        <a:t>4</a:t>
                      </a:r>
                      <a:r>
                        <a:rPr lang="zh-TW" sz="1050" b="1" kern="100" dirty="0">
                          <a:solidFill>
                            <a:schemeClr val="dk1"/>
                          </a:solidFill>
                          <a:effectLst/>
                          <a:latin typeface="+mn-lt"/>
                          <a:ea typeface="+mn-ea"/>
                          <a:cs typeface="+mn-cs"/>
                        </a:rPr>
                        <a:t>個月平均核發</a:t>
                      </a:r>
                      <a:r>
                        <a:rPr lang="en-US" sz="1050" b="1" kern="100" dirty="0">
                          <a:solidFill>
                            <a:schemeClr val="dk1"/>
                          </a:solidFill>
                          <a:effectLst/>
                          <a:latin typeface="+mn-lt"/>
                          <a:ea typeface="+mn-ea"/>
                          <a:cs typeface="+mn-cs"/>
                        </a:rPr>
                        <a:t>______</a:t>
                      </a:r>
                      <a:r>
                        <a:rPr lang="zh-TW" sz="1050" b="1" kern="100" dirty="0">
                          <a:solidFill>
                            <a:schemeClr val="dk1"/>
                          </a:solidFill>
                          <a:effectLst/>
                          <a:latin typeface="+mn-lt"/>
                          <a:ea typeface="+mn-ea"/>
                          <a:cs typeface="+mn-cs"/>
                        </a:rPr>
                        <a:t>元</a:t>
                      </a:r>
                      <a:r>
                        <a:rPr lang="en-US" sz="1050" b="1" kern="100" dirty="0">
                          <a:solidFill>
                            <a:schemeClr val="dk1"/>
                          </a:solidFill>
                          <a:effectLst/>
                          <a:latin typeface="+mn-lt"/>
                          <a:ea typeface="+mn-ea"/>
                          <a:cs typeface="+mn-cs"/>
                        </a:rPr>
                        <a:t>/</a:t>
                      </a:r>
                      <a:r>
                        <a:rPr lang="zh-TW" sz="1050" b="1" kern="100" dirty="0">
                          <a:solidFill>
                            <a:schemeClr val="dk1"/>
                          </a:solidFill>
                          <a:effectLst/>
                          <a:latin typeface="+mn-lt"/>
                          <a:ea typeface="+mn-ea"/>
                          <a:cs typeface="+mn-cs"/>
                        </a:rPr>
                        <a:t>月；次月</a:t>
                      </a:r>
                      <a:r>
                        <a:rPr lang="en-US" sz="1050" b="1" kern="100" dirty="0">
                          <a:solidFill>
                            <a:schemeClr val="dk1"/>
                          </a:solidFill>
                          <a:effectLst/>
                          <a:latin typeface="+mn-lt"/>
                          <a:ea typeface="+mn-ea"/>
                          <a:cs typeface="+mn-cs"/>
                        </a:rPr>
                        <a:t>10</a:t>
                      </a:r>
                      <a:r>
                        <a:rPr lang="zh-TW" sz="1050" b="1" kern="100" dirty="0">
                          <a:solidFill>
                            <a:schemeClr val="dk1"/>
                          </a:solidFill>
                          <a:effectLst/>
                          <a:latin typeface="+mn-lt"/>
                          <a:ea typeface="+mn-ea"/>
                          <a:cs typeface="+mn-cs"/>
                        </a:rPr>
                        <a:t>日發給。</a:t>
                      </a:r>
                    </a:p>
                    <a:p>
                      <a:pPr>
                        <a:lnSpc>
                          <a:spcPts val="1400"/>
                        </a:lnSpc>
                        <a:spcAft>
                          <a:spcPts val="0"/>
                        </a:spcAft>
                      </a:pPr>
                      <a:r>
                        <a:rPr lang="zh-TW" sz="1050" b="1" kern="100" dirty="0">
                          <a:solidFill>
                            <a:schemeClr val="dk1"/>
                          </a:solidFill>
                          <a:effectLst/>
                          <a:latin typeface="+mn-lt"/>
                          <a:ea typeface="+mn-ea"/>
                          <a:cs typeface="+mn-cs"/>
                        </a:rPr>
                        <a:t>□教務處通識教育中心：分</a:t>
                      </a:r>
                      <a:r>
                        <a:rPr lang="en-US" sz="1050" b="1" kern="100" dirty="0">
                          <a:solidFill>
                            <a:schemeClr val="dk1"/>
                          </a:solidFill>
                          <a:effectLst/>
                          <a:latin typeface="+mn-lt"/>
                          <a:ea typeface="+mn-ea"/>
                          <a:cs typeface="+mn-cs"/>
                        </a:rPr>
                        <a:t>4</a:t>
                      </a:r>
                      <a:r>
                        <a:rPr lang="zh-TW" sz="1050" b="1" kern="100" dirty="0">
                          <a:solidFill>
                            <a:schemeClr val="dk1"/>
                          </a:solidFill>
                          <a:effectLst/>
                          <a:latin typeface="+mn-lt"/>
                          <a:ea typeface="+mn-ea"/>
                          <a:cs typeface="+mn-cs"/>
                        </a:rPr>
                        <a:t>個月平均核發</a:t>
                      </a:r>
                      <a:r>
                        <a:rPr lang="en-US" sz="1050" b="1" kern="100" dirty="0">
                          <a:solidFill>
                            <a:schemeClr val="dk1"/>
                          </a:solidFill>
                          <a:effectLst/>
                          <a:latin typeface="+mn-lt"/>
                          <a:ea typeface="+mn-ea"/>
                          <a:cs typeface="+mn-cs"/>
                        </a:rPr>
                        <a:t>______</a:t>
                      </a:r>
                      <a:r>
                        <a:rPr lang="zh-TW" sz="1050" b="1" kern="100" dirty="0">
                          <a:solidFill>
                            <a:schemeClr val="dk1"/>
                          </a:solidFill>
                          <a:effectLst/>
                          <a:latin typeface="+mn-lt"/>
                          <a:ea typeface="+mn-ea"/>
                          <a:cs typeface="+mn-cs"/>
                        </a:rPr>
                        <a:t>元</a:t>
                      </a:r>
                      <a:r>
                        <a:rPr lang="en-US" sz="1050" b="1" kern="100" dirty="0">
                          <a:solidFill>
                            <a:schemeClr val="dk1"/>
                          </a:solidFill>
                          <a:effectLst/>
                          <a:latin typeface="+mn-lt"/>
                          <a:ea typeface="+mn-ea"/>
                          <a:cs typeface="+mn-cs"/>
                        </a:rPr>
                        <a:t>/</a:t>
                      </a:r>
                      <a:r>
                        <a:rPr lang="zh-TW" sz="1050" b="1" kern="100" dirty="0">
                          <a:solidFill>
                            <a:schemeClr val="dk1"/>
                          </a:solidFill>
                          <a:effectLst/>
                          <a:latin typeface="+mn-lt"/>
                          <a:ea typeface="+mn-ea"/>
                          <a:cs typeface="+mn-cs"/>
                        </a:rPr>
                        <a:t>月；次月</a:t>
                      </a:r>
                      <a:r>
                        <a:rPr lang="en-US" sz="1050" b="1" kern="100" dirty="0">
                          <a:solidFill>
                            <a:schemeClr val="dk1"/>
                          </a:solidFill>
                          <a:effectLst/>
                          <a:latin typeface="+mn-lt"/>
                          <a:ea typeface="+mn-ea"/>
                          <a:cs typeface="+mn-cs"/>
                        </a:rPr>
                        <a:t>10</a:t>
                      </a:r>
                      <a:r>
                        <a:rPr lang="zh-TW" sz="1050" b="1" kern="100" dirty="0">
                          <a:solidFill>
                            <a:schemeClr val="dk1"/>
                          </a:solidFill>
                          <a:effectLst/>
                          <a:latin typeface="+mn-lt"/>
                          <a:ea typeface="+mn-ea"/>
                          <a:cs typeface="+mn-cs"/>
                        </a:rPr>
                        <a:t>日發給。</a:t>
                      </a:r>
                    </a:p>
                    <a:p>
                      <a:pPr>
                        <a:lnSpc>
                          <a:spcPts val="1400"/>
                        </a:lnSpc>
                        <a:spcAft>
                          <a:spcPts val="0"/>
                        </a:spcAft>
                      </a:pPr>
                      <a:r>
                        <a:rPr lang="zh-TW" sz="1050" b="1" kern="100" dirty="0">
                          <a:solidFill>
                            <a:schemeClr val="dk1"/>
                          </a:solidFill>
                          <a:effectLst/>
                          <a:latin typeface="+mn-lt"/>
                          <a:ea typeface="+mn-ea"/>
                          <a:cs typeface="+mn-cs"/>
                        </a:rPr>
                        <a:t>□教務處課務組</a:t>
                      </a:r>
                      <a:r>
                        <a:rPr lang="en-US" sz="1050" b="1" kern="100" dirty="0">
                          <a:solidFill>
                            <a:schemeClr val="dk1"/>
                          </a:solidFill>
                          <a:effectLst/>
                          <a:latin typeface="+mn-lt"/>
                          <a:ea typeface="+mn-ea"/>
                          <a:cs typeface="+mn-cs"/>
                        </a:rPr>
                        <a:t>(</a:t>
                      </a:r>
                      <a:r>
                        <a:rPr lang="zh-TW" sz="1050" b="1" kern="100" dirty="0">
                          <a:solidFill>
                            <a:schemeClr val="dk1"/>
                          </a:solidFill>
                          <a:effectLst/>
                          <a:latin typeface="+mn-lt"/>
                          <a:ea typeface="+mn-ea"/>
                          <a:cs typeface="+mn-cs"/>
                        </a:rPr>
                        <a:t>課程經營類獎助生</a:t>
                      </a:r>
                      <a:r>
                        <a:rPr lang="en-US" sz="1050" b="1" kern="100" dirty="0">
                          <a:solidFill>
                            <a:schemeClr val="dk1"/>
                          </a:solidFill>
                          <a:effectLst/>
                          <a:latin typeface="+mn-lt"/>
                          <a:ea typeface="+mn-ea"/>
                          <a:cs typeface="+mn-cs"/>
                        </a:rPr>
                        <a:t>)</a:t>
                      </a:r>
                      <a:r>
                        <a:rPr lang="zh-TW" sz="1050" b="1" kern="100" dirty="0">
                          <a:solidFill>
                            <a:schemeClr val="dk1"/>
                          </a:solidFill>
                          <a:effectLst/>
                          <a:latin typeface="+mn-lt"/>
                          <a:ea typeface="+mn-ea"/>
                          <a:cs typeface="+mn-cs"/>
                        </a:rPr>
                        <a:t>：補助總金額</a:t>
                      </a:r>
                      <a:r>
                        <a:rPr lang="en-US" sz="1050" b="1" kern="100" dirty="0">
                          <a:solidFill>
                            <a:schemeClr val="dk1"/>
                          </a:solidFill>
                          <a:effectLst/>
                          <a:latin typeface="+mn-lt"/>
                          <a:ea typeface="+mn-ea"/>
                          <a:cs typeface="+mn-cs"/>
                        </a:rPr>
                        <a:t>________</a:t>
                      </a:r>
                      <a:r>
                        <a:rPr lang="zh-TW" sz="1050" b="1" kern="100" dirty="0">
                          <a:solidFill>
                            <a:schemeClr val="dk1"/>
                          </a:solidFill>
                          <a:effectLst/>
                          <a:latin typeface="+mn-lt"/>
                          <a:ea typeface="+mn-ea"/>
                          <a:cs typeface="+mn-cs"/>
                        </a:rPr>
                        <a:t>元按月核發；次月</a:t>
                      </a:r>
                      <a:r>
                        <a:rPr lang="en-US" sz="1050" b="1" kern="100" dirty="0">
                          <a:solidFill>
                            <a:schemeClr val="dk1"/>
                          </a:solidFill>
                          <a:effectLst/>
                          <a:latin typeface="+mn-lt"/>
                          <a:ea typeface="+mn-ea"/>
                          <a:cs typeface="+mn-cs"/>
                        </a:rPr>
                        <a:t>10</a:t>
                      </a:r>
                      <a:r>
                        <a:rPr lang="zh-TW" sz="1050" b="1" kern="100" dirty="0">
                          <a:solidFill>
                            <a:schemeClr val="dk1"/>
                          </a:solidFill>
                          <a:effectLst/>
                          <a:latin typeface="+mn-lt"/>
                          <a:ea typeface="+mn-ea"/>
                          <a:cs typeface="+mn-cs"/>
                        </a:rPr>
                        <a:t>日發給。</a:t>
                      </a:r>
                    </a:p>
                    <a:p>
                      <a:pPr>
                        <a:lnSpc>
                          <a:spcPts val="1400"/>
                        </a:lnSpc>
                        <a:spcAft>
                          <a:spcPts val="0"/>
                        </a:spcAft>
                      </a:pPr>
                      <a:r>
                        <a:rPr lang="zh-TW" sz="1050" b="1" kern="100" dirty="0">
                          <a:solidFill>
                            <a:schemeClr val="dk1"/>
                          </a:solidFill>
                          <a:effectLst/>
                          <a:latin typeface="+mn-lt"/>
                          <a:ea typeface="+mn-ea"/>
                          <a:cs typeface="+mn-cs"/>
                        </a:rPr>
                        <a:t>□其他補助</a:t>
                      </a:r>
                      <a:r>
                        <a:rPr lang="en-US" sz="1050" b="1" kern="100" dirty="0">
                          <a:solidFill>
                            <a:schemeClr val="dk1"/>
                          </a:solidFill>
                          <a:effectLst/>
                          <a:latin typeface="+mn-lt"/>
                          <a:ea typeface="+mn-ea"/>
                          <a:cs typeface="+mn-cs"/>
                        </a:rPr>
                        <a:t>(</a:t>
                      </a:r>
                      <a:r>
                        <a:rPr lang="zh-TW" sz="1050" b="1" kern="100" dirty="0">
                          <a:solidFill>
                            <a:schemeClr val="dk1"/>
                          </a:solidFill>
                          <a:effectLst/>
                          <a:latin typeface="+mn-lt"/>
                          <a:ea typeface="+mn-ea"/>
                          <a:cs typeface="+mn-cs"/>
                        </a:rPr>
                        <a:t>單位</a:t>
                      </a:r>
                      <a:r>
                        <a:rPr lang="en-US" sz="1050" b="1" kern="100" dirty="0">
                          <a:solidFill>
                            <a:schemeClr val="dk1"/>
                          </a:solidFill>
                          <a:effectLst/>
                          <a:latin typeface="+mn-lt"/>
                          <a:ea typeface="+mn-ea"/>
                          <a:cs typeface="+mn-cs"/>
                        </a:rPr>
                        <a:t>:________________)</a:t>
                      </a:r>
                      <a:r>
                        <a:rPr lang="zh-TW" sz="1050" b="1" kern="100" dirty="0">
                          <a:solidFill>
                            <a:schemeClr val="dk1"/>
                          </a:solidFill>
                          <a:effectLst/>
                          <a:latin typeface="+mn-lt"/>
                          <a:ea typeface="+mn-ea"/>
                          <a:cs typeface="+mn-cs"/>
                        </a:rPr>
                        <a:t>：補助總金額</a:t>
                      </a:r>
                      <a:r>
                        <a:rPr lang="en-US" sz="1050" b="1" kern="100" dirty="0">
                          <a:solidFill>
                            <a:schemeClr val="dk1"/>
                          </a:solidFill>
                          <a:effectLst/>
                          <a:latin typeface="+mn-lt"/>
                          <a:ea typeface="+mn-ea"/>
                          <a:cs typeface="+mn-cs"/>
                        </a:rPr>
                        <a:t>________</a:t>
                      </a:r>
                      <a:r>
                        <a:rPr lang="zh-TW" sz="1050" b="1" kern="100" dirty="0">
                          <a:solidFill>
                            <a:schemeClr val="dk1"/>
                          </a:solidFill>
                          <a:effectLst/>
                          <a:latin typeface="+mn-lt"/>
                          <a:ea typeface="+mn-ea"/>
                          <a:cs typeface="+mn-cs"/>
                        </a:rPr>
                        <a:t>元按月核發；</a:t>
                      </a:r>
                      <a:r>
                        <a:rPr lang="en-US" sz="1050" b="1" kern="100" dirty="0">
                          <a:solidFill>
                            <a:schemeClr val="dk1"/>
                          </a:solidFill>
                          <a:effectLst/>
                          <a:latin typeface="+mn-lt"/>
                          <a:ea typeface="+mn-ea"/>
                          <a:cs typeface="+mn-cs"/>
                        </a:rPr>
                        <a:t>___</a:t>
                      </a:r>
                      <a:r>
                        <a:rPr lang="zh-TW" sz="1050" b="1" kern="100" dirty="0">
                          <a:solidFill>
                            <a:schemeClr val="dk1"/>
                          </a:solidFill>
                          <a:effectLst/>
                          <a:latin typeface="+mn-lt"/>
                          <a:ea typeface="+mn-ea"/>
                          <a:cs typeface="+mn-cs"/>
                        </a:rPr>
                        <a:t>月</a:t>
                      </a:r>
                      <a:r>
                        <a:rPr lang="en-US" sz="1050" b="1" kern="100" dirty="0">
                          <a:solidFill>
                            <a:schemeClr val="dk1"/>
                          </a:solidFill>
                          <a:effectLst/>
                          <a:latin typeface="+mn-lt"/>
                          <a:ea typeface="+mn-ea"/>
                          <a:cs typeface="+mn-cs"/>
                        </a:rPr>
                        <a:t>___</a:t>
                      </a:r>
                      <a:r>
                        <a:rPr lang="zh-TW" sz="1050" b="1" kern="100" dirty="0">
                          <a:solidFill>
                            <a:schemeClr val="dk1"/>
                          </a:solidFill>
                          <a:effectLst/>
                          <a:latin typeface="+mn-lt"/>
                          <a:ea typeface="+mn-ea"/>
                          <a:cs typeface="+mn-cs"/>
                        </a:rPr>
                        <a:t>日發給。</a:t>
                      </a:r>
                    </a:p>
                  </a:txBody>
                  <a:tcPr marL="28575" marR="28575" marT="28575" marB="28575" anchor="ctr">
                    <a:solidFill>
                      <a:schemeClr val="bg1"/>
                    </a:solidFill>
                  </a:tcPr>
                </a:tc>
                <a:extLst>
                  <a:ext uri="{0D108BD9-81ED-4DB2-BD59-A6C34878D82A}">
                    <a16:rowId xmlns:a16="http://schemas.microsoft.com/office/drawing/2014/main" val="10000"/>
                  </a:ext>
                </a:extLst>
              </a:tr>
              <a:tr h="656358">
                <a:tc vMerge="1">
                  <a:txBody>
                    <a:bodyPr/>
                    <a:lstStyle/>
                    <a:p>
                      <a:endParaRPr lang="zh-TW" altLang="en-US"/>
                    </a:p>
                  </a:txBody>
                  <a:tcPr/>
                </a:tc>
                <a:tc>
                  <a:txBody>
                    <a:bodyPr/>
                    <a:lstStyle/>
                    <a:p>
                      <a:pPr marL="0" algn="ctr" defTabSz="914400" rtl="0" eaLnBrk="1" fontAlgn="t" latinLnBrk="0" hangingPunct="1">
                        <a:lnSpc>
                          <a:spcPts val="1400"/>
                        </a:lnSpc>
                        <a:spcAft>
                          <a:spcPts val="0"/>
                        </a:spcAft>
                      </a:pPr>
                      <a:r>
                        <a:rPr lang="zh-TW" altLang="en-US" sz="1050" b="1" kern="100" dirty="0" smtClean="0">
                          <a:solidFill>
                            <a:schemeClr val="dk1"/>
                          </a:solidFill>
                          <a:effectLst/>
                          <a:latin typeface="+mn-lt"/>
                          <a:ea typeface="+mn-ea"/>
                          <a:cs typeface="+mn-cs"/>
                        </a:rPr>
                        <a:t>教學單位</a:t>
                      </a:r>
                      <a:endParaRPr lang="zh-TW" sz="1050" b="1" kern="100" dirty="0">
                        <a:solidFill>
                          <a:schemeClr val="dk1"/>
                        </a:solidFill>
                        <a:effectLst/>
                        <a:latin typeface="+mn-lt"/>
                        <a:ea typeface="+mn-ea"/>
                        <a:cs typeface="+mn-cs"/>
                      </a:endParaRPr>
                    </a:p>
                  </a:txBody>
                  <a:tcPr marL="28575" marR="28575" marT="28575" marB="28575" anchor="ctr">
                    <a:solidFill>
                      <a:schemeClr val="bg1"/>
                    </a:solidFill>
                  </a:tcPr>
                </a:tc>
                <a:tc>
                  <a:txBody>
                    <a:bodyPr/>
                    <a:lstStyle/>
                    <a:p>
                      <a:pPr marL="0" algn="l" defTabSz="914400" rtl="0" eaLnBrk="1" fontAlgn="t" latinLnBrk="0" hangingPunct="1">
                        <a:lnSpc>
                          <a:spcPts val="1400"/>
                        </a:lnSpc>
                        <a:spcAft>
                          <a:spcPts val="0"/>
                        </a:spcAft>
                      </a:pPr>
                      <a:r>
                        <a:rPr lang="zh-TW" sz="1050" b="1" kern="100" dirty="0">
                          <a:solidFill>
                            <a:schemeClr val="dk1"/>
                          </a:solidFill>
                          <a:effectLst/>
                          <a:latin typeface="+mn-lt"/>
                          <a:ea typeface="+mn-ea"/>
                          <a:cs typeface="+mn-cs"/>
                        </a:rPr>
                        <a:t>□</a:t>
                      </a:r>
                      <a:r>
                        <a:rPr lang="en-US" sz="1050" b="1" kern="100" dirty="0">
                          <a:solidFill>
                            <a:schemeClr val="dk1"/>
                          </a:solidFill>
                          <a:effectLst/>
                          <a:latin typeface="+mn-lt"/>
                          <a:ea typeface="+mn-ea"/>
                          <a:cs typeface="+mn-cs"/>
                        </a:rPr>
                        <a:t>_________</a:t>
                      </a:r>
                      <a:r>
                        <a:rPr lang="zh-TW" sz="1050" b="1" kern="100" dirty="0">
                          <a:solidFill>
                            <a:schemeClr val="dk1"/>
                          </a:solidFill>
                          <a:effectLst/>
                          <a:latin typeface="+mn-lt"/>
                          <a:ea typeface="+mn-ea"/>
                          <a:cs typeface="+mn-cs"/>
                        </a:rPr>
                        <a:t>學系</a:t>
                      </a:r>
                      <a:r>
                        <a:rPr lang="en-US" sz="1050" b="1" kern="100" dirty="0">
                          <a:solidFill>
                            <a:schemeClr val="dk1"/>
                          </a:solidFill>
                          <a:effectLst/>
                          <a:latin typeface="+mn-lt"/>
                          <a:ea typeface="+mn-ea"/>
                          <a:cs typeface="+mn-cs"/>
                        </a:rPr>
                        <a:t>/</a:t>
                      </a:r>
                      <a:r>
                        <a:rPr lang="zh-TW" sz="1050" b="1" kern="100" dirty="0">
                          <a:solidFill>
                            <a:schemeClr val="dk1"/>
                          </a:solidFill>
                          <a:effectLst/>
                          <a:latin typeface="+mn-lt"/>
                          <a:ea typeface="+mn-ea"/>
                          <a:cs typeface="+mn-cs"/>
                        </a:rPr>
                        <a:t>所</a:t>
                      </a:r>
                      <a:r>
                        <a:rPr lang="en-US" sz="1050" b="1" kern="100" dirty="0">
                          <a:solidFill>
                            <a:schemeClr val="dk1"/>
                          </a:solidFill>
                          <a:effectLst/>
                          <a:latin typeface="+mn-lt"/>
                          <a:ea typeface="+mn-ea"/>
                          <a:cs typeface="+mn-cs"/>
                        </a:rPr>
                        <a:t>(</a:t>
                      </a:r>
                      <a:r>
                        <a:rPr lang="zh-TW" sz="1050" b="1" kern="100" dirty="0">
                          <a:solidFill>
                            <a:schemeClr val="dk1"/>
                          </a:solidFill>
                          <a:effectLst/>
                          <a:latin typeface="+mn-lt"/>
                          <a:ea typeface="+mn-ea"/>
                          <a:cs typeface="+mn-cs"/>
                        </a:rPr>
                        <a:t>學務處助學金</a:t>
                      </a:r>
                      <a:r>
                        <a:rPr lang="en-US" sz="1050" b="1" kern="100" dirty="0">
                          <a:solidFill>
                            <a:schemeClr val="dk1"/>
                          </a:solidFill>
                          <a:effectLst/>
                          <a:latin typeface="+mn-lt"/>
                          <a:ea typeface="+mn-ea"/>
                          <a:cs typeface="+mn-cs"/>
                        </a:rPr>
                        <a:t>)</a:t>
                      </a:r>
                      <a:r>
                        <a:rPr lang="zh-TW" sz="1050" b="1" kern="100" dirty="0">
                          <a:solidFill>
                            <a:schemeClr val="dk1"/>
                          </a:solidFill>
                          <a:effectLst/>
                          <a:latin typeface="+mn-lt"/>
                          <a:ea typeface="+mn-ea"/>
                          <a:cs typeface="+mn-cs"/>
                        </a:rPr>
                        <a:t>：補助總金額</a:t>
                      </a:r>
                      <a:r>
                        <a:rPr lang="en-US" sz="1050" b="1" kern="100" dirty="0">
                          <a:solidFill>
                            <a:schemeClr val="dk1"/>
                          </a:solidFill>
                          <a:effectLst/>
                          <a:latin typeface="+mn-lt"/>
                          <a:ea typeface="+mn-ea"/>
                          <a:cs typeface="+mn-cs"/>
                        </a:rPr>
                        <a:t>________</a:t>
                      </a:r>
                      <a:r>
                        <a:rPr lang="zh-TW" sz="1050" b="1" kern="100" dirty="0">
                          <a:solidFill>
                            <a:schemeClr val="dk1"/>
                          </a:solidFill>
                          <a:effectLst/>
                          <a:latin typeface="+mn-lt"/>
                          <a:ea typeface="+mn-ea"/>
                          <a:cs typeface="+mn-cs"/>
                        </a:rPr>
                        <a:t>元按月核發；次月</a:t>
                      </a:r>
                      <a:r>
                        <a:rPr lang="en-US" sz="1050" b="1" kern="100" dirty="0">
                          <a:solidFill>
                            <a:schemeClr val="dk1"/>
                          </a:solidFill>
                          <a:effectLst/>
                          <a:latin typeface="+mn-lt"/>
                          <a:ea typeface="+mn-ea"/>
                          <a:cs typeface="+mn-cs"/>
                        </a:rPr>
                        <a:t>18</a:t>
                      </a:r>
                      <a:r>
                        <a:rPr lang="zh-TW" sz="1050" b="1" kern="100" dirty="0">
                          <a:solidFill>
                            <a:schemeClr val="dk1"/>
                          </a:solidFill>
                          <a:effectLst/>
                          <a:latin typeface="+mn-lt"/>
                          <a:ea typeface="+mn-ea"/>
                          <a:cs typeface="+mn-cs"/>
                        </a:rPr>
                        <a:t>日發給。</a:t>
                      </a:r>
                    </a:p>
                    <a:p>
                      <a:pPr marL="0" algn="l" defTabSz="914400" rtl="0" eaLnBrk="1" fontAlgn="t" latinLnBrk="0" hangingPunct="1">
                        <a:lnSpc>
                          <a:spcPts val="1400"/>
                        </a:lnSpc>
                        <a:spcAft>
                          <a:spcPts val="0"/>
                        </a:spcAft>
                      </a:pPr>
                      <a:r>
                        <a:rPr lang="zh-TW" sz="1050" b="1" kern="100" dirty="0">
                          <a:solidFill>
                            <a:schemeClr val="dk1"/>
                          </a:solidFill>
                          <a:effectLst/>
                          <a:latin typeface="+mn-lt"/>
                          <a:ea typeface="+mn-ea"/>
                          <a:cs typeface="+mn-cs"/>
                        </a:rPr>
                        <a:t>□</a:t>
                      </a:r>
                      <a:r>
                        <a:rPr lang="en-US" sz="1050" b="1" kern="100" dirty="0">
                          <a:solidFill>
                            <a:schemeClr val="dk1"/>
                          </a:solidFill>
                          <a:effectLst/>
                          <a:latin typeface="+mn-lt"/>
                          <a:ea typeface="+mn-ea"/>
                          <a:cs typeface="+mn-cs"/>
                        </a:rPr>
                        <a:t>_________</a:t>
                      </a:r>
                      <a:r>
                        <a:rPr lang="zh-TW" sz="1050" b="1" kern="100" dirty="0">
                          <a:solidFill>
                            <a:schemeClr val="dk1"/>
                          </a:solidFill>
                          <a:effectLst/>
                          <a:latin typeface="+mn-lt"/>
                          <a:ea typeface="+mn-ea"/>
                          <a:cs typeface="+mn-cs"/>
                        </a:rPr>
                        <a:t>學系</a:t>
                      </a:r>
                      <a:r>
                        <a:rPr lang="en-US" sz="1050" b="1" kern="100" dirty="0">
                          <a:solidFill>
                            <a:schemeClr val="dk1"/>
                          </a:solidFill>
                          <a:effectLst/>
                          <a:latin typeface="+mn-lt"/>
                          <a:ea typeface="+mn-ea"/>
                          <a:cs typeface="+mn-cs"/>
                        </a:rPr>
                        <a:t>/</a:t>
                      </a:r>
                      <a:r>
                        <a:rPr lang="zh-TW" sz="1050" b="1" kern="100" dirty="0">
                          <a:solidFill>
                            <a:schemeClr val="dk1"/>
                          </a:solidFill>
                          <a:effectLst/>
                          <a:latin typeface="+mn-lt"/>
                          <a:ea typeface="+mn-ea"/>
                          <a:cs typeface="+mn-cs"/>
                        </a:rPr>
                        <a:t>所</a:t>
                      </a:r>
                      <a:r>
                        <a:rPr lang="en-US" sz="1050" b="1" kern="100" dirty="0">
                          <a:solidFill>
                            <a:schemeClr val="dk1"/>
                          </a:solidFill>
                          <a:effectLst/>
                          <a:latin typeface="+mn-lt"/>
                          <a:ea typeface="+mn-ea"/>
                          <a:cs typeface="+mn-cs"/>
                        </a:rPr>
                        <a:t>(</a:t>
                      </a:r>
                      <a:r>
                        <a:rPr lang="zh-TW" sz="1050" b="1" kern="100" dirty="0">
                          <a:solidFill>
                            <a:schemeClr val="dk1"/>
                          </a:solidFill>
                          <a:effectLst/>
                          <a:latin typeface="+mn-lt"/>
                          <a:ea typeface="+mn-ea"/>
                          <a:cs typeface="+mn-cs"/>
                        </a:rPr>
                        <a:t>經費來源：</a:t>
                      </a:r>
                      <a:r>
                        <a:rPr lang="en-US" sz="1050" b="1" kern="100" dirty="0">
                          <a:solidFill>
                            <a:schemeClr val="dk1"/>
                          </a:solidFill>
                          <a:effectLst/>
                          <a:latin typeface="+mn-lt"/>
                          <a:ea typeface="+mn-ea"/>
                          <a:cs typeface="+mn-cs"/>
                        </a:rPr>
                        <a:t>___________)</a:t>
                      </a:r>
                      <a:r>
                        <a:rPr lang="zh-TW" sz="1050" b="1" kern="100" dirty="0">
                          <a:solidFill>
                            <a:schemeClr val="dk1"/>
                          </a:solidFill>
                          <a:effectLst/>
                          <a:latin typeface="+mn-lt"/>
                          <a:ea typeface="+mn-ea"/>
                          <a:cs typeface="+mn-cs"/>
                        </a:rPr>
                        <a:t>；發放方式：</a:t>
                      </a:r>
                      <a:r>
                        <a:rPr lang="en-US" sz="1050" b="1" kern="100" dirty="0">
                          <a:solidFill>
                            <a:schemeClr val="dk1"/>
                          </a:solidFill>
                          <a:effectLst/>
                          <a:latin typeface="+mn-lt"/>
                          <a:ea typeface="+mn-ea"/>
                          <a:cs typeface="+mn-cs"/>
                        </a:rPr>
                        <a:t> _________________________</a:t>
                      </a:r>
                      <a:endParaRPr lang="zh-TW" sz="1050" b="1" kern="100" dirty="0">
                        <a:solidFill>
                          <a:schemeClr val="dk1"/>
                        </a:solidFill>
                        <a:effectLst/>
                        <a:latin typeface="+mn-lt"/>
                        <a:ea typeface="+mn-ea"/>
                        <a:cs typeface="+mn-cs"/>
                      </a:endParaRPr>
                    </a:p>
                  </a:txBody>
                  <a:tcPr marL="28575" marR="28575" marT="28575" marB="28575" anchor="ctr">
                    <a:solidFill>
                      <a:schemeClr val="bg1"/>
                    </a:solidFill>
                  </a:tcPr>
                </a:tc>
                <a:extLst>
                  <a:ext uri="{0D108BD9-81ED-4DB2-BD59-A6C34878D82A}">
                    <a16:rowId xmlns:a16="http://schemas.microsoft.com/office/drawing/2014/main" val="10001"/>
                  </a:ext>
                </a:extLst>
              </a:tr>
            </a:tbl>
          </a:graphicData>
        </a:graphic>
      </p:graphicFrame>
      <p:sp>
        <p:nvSpPr>
          <p:cNvPr id="7" name="投影片編號版面配置區 6"/>
          <p:cNvSpPr>
            <a:spLocks noGrp="1"/>
          </p:cNvSpPr>
          <p:nvPr>
            <p:ph type="sldNum" sz="quarter" idx="12"/>
          </p:nvPr>
        </p:nvSpPr>
        <p:spPr>
          <a:xfrm>
            <a:off x="7012413" y="6464873"/>
            <a:ext cx="2133600" cy="365125"/>
          </a:xfrm>
        </p:spPr>
        <p:txBody>
          <a:bodyPr/>
          <a:lstStyle/>
          <a:p>
            <a:fld id="{5CE1597B-A397-4CB3-9660-0097F3AD3601}" type="slidenum">
              <a:rPr lang="fr-CA" altLang="zh-TW" smtClean="0"/>
              <a:pPr/>
              <a:t>31</a:t>
            </a:fld>
            <a:endParaRPr lang="fr-CA" altLang="zh-TW" dirty="0"/>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969377"/>
            <a:ext cx="2465669" cy="3641707"/>
          </a:xfrm>
          <a:prstGeom prst="rect">
            <a:avLst/>
          </a:prstGeom>
        </p:spPr>
      </p:pic>
      <p:sp>
        <p:nvSpPr>
          <p:cNvPr id="11" name="圓角矩形 10"/>
          <p:cNvSpPr/>
          <p:nvPr/>
        </p:nvSpPr>
        <p:spPr>
          <a:xfrm>
            <a:off x="323528" y="5445224"/>
            <a:ext cx="2353394" cy="504056"/>
          </a:xfrm>
          <a:prstGeom prst="round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4721138" y="2707767"/>
            <a:ext cx="2592288" cy="523220"/>
          </a:xfrm>
          <a:prstGeom prst="rect">
            <a:avLst/>
          </a:prstGeom>
          <a:noFill/>
        </p:spPr>
        <p:txBody>
          <a:bodyPr wrap="square" rtlCol="0">
            <a:spAutoFit/>
          </a:bodyPr>
          <a:lstStyle/>
          <a:p>
            <a:r>
              <a:rPr lang="zh-TW" altLang="en-US" sz="2800" b="1" dirty="0" smtClean="0">
                <a:solidFill>
                  <a:srgbClr val="FF0000"/>
                </a:solidFill>
                <a:latin typeface="微軟正黑體" panose="020B0604030504040204" pitchFamily="34" charset="-120"/>
                <a:ea typeface="微軟正黑體" panose="020B0604030504040204" pitchFamily="34" charset="-120"/>
              </a:rPr>
              <a:t>明列獎</a:t>
            </a:r>
            <a:r>
              <a:rPr lang="zh-TW" altLang="en-US" sz="2800" b="1" dirty="0">
                <a:solidFill>
                  <a:srgbClr val="FF0000"/>
                </a:solidFill>
                <a:latin typeface="微軟正黑體" panose="020B0604030504040204" pitchFamily="34" charset="-120"/>
                <a:ea typeface="微軟正黑體" panose="020B0604030504040204" pitchFamily="34" charset="-120"/>
              </a:rPr>
              <a:t>助方式</a:t>
            </a:r>
          </a:p>
        </p:txBody>
      </p:sp>
      <p:sp>
        <p:nvSpPr>
          <p:cNvPr id="10" name="圓角矩形 9"/>
          <p:cNvSpPr/>
          <p:nvPr/>
        </p:nvSpPr>
        <p:spPr>
          <a:xfrm>
            <a:off x="2789197" y="3284984"/>
            <a:ext cx="6319307" cy="140528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右彎箭號 11"/>
          <p:cNvSpPr/>
          <p:nvPr/>
        </p:nvSpPr>
        <p:spPr>
          <a:xfrm>
            <a:off x="2339752" y="4245760"/>
            <a:ext cx="432048" cy="1199464"/>
          </a:xfrm>
          <a:prstGeom prst="bentArrow">
            <a:avLst>
              <a:gd name="adj1" fmla="val 25000"/>
              <a:gd name="adj2" fmla="val 25000"/>
              <a:gd name="adj3" fmla="val 31614"/>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cxnSp>
        <p:nvCxnSpPr>
          <p:cNvPr id="6" name="直線接點 5"/>
          <p:cNvCxnSpPr/>
          <p:nvPr/>
        </p:nvCxnSpPr>
        <p:spPr>
          <a:xfrm>
            <a:off x="3563888" y="3284984"/>
            <a:ext cx="0" cy="14052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3995936" y="3284984"/>
            <a:ext cx="0" cy="14052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3563888" y="4077073"/>
            <a:ext cx="5400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標題 3"/>
          <p:cNvSpPr>
            <a:spLocks noGrp="1"/>
          </p:cNvSpPr>
          <p:nvPr>
            <p:ph type="title"/>
          </p:nvPr>
        </p:nvSpPr>
        <p:spPr/>
        <p:txBody>
          <a:bodyPr/>
          <a:lstStyle/>
          <a:p>
            <a:endParaRPr lang="zh-TW" altLang="en-US"/>
          </a:p>
        </p:txBody>
      </p:sp>
      <p:sp>
        <p:nvSpPr>
          <p:cNvPr id="16" name="標題 1"/>
          <p:cNvSpPr txBox="1">
            <a:spLocks/>
          </p:cNvSpPr>
          <p:nvPr/>
        </p:nvSpPr>
        <p:spPr bwMode="auto">
          <a:xfrm>
            <a:off x="0" y="274638"/>
            <a:ext cx="932452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zh-TW" sz="3200" b="1" dirty="0" smtClean="0">
                <a:solidFill>
                  <a:srgbClr val="9C4839"/>
                </a:solidFill>
                <a:latin typeface="微軟正黑體" panose="020B0604030504040204" pitchFamily="34" charset="-120"/>
                <a:ea typeface="微軟正黑體" panose="020B0604030504040204" pitchFamily="34" charset="-120"/>
              </a:rPr>
              <a:t>(</a:t>
            </a:r>
            <a:r>
              <a:rPr lang="zh-TW" altLang="en-US" sz="3200" b="1" dirty="0" smtClean="0">
                <a:solidFill>
                  <a:srgbClr val="9C4839"/>
                </a:solidFill>
                <a:latin typeface="微軟正黑體" panose="020B0604030504040204" pitchFamily="34" charset="-120"/>
                <a:ea typeface="微軟正黑體" panose="020B0604030504040204" pitchFamily="34" charset="-120"/>
              </a:rPr>
              <a:t>二</a:t>
            </a:r>
            <a:r>
              <a:rPr lang="en-US" altLang="zh-TW" sz="3200" b="1" dirty="0" smtClean="0">
                <a:solidFill>
                  <a:srgbClr val="9C4839"/>
                </a:solidFill>
                <a:latin typeface="微軟正黑體" panose="020B0604030504040204" pitchFamily="34" charset="-120"/>
                <a:ea typeface="微軟正黑體" panose="020B0604030504040204" pitchFamily="34" charset="-120"/>
              </a:rPr>
              <a:t>)</a:t>
            </a:r>
            <a:r>
              <a:rPr lang="zh-TW" altLang="en-US" sz="3200" b="1" dirty="0" smtClean="0">
                <a:solidFill>
                  <a:srgbClr val="9C4839"/>
                </a:solidFill>
                <a:latin typeface="微軟正黑體" panose="020B0604030504040204" pitchFamily="34" charset="-120"/>
                <a:ea typeface="微軟正黑體" panose="020B0604030504040204" pitchFamily="34" charset="-120"/>
              </a:rPr>
              <a:t>「教學實習與實務」正式學分課程相關說明</a:t>
            </a:r>
            <a:endParaRPr lang="zh-TW" altLang="en-US" sz="3200" dirty="0"/>
          </a:p>
        </p:txBody>
      </p:sp>
      <p:sp>
        <p:nvSpPr>
          <p:cNvPr id="17" name="內容版面配置區 2"/>
          <p:cNvSpPr>
            <a:spLocks noGrp="1"/>
          </p:cNvSpPr>
          <p:nvPr>
            <p:ph idx="1"/>
          </p:nvPr>
        </p:nvSpPr>
        <p:spPr>
          <a:xfrm>
            <a:off x="251520" y="1340768"/>
            <a:ext cx="8856984" cy="676672"/>
          </a:xfrm>
        </p:spPr>
        <p:txBody>
          <a:bodyPr/>
          <a:lstStyle/>
          <a:p>
            <a:r>
              <a:rPr lang="zh-TW" altLang="en-US" b="1" dirty="0">
                <a:latin typeface="微軟正黑體" panose="020B0604030504040204" pitchFamily="34" charset="-120"/>
                <a:ea typeface="微軟正黑體" panose="020B0604030504040204" pitchFamily="34" charset="-120"/>
              </a:rPr>
              <a:t>教學實習與實務課程「教學實習活動計畫表」</a:t>
            </a:r>
            <a:r>
              <a:rPr lang="en-US" altLang="zh-TW" b="1" dirty="0">
                <a:solidFill>
                  <a:srgbClr val="9C4839"/>
                </a:solidFill>
                <a:latin typeface="微軟正黑體" panose="020B0604030504040204" pitchFamily="34" charset="-120"/>
                <a:ea typeface="微軟正黑體" panose="020B0604030504040204" pitchFamily="34" charset="-120"/>
              </a:rPr>
              <a:t/>
            </a:r>
            <a:br>
              <a:rPr lang="en-US" altLang="zh-TW" b="1" dirty="0">
                <a:solidFill>
                  <a:srgbClr val="9C4839"/>
                </a:solidFill>
                <a:latin typeface="微軟正黑體" panose="020B0604030504040204" pitchFamily="34" charset="-120"/>
                <a:ea typeface="微軟正黑體" panose="020B0604030504040204" pitchFamily="34" charset="-120"/>
              </a:rPr>
            </a:br>
            <a:endParaRPr lang="zh-TW" altLang="en-US" b="1" dirty="0" smtClean="0">
              <a:solidFill>
                <a:srgbClr val="0070C0"/>
              </a:solidFill>
            </a:endParaRPr>
          </a:p>
          <a:p>
            <a:pPr marL="0" indent="0">
              <a:buNone/>
            </a:pPr>
            <a:endParaRPr lang="zh-TW" altLang="en-US" dirty="0"/>
          </a:p>
        </p:txBody>
      </p:sp>
    </p:spTree>
    <p:extLst>
      <p:ext uri="{BB962C8B-B14F-4D97-AF65-F5344CB8AC3E}">
        <p14:creationId xmlns:p14="http://schemas.microsoft.com/office/powerpoint/2010/main" val="39050368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88640"/>
            <a:ext cx="8445624" cy="1143000"/>
          </a:xfrm>
        </p:spPr>
        <p:txBody>
          <a:bodyPr/>
          <a:lstStyle/>
          <a:p>
            <a:endParaRPr lang="zh-TW" altLang="en-US" sz="3600" dirty="0"/>
          </a:p>
        </p:txBody>
      </p:sp>
      <p:sp>
        <p:nvSpPr>
          <p:cNvPr id="3" name="內容版面配置區 2"/>
          <p:cNvSpPr>
            <a:spLocks noGrp="1"/>
          </p:cNvSpPr>
          <p:nvPr>
            <p:ph idx="1"/>
          </p:nvPr>
        </p:nvSpPr>
        <p:spPr>
          <a:xfrm>
            <a:off x="360784" y="975745"/>
            <a:ext cx="8229600" cy="3677392"/>
          </a:xfrm>
        </p:spPr>
        <p:txBody>
          <a:bodyPr/>
          <a:lstStyle/>
          <a:p>
            <a:endParaRPr lang="zh-TW" altLang="en-US" dirty="0">
              <a:solidFill>
                <a:srgbClr val="C00000"/>
              </a:solidFill>
            </a:endParaRPr>
          </a:p>
        </p:txBody>
      </p:sp>
      <p:sp>
        <p:nvSpPr>
          <p:cNvPr id="7" name="投影片編號版面配置區 6"/>
          <p:cNvSpPr>
            <a:spLocks noGrp="1"/>
          </p:cNvSpPr>
          <p:nvPr>
            <p:ph type="sldNum" sz="quarter" idx="12"/>
          </p:nvPr>
        </p:nvSpPr>
        <p:spPr/>
        <p:txBody>
          <a:bodyPr/>
          <a:lstStyle/>
          <a:p>
            <a:fld id="{5CE1597B-A397-4CB3-9660-0097F3AD3601}" type="slidenum">
              <a:rPr lang="fr-CA" altLang="zh-TW" smtClean="0"/>
              <a:pPr/>
              <a:t>32</a:t>
            </a:fld>
            <a:endParaRPr lang="fr-CA" altLang="zh-TW" dirty="0"/>
          </a:p>
        </p:txBody>
      </p:sp>
      <p:sp>
        <p:nvSpPr>
          <p:cNvPr id="26" name="標題 1"/>
          <p:cNvSpPr txBox="1">
            <a:spLocks/>
          </p:cNvSpPr>
          <p:nvPr/>
        </p:nvSpPr>
        <p:spPr bwMode="auto">
          <a:xfrm>
            <a:off x="268905" y="177926"/>
            <a:ext cx="8611184" cy="75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US" altLang="zh-TW" sz="3200" b="1" dirty="0" smtClean="0">
                <a:solidFill>
                  <a:srgbClr val="9C4839"/>
                </a:solidFill>
                <a:latin typeface="微軟正黑體" panose="020B0604030504040204" pitchFamily="34" charset="-120"/>
                <a:ea typeface="微軟正黑體" panose="020B0604030504040204" pitchFamily="34" charset="-120"/>
              </a:rPr>
              <a:t>(</a:t>
            </a:r>
            <a:r>
              <a:rPr lang="zh-TW" altLang="en-US" sz="3200" b="1" dirty="0" smtClean="0">
                <a:solidFill>
                  <a:srgbClr val="9C4839"/>
                </a:solidFill>
                <a:latin typeface="微軟正黑體" panose="020B0604030504040204" pitchFamily="34" charset="-120"/>
                <a:ea typeface="微軟正黑體" panose="020B0604030504040204" pitchFamily="34" charset="-120"/>
              </a:rPr>
              <a:t>二</a:t>
            </a:r>
            <a:r>
              <a:rPr lang="en-US" altLang="zh-TW" sz="3200" b="1" dirty="0" smtClean="0">
                <a:solidFill>
                  <a:srgbClr val="9C4839"/>
                </a:solidFill>
                <a:latin typeface="微軟正黑體" panose="020B0604030504040204" pitchFamily="34" charset="-120"/>
                <a:ea typeface="微軟正黑體" panose="020B0604030504040204" pitchFamily="34" charset="-120"/>
              </a:rPr>
              <a:t>)</a:t>
            </a:r>
            <a:r>
              <a:rPr lang="zh-TW" altLang="en-US" sz="3200" b="1" dirty="0" smtClean="0">
                <a:solidFill>
                  <a:srgbClr val="9C4839"/>
                </a:solidFill>
                <a:latin typeface="微軟正黑體" panose="020B0604030504040204" pitchFamily="34" charset="-120"/>
                <a:ea typeface="微軟正黑體" panose="020B0604030504040204" pitchFamily="34" charset="-120"/>
              </a:rPr>
              <a:t>「教學實習與實務」正式學分課程相關說明</a:t>
            </a:r>
            <a:endParaRPr lang="zh-TW" altLang="en-US" sz="3600" dirty="0">
              <a:solidFill>
                <a:srgbClr val="C00000"/>
              </a:solidFill>
            </a:endParaRPr>
          </a:p>
        </p:txBody>
      </p:sp>
      <p:graphicFrame>
        <p:nvGraphicFramePr>
          <p:cNvPr id="10" name="表格 9"/>
          <p:cNvGraphicFramePr>
            <a:graphicFrameLocks noGrp="1"/>
          </p:cNvGraphicFramePr>
          <p:nvPr>
            <p:extLst>
              <p:ext uri="{D42A27DB-BD31-4B8C-83A1-F6EECF244321}">
                <p14:modId xmlns:p14="http://schemas.microsoft.com/office/powerpoint/2010/main" val="4013823068"/>
              </p:ext>
            </p:extLst>
          </p:nvPr>
        </p:nvGraphicFramePr>
        <p:xfrm>
          <a:off x="268904" y="1484784"/>
          <a:ext cx="8407552" cy="4247258"/>
        </p:xfrm>
        <a:graphic>
          <a:graphicData uri="http://schemas.openxmlformats.org/drawingml/2006/table">
            <a:tbl>
              <a:tblPr firstRow="1" bandRow="1">
                <a:tableStyleId>{5C22544A-7EE6-4342-B048-85BDC9FD1C3A}</a:tableStyleId>
              </a:tblPr>
              <a:tblGrid>
                <a:gridCol w="8407552">
                  <a:extLst>
                    <a:ext uri="{9D8B030D-6E8A-4147-A177-3AD203B41FA5}">
                      <a16:colId xmlns:a16="http://schemas.microsoft.com/office/drawing/2014/main" val="20000"/>
                    </a:ext>
                  </a:extLst>
                </a:gridCol>
              </a:tblGrid>
              <a:tr h="57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anose="020B0604030504040204" pitchFamily="34" charset="-120"/>
                          <a:ea typeface="微軟正黑體" panose="020B0604030504040204" pitchFamily="34" charset="-120"/>
                        </a:rPr>
                        <a:t>指導教師之責任與義務</a:t>
                      </a:r>
                      <a:endParaRPr lang="zh-TW" altLang="en-US" sz="2800" dirty="0" smtClean="0">
                        <a:solidFill>
                          <a:srgbClr val="C00000"/>
                        </a:solidFill>
                      </a:endParaRPr>
                    </a:p>
                  </a:txBody>
                  <a:tcPr/>
                </a:tc>
                <a:extLst>
                  <a:ext uri="{0D108BD9-81ED-4DB2-BD59-A6C34878D82A}">
                    <a16:rowId xmlns:a16="http://schemas.microsoft.com/office/drawing/2014/main" val="10000"/>
                  </a:ext>
                </a:extLst>
              </a:tr>
              <a:tr h="432048">
                <a:tc>
                  <a:txBody>
                    <a:bodyPr/>
                    <a:lstStyle/>
                    <a:p>
                      <a:r>
                        <a:rPr lang="zh-TW" altLang="zh-TW" sz="2400" b="1" kern="1200" dirty="0" smtClean="0">
                          <a:solidFill>
                            <a:schemeClr val="dk1"/>
                          </a:solidFill>
                          <a:effectLst/>
                          <a:latin typeface="+mn-lt"/>
                          <a:ea typeface="+mn-ea"/>
                          <a:cs typeface="+mn-cs"/>
                        </a:rPr>
                        <a:t>□</a:t>
                      </a:r>
                      <a:r>
                        <a:rPr lang="zh-TW" altLang="en-US" sz="2400" b="1" kern="1200" dirty="0" smtClean="0">
                          <a:solidFill>
                            <a:schemeClr val="dk1"/>
                          </a:solidFill>
                          <a:effectLst/>
                          <a:latin typeface="+mn-lt"/>
                          <a:ea typeface="+mn-ea"/>
                          <a:cs typeface="+mn-cs"/>
                        </a:rPr>
                        <a:t> 教師應有實際指導學生學習專業知識的行為。</a:t>
                      </a:r>
                    </a:p>
                  </a:txBody>
                  <a:tcPr/>
                </a:tc>
                <a:extLst>
                  <a:ext uri="{0D108BD9-81ED-4DB2-BD59-A6C34878D82A}">
                    <a16:rowId xmlns:a16="http://schemas.microsoft.com/office/drawing/2014/main" val="10001"/>
                  </a:ext>
                </a:extLst>
              </a:tr>
              <a:tr h="836554">
                <a:tc>
                  <a:txBody>
                    <a:bodyPr/>
                    <a:lstStyle/>
                    <a:p>
                      <a:r>
                        <a:rPr lang="zh-TW" altLang="zh-TW" sz="2400" kern="1200" dirty="0" smtClean="0">
                          <a:solidFill>
                            <a:schemeClr val="dk1"/>
                          </a:solidFill>
                          <a:effectLst/>
                          <a:latin typeface="+mn-lt"/>
                          <a:ea typeface="+mn-ea"/>
                          <a:cs typeface="+mn-cs"/>
                        </a:rPr>
                        <a:t>□</a:t>
                      </a:r>
                      <a:r>
                        <a:rPr lang="zh-TW" altLang="en-US" sz="2400" kern="1200" dirty="0" smtClean="0">
                          <a:solidFill>
                            <a:schemeClr val="dk1"/>
                          </a:solidFill>
                          <a:effectLst/>
                          <a:latin typeface="+mn-lt"/>
                          <a:ea typeface="+mn-ea"/>
                          <a:cs typeface="+mn-cs"/>
                        </a:rPr>
                        <a:t> 期初師生書面合意簽訂該課程「教學實習活動計畫表」</a:t>
                      </a:r>
                      <a:r>
                        <a:rPr lang="en-US" altLang="zh-TW" sz="2400" kern="1200" dirty="0" smtClean="0">
                          <a:solidFill>
                            <a:schemeClr val="dk1"/>
                          </a:solidFill>
                          <a:effectLst/>
                          <a:latin typeface="+mn-lt"/>
                          <a:ea typeface="+mn-ea"/>
                          <a:cs typeface="+mn-cs"/>
                        </a:rPr>
                        <a:t>;</a:t>
                      </a:r>
                    </a:p>
                    <a:p>
                      <a:r>
                        <a:rPr lang="zh-TW" altLang="en-US" sz="2400" kern="1200" dirty="0" smtClean="0">
                          <a:solidFill>
                            <a:schemeClr val="dk1"/>
                          </a:solidFill>
                          <a:effectLst/>
                          <a:latin typeface="+mn-lt"/>
                          <a:ea typeface="+mn-ea"/>
                          <a:cs typeface="+mn-cs"/>
                        </a:rPr>
                        <a:t>期末繳交該課程「教學實習活動成績評量表」</a:t>
                      </a:r>
                      <a:endParaRPr lang="en-US" altLang="zh-TW" sz="24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0002"/>
                  </a:ext>
                </a:extLst>
              </a:tr>
              <a:tr h="72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kern="1200" dirty="0" smtClean="0">
                          <a:solidFill>
                            <a:schemeClr val="dk1"/>
                          </a:solidFill>
                          <a:effectLst/>
                          <a:latin typeface="+mn-lt"/>
                          <a:ea typeface="+mn-ea"/>
                          <a:cs typeface="+mn-cs"/>
                        </a:rPr>
                        <a:t>□</a:t>
                      </a:r>
                      <a:r>
                        <a:rPr lang="zh-TW" altLang="en-US" sz="2400" kern="1200" dirty="0" smtClean="0">
                          <a:solidFill>
                            <a:schemeClr val="dk1"/>
                          </a:solidFill>
                          <a:effectLst/>
                          <a:latin typeface="+mn-lt"/>
                          <a:ea typeface="+mn-ea"/>
                          <a:cs typeface="+mn-cs"/>
                        </a:rPr>
                        <a:t> </a:t>
                      </a:r>
                      <a:r>
                        <a:rPr lang="zh-TW" altLang="zh-TW" sz="2400" dirty="0" smtClean="0"/>
                        <a:t>教學獎助生之指導教師，應與教學獎助生研商學習內容、瞭解教學獎助生進行實習或實務活動之情形，並給予教學指導與回饋。</a:t>
                      </a:r>
                      <a:endParaRPr lang="zh-TW" altLang="zh-TW" sz="24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0003"/>
                  </a:ext>
                </a:extLst>
              </a:tr>
              <a:tr h="72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dk1"/>
                          </a:solidFill>
                          <a:effectLst/>
                          <a:latin typeface="+mn-lt"/>
                          <a:ea typeface="+mn-ea"/>
                          <a:cs typeface="+mn-cs"/>
                        </a:rPr>
                        <a:t>□</a:t>
                      </a:r>
                      <a:r>
                        <a:rPr lang="zh-TW" altLang="en-US" sz="2400" b="1" kern="1200" dirty="0" smtClean="0">
                          <a:solidFill>
                            <a:schemeClr val="dk1"/>
                          </a:solidFill>
                          <a:effectLst/>
                          <a:latin typeface="+mn-lt"/>
                          <a:ea typeface="+mn-ea"/>
                          <a:cs typeface="+mn-cs"/>
                        </a:rPr>
                        <a:t> </a:t>
                      </a:r>
                      <a:r>
                        <a:rPr lang="zh-TW" altLang="zh-TW" sz="2400" b="1" dirty="0" smtClean="0"/>
                        <a:t>教師不得要求教學獎助生從事與課程教學無關之事務、以及代教師授課。如未依上述規定，以致有任何涉及勞動權益之相關糾紛，教師須負一切責任。</a:t>
                      </a:r>
                    </a:p>
                  </a:txBody>
                  <a:tcPr/>
                </a:tc>
                <a:extLst>
                  <a:ext uri="{0D108BD9-81ED-4DB2-BD59-A6C34878D82A}">
                    <a16:rowId xmlns:a16="http://schemas.microsoft.com/office/drawing/2014/main" val="10004"/>
                  </a:ext>
                </a:extLst>
              </a:tr>
            </a:tbl>
          </a:graphicData>
        </a:graphic>
      </p:graphicFrame>
      <p:sp>
        <p:nvSpPr>
          <p:cNvPr id="12" name="矩形 11"/>
          <p:cNvSpPr/>
          <p:nvPr/>
        </p:nvSpPr>
        <p:spPr>
          <a:xfrm>
            <a:off x="299624" y="6093296"/>
            <a:ext cx="5416868" cy="369332"/>
          </a:xfrm>
          <a:prstGeom prst="rect">
            <a:avLst/>
          </a:prstGeom>
        </p:spPr>
        <p:txBody>
          <a:bodyPr wrap="none">
            <a:spAutoFit/>
          </a:bodyPr>
          <a:lstStyle/>
          <a:p>
            <a:pPr algn="just"/>
            <a:r>
              <a:rPr lang="en-US" altLang="zh-TW" dirty="0"/>
              <a:t>(</a:t>
            </a:r>
            <a:r>
              <a:rPr lang="zh-TW" altLang="en-US" dirty="0" smtClean="0"/>
              <a:t>國立</a:t>
            </a:r>
            <a:r>
              <a:rPr lang="zh-TW" altLang="en-US" dirty="0"/>
              <a:t>政治大學教學獎助生制度實施</a:t>
            </a:r>
            <a:r>
              <a:rPr lang="zh-TW" altLang="en-US" dirty="0" smtClean="0"/>
              <a:t>辦法第六條摘錄</a:t>
            </a:r>
            <a:r>
              <a:rPr lang="en-US" altLang="zh-TW" dirty="0" smtClean="0"/>
              <a:t>)</a:t>
            </a:r>
            <a:endParaRPr lang="en-US" altLang="zh-TW" dirty="0"/>
          </a:p>
        </p:txBody>
      </p:sp>
    </p:spTree>
    <p:extLst>
      <p:ext uri="{BB962C8B-B14F-4D97-AF65-F5344CB8AC3E}">
        <p14:creationId xmlns:p14="http://schemas.microsoft.com/office/powerpoint/2010/main" val="22630002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88640"/>
            <a:ext cx="8445624" cy="1143000"/>
          </a:xfrm>
        </p:spPr>
        <p:txBody>
          <a:bodyPr/>
          <a:lstStyle/>
          <a:p>
            <a:endParaRPr lang="zh-TW" altLang="en-US" sz="3600" dirty="0"/>
          </a:p>
        </p:txBody>
      </p:sp>
      <p:sp>
        <p:nvSpPr>
          <p:cNvPr id="3" name="內容版面配置區 2"/>
          <p:cNvSpPr>
            <a:spLocks noGrp="1"/>
          </p:cNvSpPr>
          <p:nvPr>
            <p:ph idx="1"/>
          </p:nvPr>
        </p:nvSpPr>
        <p:spPr>
          <a:xfrm>
            <a:off x="360784" y="975745"/>
            <a:ext cx="8229600" cy="3677392"/>
          </a:xfrm>
        </p:spPr>
        <p:txBody>
          <a:bodyPr/>
          <a:lstStyle/>
          <a:p>
            <a:endParaRPr lang="zh-TW" altLang="en-US" dirty="0">
              <a:solidFill>
                <a:srgbClr val="C00000"/>
              </a:solidFill>
            </a:endParaRPr>
          </a:p>
        </p:txBody>
      </p:sp>
      <p:sp>
        <p:nvSpPr>
          <p:cNvPr id="7" name="投影片編號版面配置區 6"/>
          <p:cNvSpPr>
            <a:spLocks noGrp="1"/>
          </p:cNvSpPr>
          <p:nvPr>
            <p:ph type="sldNum" sz="quarter" idx="12"/>
          </p:nvPr>
        </p:nvSpPr>
        <p:spPr/>
        <p:txBody>
          <a:bodyPr/>
          <a:lstStyle/>
          <a:p>
            <a:fld id="{5CE1597B-A397-4CB3-9660-0097F3AD3601}" type="slidenum">
              <a:rPr lang="fr-CA" altLang="zh-TW" smtClean="0"/>
              <a:pPr/>
              <a:t>33</a:t>
            </a:fld>
            <a:endParaRPr lang="fr-CA" altLang="zh-TW" dirty="0"/>
          </a:p>
        </p:txBody>
      </p:sp>
      <p:sp>
        <p:nvSpPr>
          <p:cNvPr id="26" name="標題 1"/>
          <p:cNvSpPr txBox="1">
            <a:spLocks/>
          </p:cNvSpPr>
          <p:nvPr/>
        </p:nvSpPr>
        <p:spPr bwMode="auto">
          <a:xfrm>
            <a:off x="268905" y="177926"/>
            <a:ext cx="8611184" cy="75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US" altLang="zh-TW" sz="3200" b="1" dirty="0" smtClean="0">
                <a:solidFill>
                  <a:srgbClr val="9C4839"/>
                </a:solidFill>
                <a:latin typeface="微軟正黑體" panose="020B0604030504040204" pitchFamily="34" charset="-120"/>
                <a:ea typeface="微軟正黑體" panose="020B0604030504040204" pitchFamily="34" charset="-120"/>
              </a:rPr>
              <a:t>(</a:t>
            </a:r>
            <a:r>
              <a:rPr lang="zh-TW" altLang="en-US" sz="3200" b="1" dirty="0" smtClean="0">
                <a:solidFill>
                  <a:srgbClr val="9C4839"/>
                </a:solidFill>
                <a:latin typeface="微軟正黑體" panose="020B0604030504040204" pitchFamily="34" charset="-120"/>
                <a:ea typeface="微軟正黑體" panose="020B0604030504040204" pitchFamily="34" charset="-120"/>
              </a:rPr>
              <a:t>二</a:t>
            </a:r>
            <a:r>
              <a:rPr lang="en-US" altLang="zh-TW" sz="3200" b="1" dirty="0" smtClean="0">
                <a:solidFill>
                  <a:srgbClr val="9C4839"/>
                </a:solidFill>
                <a:latin typeface="微軟正黑體" panose="020B0604030504040204" pitchFamily="34" charset="-120"/>
                <a:ea typeface="微軟正黑體" panose="020B0604030504040204" pitchFamily="34" charset="-120"/>
              </a:rPr>
              <a:t>)</a:t>
            </a:r>
            <a:r>
              <a:rPr lang="zh-TW" altLang="en-US" sz="3200" b="1" dirty="0" smtClean="0">
                <a:solidFill>
                  <a:srgbClr val="9C4839"/>
                </a:solidFill>
                <a:latin typeface="微軟正黑體" panose="020B0604030504040204" pitchFamily="34" charset="-120"/>
                <a:ea typeface="微軟正黑體" panose="020B0604030504040204" pitchFamily="34" charset="-120"/>
              </a:rPr>
              <a:t>「教學實習與實務」正式學分課程相關說明</a:t>
            </a:r>
            <a:endParaRPr lang="zh-TW" altLang="en-US" sz="3600" dirty="0">
              <a:solidFill>
                <a:srgbClr val="C00000"/>
              </a:solidFill>
            </a:endParaRPr>
          </a:p>
        </p:txBody>
      </p:sp>
      <p:graphicFrame>
        <p:nvGraphicFramePr>
          <p:cNvPr id="10" name="表格 9"/>
          <p:cNvGraphicFramePr>
            <a:graphicFrameLocks noGrp="1"/>
          </p:cNvGraphicFramePr>
          <p:nvPr>
            <p:extLst>
              <p:ext uri="{D42A27DB-BD31-4B8C-83A1-F6EECF244321}">
                <p14:modId xmlns:p14="http://schemas.microsoft.com/office/powerpoint/2010/main" val="3089807415"/>
              </p:ext>
            </p:extLst>
          </p:nvPr>
        </p:nvGraphicFramePr>
        <p:xfrm>
          <a:off x="268904" y="1484784"/>
          <a:ext cx="8407552" cy="3424298"/>
        </p:xfrm>
        <a:graphic>
          <a:graphicData uri="http://schemas.openxmlformats.org/drawingml/2006/table">
            <a:tbl>
              <a:tblPr firstRow="1" bandRow="1">
                <a:tableStyleId>{5C22544A-7EE6-4342-B048-85BDC9FD1C3A}</a:tableStyleId>
              </a:tblPr>
              <a:tblGrid>
                <a:gridCol w="8407552">
                  <a:extLst>
                    <a:ext uri="{9D8B030D-6E8A-4147-A177-3AD203B41FA5}">
                      <a16:colId xmlns:a16="http://schemas.microsoft.com/office/drawing/2014/main" val="20000"/>
                    </a:ext>
                  </a:extLst>
                </a:gridCol>
              </a:tblGrid>
              <a:tr h="57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anose="020B0604030504040204" pitchFamily="34" charset="-120"/>
                          <a:ea typeface="微軟正黑體" panose="020B0604030504040204" pitchFamily="34" charset="-120"/>
                        </a:rPr>
                        <a:t>教學獎助生之責任與義務</a:t>
                      </a:r>
                      <a:endParaRPr lang="zh-TW" altLang="en-US" sz="2800" dirty="0" smtClean="0">
                        <a:solidFill>
                          <a:srgbClr val="C00000"/>
                        </a:solidFill>
                      </a:endParaRPr>
                    </a:p>
                  </a:txBody>
                  <a:tcPr/>
                </a:tc>
                <a:extLst>
                  <a:ext uri="{0D108BD9-81ED-4DB2-BD59-A6C34878D82A}">
                    <a16:rowId xmlns:a16="http://schemas.microsoft.com/office/drawing/2014/main" val="10000"/>
                  </a:ext>
                </a:extLst>
              </a:tr>
              <a:tr h="432048">
                <a:tc>
                  <a:txBody>
                    <a:bodyPr/>
                    <a:lstStyle/>
                    <a:p>
                      <a:r>
                        <a:rPr lang="zh-TW" altLang="zh-TW" sz="2400" b="1" kern="1200" dirty="0" smtClean="0">
                          <a:solidFill>
                            <a:schemeClr val="dk1"/>
                          </a:solidFill>
                          <a:effectLst/>
                          <a:latin typeface="+mn-lt"/>
                          <a:ea typeface="+mn-ea"/>
                          <a:cs typeface="+mn-cs"/>
                        </a:rPr>
                        <a:t>□</a:t>
                      </a:r>
                      <a:r>
                        <a:rPr lang="zh-TW" altLang="zh-TW" sz="2400" b="0" kern="1200" dirty="0" smtClean="0">
                          <a:solidFill>
                            <a:schemeClr val="dk1"/>
                          </a:solidFill>
                          <a:effectLst/>
                          <a:latin typeface="+mn-lt"/>
                          <a:ea typeface="+mn-ea"/>
                          <a:cs typeface="+mn-cs"/>
                        </a:rPr>
                        <a:t>參與教學實習與實務課程者，</a:t>
                      </a:r>
                      <a:r>
                        <a:rPr lang="zh-TW" altLang="en-US" sz="2400" b="0" kern="1200" dirty="0" smtClean="0">
                          <a:solidFill>
                            <a:schemeClr val="dk1"/>
                          </a:solidFill>
                          <a:effectLst/>
                          <a:latin typeface="+mn-lt"/>
                          <a:ea typeface="+mn-ea"/>
                          <a:cs typeface="+mn-cs"/>
                        </a:rPr>
                        <a:t>修課要求依各開課單位教學大綱辦理。</a:t>
                      </a:r>
                    </a:p>
                  </a:txBody>
                  <a:tcPr/>
                </a:tc>
                <a:extLst>
                  <a:ext uri="{0D108BD9-81ED-4DB2-BD59-A6C34878D82A}">
                    <a16:rowId xmlns:a16="http://schemas.microsoft.com/office/drawing/2014/main" val="10001"/>
                  </a:ext>
                </a:extLst>
              </a:tr>
              <a:tr h="836554">
                <a:tc>
                  <a:txBody>
                    <a:bodyPr/>
                    <a:lstStyle/>
                    <a:p>
                      <a:r>
                        <a:rPr lang="zh-TW" altLang="zh-TW" sz="2400" kern="1200" dirty="0" smtClean="0">
                          <a:solidFill>
                            <a:schemeClr val="dk1"/>
                          </a:solidFill>
                          <a:effectLst/>
                          <a:latin typeface="+mn-lt"/>
                          <a:ea typeface="+mn-ea"/>
                          <a:cs typeface="+mn-cs"/>
                        </a:rPr>
                        <a:t>□</a:t>
                      </a:r>
                      <a:r>
                        <a:rPr lang="zh-TW" altLang="en-US" sz="2400" b="0" kern="1200" dirty="0" smtClean="0">
                          <a:solidFill>
                            <a:schemeClr val="dk1"/>
                          </a:solidFill>
                          <a:effectLst/>
                          <a:latin typeface="+mn-lt"/>
                          <a:ea typeface="+mn-ea"/>
                          <a:cs typeface="+mn-cs"/>
                        </a:rPr>
                        <a:t>期初師生書面合意簽訂該課程「教學實習活動計畫表」，進行教學實習活動。</a:t>
                      </a:r>
                    </a:p>
                  </a:txBody>
                  <a:tcPr/>
                </a:tc>
                <a:extLst>
                  <a:ext uri="{0D108BD9-81ED-4DB2-BD59-A6C34878D82A}">
                    <a16:rowId xmlns:a16="http://schemas.microsoft.com/office/drawing/2014/main" val="10002"/>
                  </a:ext>
                </a:extLst>
              </a:tr>
              <a:tr h="720080">
                <a:tc>
                  <a:txBody>
                    <a:bodyPr/>
                    <a:lstStyle/>
                    <a:p>
                      <a:r>
                        <a:rPr lang="zh-TW" altLang="zh-TW" sz="2400" b="1" kern="1200" dirty="0" smtClean="0">
                          <a:solidFill>
                            <a:schemeClr val="dk1"/>
                          </a:solidFill>
                          <a:effectLst/>
                          <a:latin typeface="+mn-lt"/>
                          <a:ea typeface="+mn-ea"/>
                          <a:cs typeface="+mn-cs"/>
                        </a:rPr>
                        <a:t>□</a:t>
                      </a:r>
                      <a:r>
                        <a:rPr lang="zh-TW" altLang="en-US" sz="2400" b="1" kern="1200" dirty="0" smtClean="0">
                          <a:solidFill>
                            <a:schemeClr val="dk1"/>
                          </a:solidFill>
                          <a:effectLst/>
                          <a:latin typeface="+mn-lt"/>
                          <a:ea typeface="+mn-ea"/>
                          <a:cs typeface="+mn-cs"/>
                        </a:rPr>
                        <a:t> </a:t>
                      </a:r>
                      <a:r>
                        <a:rPr lang="zh-TW" altLang="en-US" sz="2400" b="0" kern="1200" dirty="0" smtClean="0">
                          <a:solidFill>
                            <a:schemeClr val="dk1"/>
                          </a:solidFill>
                          <a:effectLst/>
                          <a:latin typeface="+mn-lt"/>
                          <a:ea typeface="+mn-ea"/>
                          <a:cs typeface="+mn-cs"/>
                        </a:rPr>
                        <a:t>如有未依據教學實習活動計畫表進行或違背教學倫理、校規等情事者，得由教師提出終止學習活動，教學獎助生得依期限辦理申請棄修教學實習與實務課程，並不得支領學習津貼。</a:t>
                      </a:r>
                    </a:p>
                  </a:txBody>
                  <a:tcPr/>
                </a:tc>
                <a:extLst>
                  <a:ext uri="{0D108BD9-81ED-4DB2-BD59-A6C34878D82A}">
                    <a16:rowId xmlns:a16="http://schemas.microsoft.com/office/drawing/2014/main" val="10003"/>
                  </a:ext>
                </a:extLst>
              </a:tr>
            </a:tbl>
          </a:graphicData>
        </a:graphic>
      </p:graphicFrame>
      <p:sp>
        <p:nvSpPr>
          <p:cNvPr id="12" name="矩形 11"/>
          <p:cNvSpPr/>
          <p:nvPr/>
        </p:nvSpPr>
        <p:spPr>
          <a:xfrm>
            <a:off x="299624" y="6093296"/>
            <a:ext cx="5416868" cy="369332"/>
          </a:xfrm>
          <a:prstGeom prst="rect">
            <a:avLst/>
          </a:prstGeom>
        </p:spPr>
        <p:txBody>
          <a:bodyPr wrap="none">
            <a:spAutoFit/>
          </a:bodyPr>
          <a:lstStyle/>
          <a:p>
            <a:pPr algn="just"/>
            <a:r>
              <a:rPr lang="en-US" altLang="zh-TW" dirty="0"/>
              <a:t>(</a:t>
            </a:r>
            <a:r>
              <a:rPr lang="zh-TW" altLang="en-US" dirty="0" smtClean="0"/>
              <a:t>國立</a:t>
            </a:r>
            <a:r>
              <a:rPr lang="zh-TW" altLang="en-US" dirty="0"/>
              <a:t>政治大學教學獎助生制度實施</a:t>
            </a:r>
            <a:r>
              <a:rPr lang="zh-TW" altLang="en-US" dirty="0" smtClean="0"/>
              <a:t>辦法第五條摘錄</a:t>
            </a:r>
            <a:r>
              <a:rPr lang="en-US" altLang="zh-TW" dirty="0" smtClean="0"/>
              <a:t>)</a:t>
            </a:r>
            <a:endParaRPr lang="en-US" altLang="zh-TW" dirty="0"/>
          </a:p>
        </p:txBody>
      </p:sp>
    </p:spTree>
    <p:extLst>
      <p:ext uri="{BB962C8B-B14F-4D97-AF65-F5344CB8AC3E}">
        <p14:creationId xmlns:p14="http://schemas.microsoft.com/office/powerpoint/2010/main" val="22051637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000" y="2757835"/>
            <a:ext cx="2623531" cy="3736682"/>
          </a:xfrm>
          <a:prstGeom prst="rect">
            <a:avLst/>
          </a:prstGeom>
        </p:spPr>
      </p:pic>
      <p:sp>
        <p:nvSpPr>
          <p:cNvPr id="7" name="圓角矩形 6"/>
          <p:cNvSpPr/>
          <p:nvPr/>
        </p:nvSpPr>
        <p:spPr>
          <a:xfrm>
            <a:off x="399024" y="2924943"/>
            <a:ext cx="1940728" cy="1136481"/>
          </a:xfrm>
          <a:prstGeom prst="round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右彎箭號 36"/>
          <p:cNvSpPr/>
          <p:nvPr/>
        </p:nvSpPr>
        <p:spPr>
          <a:xfrm>
            <a:off x="2202331" y="2281789"/>
            <a:ext cx="545320" cy="695408"/>
          </a:xfrm>
          <a:prstGeom prst="bentArrow">
            <a:avLst>
              <a:gd name="adj1" fmla="val 25000"/>
              <a:gd name="adj2" fmla="val 25000"/>
              <a:gd name="adj3" fmla="val 31614"/>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6" name="標題 1"/>
          <p:cNvSpPr txBox="1">
            <a:spLocks/>
          </p:cNvSpPr>
          <p:nvPr/>
        </p:nvSpPr>
        <p:spPr bwMode="auto">
          <a:xfrm>
            <a:off x="0" y="-27384"/>
            <a:ext cx="932452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zh-TW" sz="3200" b="1" smtClean="0">
                <a:solidFill>
                  <a:srgbClr val="9C4839"/>
                </a:solidFill>
                <a:latin typeface="微軟正黑體" panose="020B0604030504040204" pitchFamily="34" charset="-120"/>
                <a:ea typeface="微軟正黑體" panose="020B0604030504040204" pitchFamily="34" charset="-120"/>
              </a:rPr>
              <a:t>(</a:t>
            </a:r>
            <a:r>
              <a:rPr lang="zh-TW" altLang="en-US" sz="3200" b="1" smtClean="0">
                <a:solidFill>
                  <a:srgbClr val="9C4839"/>
                </a:solidFill>
                <a:latin typeface="微軟正黑體" panose="020B0604030504040204" pitchFamily="34" charset="-120"/>
                <a:ea typeface="微軟正黑體" panose="020B0604030504040204" pitchFamily="34" charset="-120"/>
              </a:rPr>
              <a:t>二</a:t>
            </a:r>
            <a:r>
              <a:rPr lang="en-US" altLang="zh-TW" sz="3200" b="1" smtClean="0">
                <a:solidFill>
                  <a:srgbClr val="9C4839"/>
                </a:solidFill>
                <a:latin typeface="微軟正黑體" panose="020B0604030504040204" pitchFamily="34" charset="-120"/>
                <a:ea typeface="微軟正黑體" panose="020B0604030504040204" pitchFamily="34" charset="-120"/>
              </a:rPr>
              <a:t>)</a:t>
            </a:r>
            <a:r>
              <a:rPr lang="zh-TW" altLang="en-US" sz="3200" b="1" smtClean="0">
                <a:solidFill>
                  <a:srgbClr val="9C4839"/>
                </a:solidFill>
                <a:latin typeface="微軟正黑體" panose="020B0604030504040204" pitchFamily="34" charset="-120"/>
                <a:ea typeface="微軟正黑體" panose="020B0604030504040204" pitchFamily="34" charset="-120"/>
              </a:rPr>
              <a:t>「教學實習與實務」正式學分課程相關說明</a:t>
            </a:r>
            <a:endParaRPr lang="zh-TW" altLang="en-US" sz="3200" dirty="0"/>
          </a:p>
        </p:txBody>
      </p:sp>
      <p:sp>
        <p:nvSpPr>
          <p:cNvPr id="17" name="內容版面配置區 2"/>
          <p:cNvSpPr>
            <a:spLocks noGrp="1"/>
          </p:cNvSpPr>
          <p:nvPr>
            <p:ph idx="1"/>
          </p:nvPr>
        </p:nvSpPr>
        <p:spPr>
          <a:xfrm>
            <a:off x="251520" y="1038746"/>
            <a:ext cx="8856984" cy="676672"/>
          </a:xfrm>
        </p:spPr>
        <p:txBody>
          <a:bodyPr/>
          <a:lstStyle/>
          <a:p>
            <a:r>
              <a:rPr lang="zh-TW" altLang="en-US" b="1" dirty="0" smtClean="0">
                <a:latin typeface="微軟正黑體" panose="020B0604030504040204" pitchFamily="34" charset="-120"/>
                <a:ea typeface="微軟正黑體" panose="020B0604030504040204" pitchFamily="34" charset="-120"/>
              </a:rPr>
              <a:t>教學</a:t>
            </a:r>
            <a:r>
              <a:rPr lang="zh-TW" altLang="en-US" b="1" dirty="0">
                <a:latin typeface="微軟正黑體" panose="020B0604030504040204" pitchFamily="34" charset="-120"/>
                <a:ea typeface="微軟正黑體" panose="020B0604030504040204" pitchFamily="34" charset="-120"/>
              </a:rPr>
              <a:t>獎助生</a:t>
            </a:r>
            <a:r>
              <a:rPr lang="zh-TW" altLang="en-US" b="1" dirty="0" smtClean="0">
                <a:latin typeface="微軟正黑體" panose="020B0604030504040204" pitchFamily="34" charset="-120"/>
                <a:ea typeface="微軟正黑體" panose="020B0604030504040204" pitchFamily="34" charset="-120"/>
              </a:rPr>
              <a:t>參與學習流程</a:t>
            </a:r>
            <a:endParaRPr lang="zh-TW" altLang="en-US" dirty="0"/>
          </a:p>
        </p:txBody>
      </p:sp>
      <p:sp>
        <p:nvSpPr>
          <p:cNvPr id="2" name="標題 1"/>
          <p:cNvSpPr>
            <a:spLocks noGrp="1"/>
          </p:cNvSpPr>
          <p:nvPr>
            <p:ph type="title"/>
          </p:nvPr>
        </p:nvSpPr>
        <p:spPr>
          <a:xfrm>
            <a:off x="460566" y="260648"/>
            <a:ext cx="8229600" cy="1143000"/>
          </a:xfrm>
        </p:spPr>
        <p:txBody>
          <a:bodyPr/>
          <a:lstStyle/>
          <a:p>
            <a:endParaRPr lang="zh-TW" altLang="en-US" dirty="0"/>
          </a:p>
        </p:txBody>
      </p:sp>
      <p:sp>
        <p:nvSpPr>
          <p:cNvPr id="19" name="投影片編號版面配置區 6"/>
          <p:cNvSpPr>
            <a:spLocks noGrp="1"/>
          </p:cNvSpPr>
          <p:nvPr>
            <p:ph type="sldNum" sz="quarter" idx="12"/>
          </p:nvPr>
        </p:nvSpPr>
        <p:spPr>
          <a:xfrm>
            <a:off x="7012413" y="6464873"/>
            <a:ext cx="2133600" cy="365125"/>
          </a:xfrm>
        </p:spPr>
        <p:txBody>
          <a:bodyPr/>
          <a:lstStyle/>
          <a:p>
            <a:fld id="{5CE1597B-A397-4CB3-9660-0097F3AD3601}" type="slidenum">
              <a:rPr lang="fr-CA" altLang="zh-TW" smtClean="0"/>
              <a:pPr/>
              <a:t>34</a:t>
            </a:fld>
            <a:endParaRPr lang="fr-CA" altLang="zh-TW" dirty="0"/>
          </a:p>
        </p:txBody>
      </p:sp>
      <p:sp>
        <p:nvSpPr>
          <p:cNvPr id="18" name="文字方塊 3"/>
          <p:cNvSpPr txBox="1"/>
          <p:nvPr/>
        </p:nvSpPr>
        <p:spPr>
          <a:xfrm>
            <a:off x="6804248" y="2391727"/>
            <a:ext cx="2088231" cy="58547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TW" sz="1600" kern="100" dirty="0">
                <a:effectLst/>
                <a:ea typeface="新細明體"/>
                <a:cs typeface="Times New Roman"/>
              </a:rPr>
              <a:t>獲教學單位</a:t>
            </a:r>
            <a:r>
              <a:rPr lang="zh-TW" sz="1600" kern="100" dirty="0" smtClean="0">
                <a:effectLst/>
                <a:ea typeface="新細明體"/>
                <a:cs typeface="Times New Roman"/>
              </a:rPr>
              <a:t>補助</a:t>
            </a:r>
            <a:endParaRPr lang="zh-TW" sz="1600" kern="100" dirty="0">
              <a:effectLst/>
              <a:ea typeface="新細明體"/>
              <a:cs typeface="Times New Roman"/>
            </a:endParaRPr>
          </a:p>
          <a:p>
            <a:pPr algn="ctr">
              <a:spcAft>
                <a:spcPts val="0"/>
              </a:spcAft>
            </a:pPr>
            <a:r>
              <a:rPr lang="zh-TW" sz="1600" kern="100" dirty="0">
                <a:effectLst/>
                <a:ea typeface="新細明體"/>
                <a:cs typeface="Times New Roman"/>
              </a:rPr>
              <a:t>之</a:t>
            </a:r>
            <a:r>
              <a:rPr lang="zh-TW" sz="1600" b="1" kern="100" dirty="0">
                <a:effectLst/>
                <a:ea typeface="新細明體"/>
                <a:cs typeface="Times New Roman"/>
              </a:rPr>
              <a:t>教學獎助生</a:t>
            </a:r>
            <a:endParaRPr lang="zh-TW" sz="1600" kern="100" dirty="0">
              <a:effectLst/>
              <a:ea typeface="新細明體"/>
              <a:cs typeface="Times New Roman"/>
            </a:endParaRPr>
          </a:p>
        </p:txBody>
      </p:sp>
      <p:sp>
        <p:nvSpPr>
          <p:cNvPr id="20" name="文字方塊 5"/>
          <p:cNvSpPr txBox="1"/>
          <p:nvPr/>
        </p:nvSpPr>
        <p:spPr>
          <a:xfrm>
            <a:off x="3707904" y="4211003"/>
            <a:ext cx="3594839" cy="77207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TW" sz="1600" b="1" kern="100" dirty="0">
                <a:solidFill>
                  <a:srgbClr val="4F6228"/>
                </a:solidFill>
                <a:effectLst/>
                <a:ea typeface="新細明體"/>
                <a:cs typeface="Times New Roman"/>
              </a:rPr>
              <a:t>各學院</a:t>
            </a:r>
            <a:r>
              <a:rPr lang="zh-TW" sz="1600" kern="100" dirty="0">
                <a:effectLst/>
                <a:ea typeface="新細明體"/>
                <a:cs typeface="Times New Roman"/>
              </a:rPr>
              <a:t>開設「教學實習與實務」</a:t>
            </a:r>
            <a:r>
              <a:rPr lang="zh-TW" sz="1600" kern="100" dirty="0" smtClean="0">
                <a:effectLst/>
                <a:ea typeface="新細明體"/>
                <a:cs typeface="Times New Roman"/>
              </a:rPr>
              <a:t>課程</a:t>
            </a:r>
            <a:endParaRPr lang="zh-TW" sz="1600" kern="100" dirty="0">
              <a:effectLst/>
              <a:ea typeface="新細明體"/>
              <a:cs typeface="Times New Roman"/>
            </a:endParaRPr>
          </a:p>
        </p:txBody>
      </p:sp>
      <p:sp>
        <p:nvSpPr>
          <p:cNvPr id="21" name="文字方塊 12"/>
          <p:cNvSpPr txBox="1"/>
          <p:nvPr/>
        </p:nvSpPr>
        <p:spPr>
          <a:xfrm>
            <a:off x="2915817" y="2359659"/>
            <a:ext cx="3275254" cy="60579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TW" sz="1600" kern="100" dirty="0">
                <a:effectLst/>
                <a:ea typeface="新細明體"/>
                <a:cs typeface="Times New Roman"/>
              </a:rPr>
              <a:t>獲教學發展中心、教務處</a:t>
            </a:r>
          </a:p>
          <a:p>
            <a:pPr algn="ctr">
              <a:spcAft>
                <a:spcPts val="0"/>
              </a:spcAft>
            </a:pPr>
            <a:r>
              <a:rPr lang="zh-TW" sz="1600" kern="100" dirty="0">
                <a:effectLst/>
                <a:ea typeface="新細明體"/>
                <a:cs typeface="Times New Roman"/>
              </a:rPr>
              <a:t>或其他行政單位補助之</a:t>
            </a:r>
            <a:r>
              <a:rPr lang="zh-TW" sz="1600" b="1" kern="100" dirty="0">
                <a:effectLst/>
                <a:ea typeface="新細明體"/>
                <a:cs typeface="Times New Roman"/>
              </a:rPr>
              <a:t>教學獎助生</a:t>
            </a:r>
            <a:endParaRPr lang="zh-TW" sz="1600" kern="100" dirty="0">
              <a:effectLst/>
              <a:ea typeface="新細明體"/>
              <a:cs typeface="Times New Roman"/>
            </a:endParaRPr>
          </a:p>
        </p:txBody>
      </p:sp>
      <p:sp>
        <p:nvSpPr>
          <p:cNvPr id="22" name="文字方塊 13"/>
          <p:cNvSpPr txBox="1"/>
          <p:nvPr/>
        </p:nvSpPr>
        <p:spPr>
          <a:xfrm>
            <a:off x="4997073" y="1644332"/>
            <a:ext cx="1378585" cy="3524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TW" sz="1600" kern="100">
                <a:effectLst/>
                <a:ea typeface="新細明體"/>
                <a:cs typeface="Times New Roman"/>
              </a:rPr>
              <a:t>本校學生</a:t>
            </a:r>
          </a:p>
        </p:txBody>
      </p:sp>
      <p:sp>
        <p:nvSpPr>
          <p:cNvPr id="23" name="文字方塊 17"/>
          <p:cNvSpPr txBox="1"/>
          <p:nvPr/>
        </p:nvSpPr>
        <p:spPr>
          <a:xfrm>
            <a:off x="7472500" y="4200842"/>
            <a:ext cx="2788132" cy="78223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sz="1600" kern="100" dirty="0">
                <a:effectLst/>
                <a:ea typeface="新細明體"/>
                <a:cs typeface="Times New Roman"/>
              </a:rPr>
              <a:t>相關學習準則、評量方式、學分或畢業條件採計及獎助方式，依各相關單位辦理</a:t>
            </a:r>
          </a:p>
        </p:txBody>
      </p:sp>
      <p:cxnSp>
        <p:nvCxnSpPr>
          <p:cNvPr id="24" name="直線接點 23"/>
          <p:cNvCxnSpPr/>
          <p:nvPr/>
        </p:nvCxnSpPr>
        <p:spPr>
          <a:xfrm>
            <a:off x="4141728" y="2182177"/>
            <a:ext cx="3706635" cy="107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6904613" y="2965767"/>
            <a:ext cx="0" cy="198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8357999" y="3175317"/>
            <a:ext cx="0" cy="154940"/>
          </a:xfrm>
          <a:prstGeom prst="line">
            <a:avLst/>
          </a:prstGeom>
          <a:ln/>
        </p:spPr>
        <p:style>
          <a:lnRef idx="1">
            <a:schemeClr val="dk1"/>
          </a:lnRef>
          <a:fillRef idx="0">
            <a:schemeClr val="dk1"/>
          </a:fillRef>
          <a:effectRef idx="0">
            <a:schemeClr val="dk1"/>
          </a:effectRef>
          <a:fontRef idx="minor">
            <a:schemeClr val="tx1"/>
          </a:fontRef>
        </p:style>
      </p:cxnSp>
      <p:sp>
        <p:nvSpPr>
          <p:cNvPr id="27" name="文字方塊 41"/>
          <p:cNvSpPr txBox="1"/>
          <p:nvPr/>
        </p:nvSpPr>
        <p:spPr>
          <a:xfrm>
            <a:off x="4922599" y="3365748"/>
            <a:ext cx="1974215" cy="55626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sz="1600" kern="100" dirty="0">
                <a:effectLst/>
                <a:latin typeface="Calibri"/>
                <a:ea typeface="新細明體"/>
                <a:cs typeface="Times New Roman"/>
              </a:rPr>
              <a:t>接受專業教學實務</a:t>
            </a:r>
          </a:p>
          <a:p>
            <a:pPr>
              <a:spcAft>
                <a:spcPts val="0"/>
              </a:spcAft>
            </a:pPr>
            <a:r>
              <a:rPr lang="zh-TW" sz="1600" kern="100" dirty="0">
                <a:effectLst/>
                <a:latin typeface="Calibri"/>
                <a:ea typeface="新細明體"/>
                <a:cs typeface="Times New Roman"/>
              </a:rPr>
              <a:t>能力技巧培養者</a:t>
            </a:r>
          </a:p>
          <a:p>
            <a:pPr>
              <a:spcAft>
                <a:spcPts val="0"/>
              </a:spcAft>
            </a:pPr>
            <a:r>
              <a:rPr lang="en-US" sz="1600" kern="100" dirty="0">
                <a:effectLst/>
                <a:latin typeface="Calibri"/>
                <a:ea typeface="新細明體"/>
                <a:cs typeface="Times New Roman"/>
              </a:rPr>
              <a:t> </a:t>
            </a:r>
            <a:endParaRPr lang="zh-TW" sz="1600" kern="100" dirty="0">
              <a:effectLst/>
              <a:latin typeface="Calibri"/>
              <a:ea typeface="新細明體"/>
              <a:cs typeface="Times New Roman"/>
            </a:endParaRPr>
          </a:p>
          <a:p>
            <a:pPr>
              <a:spcAft>
                <a:spcPts val="0"/>
              </a:spcAft>
            </a:pPr>
            <a:r>
              <a:rPr lang="en-US" sz="1600" kern="100" dirty="0">
                <a:effectLst/>
                <a:latin typeface="Calibri"/>
                <a:ea typeface="新細明體"/>
                <a:cs typeface="Times New Roman"/>
              </a:rPr>
              <a:t> </a:t>
            </a:r>
            <a:endParaRPr lang="zh-TW" sz="1600" kern="100" dirty="0">
              <a:effectLst/>
              <a:latin typeface="Calibri"/>
              <a:ea typeface="新細明體"/>
              <a:cs typeface="Times New Roman"/>
            </a:endParaRPr>
          </a:p>
        </p:txBody>
      </p:sp>
      <p:sp>
        <p:nvSpPr>
          <p:cNvPr id="28" name="文字方塊 42"/>
          <p:cNvSpPr txBox="1"/>
          <p:nvPr/>
        </p:nvSpPr>
        <p:spPr>
          <a:xfrm>
            <a:off x="7488048" y="3356992"/>
            <a:ext cx="2559099" cy="52571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sz="1600" kern="100" dirty="0">
                <a:effectLst/>
                <a:latin typeface="Calibri"/>
                <a:ea typeface="新細明體"/>
                <a:cs typeface="Times New Roman"/>
              </a:rPr>
              <a:t>參與屬專業養成範圍且</a:t>
            </a:r>
          </a:p>
          <a:p>
            <a:pPr>
              <a:spcAft>
                <a:spcPts val="0"/>
              </a:spcAft>
            </a:pPr>
            <a:r>
              <a:rPr lang="zh-TW" sz="1600" kern="100" dirty="0">
                <a:effectLst/>
                <a:latin typeface="Calibri"/>
                <a:ea typeface="新細明體"/>
                <a:cs typeface="Times New Roman"/>
              </a:rPr>
              <a:t>無選擇權之實習課程者</a:t>
            </a:r>
          </a:p>
        </p:txBody>
      </p:sp>
      <p:cxnSp>
        <p:nvCxnSpPr>
          <p:cNvPr id="29" name="直線接點 28"/>
          <p:cNvCxnSpPr/>
          <p:nvPr/>
        </p:nvCxnSpPr>
        <p:spPr>
          <a:xfrm>
            <a:off x="5701923" y="1999297"/>
            <a:ext cx="0" cy="193675"/>
          </a:xfrm>
          <a:prstGeom prst="line">
            <a:avLst/>
          </a:prstGeom>
          <a:noFill/>
          <a:ln w="9525" cap="flat" cmpd="sng" algn="ctr">
            <a:solidFill>
              <a:sysClr val="windowText" lastClr="000000">
                <a:shade val="95000"/>
                <a:satMod val="105000"/>
              </a:sysClr>
            </a:solidFill>
            <a:prstDash val="solid"/>
          </a:ln>
          <a:effectLst/>
        </p:spPr>
      </p:cxnSp>
      <p:cxnSp>
        <p:nvCxnSpPr>
          <p:cNvPr id="39" name="直線接點 38"/>
          <p:cNvCxnSpPr/>
          <p:nvPr/>
        </p:nvCxnSpPr>
        <p:spPr>
          <a:xfrm>
            <a:off x="4141093" y="2181542"/>
            <a:ext cx="0" cy="198755"/>
          </a:xfrm>
          <a:prstGeom prst="line">
            <a:avLst/>
          </a:prstGeom>
          <a:noFill/>
          <a:ln w="9525" cap="flat" cmpd="sng" algn="ctr">
            <a:solidFill>
              <a:sysClr val="windowText" lastClr="000000">
                <a:shade val="95000"/>
                <a:satMod val="105000"/>
              </a:sysClr>
            </a:solidFill>
            <a:prstDash val="solid"/>
          </a:ln>
          <a:effectLst/>
        </p:spPr>
      </p:cxnSp>
      <p:cxnSp>
        <p:nvCxnSpPr>
          <p:cNvPr id="40" name="直線接點 39"/>
          <p:cNvCxnSpPr/>
          <p:nvPr/>
        </p:nvCxnSpPr>
        <p:spPr>
          <a:xfrm>
            <a:off x="4141728" y="2978467"/>
            <a:ext cx="0" cy="605790"/>
          </a:xfrm>
          <a:prstGeom prst="line">
            <a:avLst/>
          </a:prstGeom>
          <a:noFill/>
          <a:ln w="9525" cap="flat" cmpd="sng" algn="ctr">
            <a:solidFill>
              <a:sysClr val="windowText" lastClr="000000">
                <a:shade val="95000"/>
                <a:satMod val="105000"/>
              </a:sysClr>
            </a:solidFill>
            <a:prstDash val="solid"/>
          </a:ln>
          <a:effectLst/>
        </p:spPr>
      </p:cxnSp>
      <p:cxnSp>
        <p:nvCxnSpPr>
          <p:cNvPr id="41" name="直線單箭頭接點 40"/>
          <p:cNvCxnSpPr/>
          <p:nvPr/>
        </p:nvCxnSpPr>
        <p:spPr>
          <a:xfrm>
            <a:off x="4141728" y="3584892"/>
            <a:ext cx="7848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直線單箭頭接點 41"/>
          <p:cNvCxnSpPr/>
          <p:nvPr/>
        </p:nvCxnSpPr>
        <p:spPr>
          <a:xfrm>
            <a:off x="8361432" y="3882707"/>
            <a:ext cx="0" cy="3282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直線單箭頭接點 42"/>
          <p:cNvCxnSpPr/>
          <p:nvPr/>
        </p:nvCxnSpPr>
        <p:spPr>
          <a:xfrm>
            <a:off x="5691763" y="3922008"/>
            <a:ext cx="0" cy="2788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直線接點 43"/>
          <p:cNvCxnSpPr/>
          <p:nvPr/>
        </p:nvCxnSpPr>
        <p:spPr>
          <a:xfrm>
            <a:off x="5691763" y="3177222"/>
            <a:ext cx="2669669" cy="0"/>
          </a:xfrm>
          <a:prstGeom prst="line">
            <a:avLst/>
          </a:prstGeom>
        </p:spPr>
        <p:style>
          <a:lnRef idx="1">
            <a:schemeClr val="dk1"/>
          </a:lnRef>
          <a:fillRef idx="0">
            <a:schemeClr val="dk1"/>
          </a:fillRef>
          <a:effectRef idx="0">
            <a:schemeClr val="dk1"/>
          </a:effectRef>
          <a:fontRef idx="minor">
            <a:schemeClr val="tx1"/>
          </a:fontRef>
        </p:style>
      </p:cxnSp>
      <p:cxnSp>
        <p:nvCxnSpPr>
          <p:cNvPr id="45" name="直線接點 44"/>
          <p:cNvCxnSpPr/>
          <p:nvPr/>
        </p:nvCxnSpPr>
        <p:spPr>
          <a:xfrm>
            <a:off x="7848363" y="2199321"/>
            <a:ext cx="0" cy="198755"/>
          </a:xfrm>
          <a:prstGeom prst="line">
            <a:avLst/>
          </a:prstGeom>
          <a:noFill/>
          <a:ln w="9525" cap="flat" cmpd="sng" algn="ctr">
            <a:solidFill>
              <a:sysClr val="windowText" lastClr="000000">
                <a:shade val="95000"/>
                <a:satMod val="105000"/>
              </a:sysClr>
            </a:solidFill>
            <a:prstDash val="solid"/>
          </a:ln>
          <a:effectLst/>
        </p:spPr>
      </p:cxnSp>
      <p:cxnSp>
        <p:nvCxnSpPr>
          <p:cNvPr id="46" name="直線接點 45"/>
          <p:cNvCxnSpPr/>
          <p:nvPr/>
        </p:nvCxnSpPr>
        <p:spPr>
          <a:xfrm>
            <a:off x="5676320" y="3177222"/>
            <a:ext cx="0" cy="154940"/>
          </a:xfrm>
          <a:prstGeom prst="line">
            <a:avLst/>
          </a:prstGeom>
          <a:ln/>
        </p:spPr>
        <p:style>
          <a:lnRef idx="1">
            <a:schemeClr val="dk1"/>
          </a:lnRef>
          <a:fillRef idx="0">
            <a:schemeClr val="dk1"/>
          </a:fillRef>
          <a:effectRef idx="0">
            <a:schemeClr val="dk1"/>
          </a:effectRef>
          <a:fontRef idx="minor">
            <a:schemeClr val="tx1"/>
          </a:fontRef>
        </p:style>
      </p:cxnSp>
      <p:cxnSp>
        <p:nvCxnSpPr>
          <p:cNvPr id="47" name="直線單箭頭接點 46"/>
          <p:cNvCxnSpPr/>
          <p:nvPr/>
        </p:nvCxnSpPr>
        <p:spPr>
          <a:xfrm>
            <a:off x="5691763" y="4983073"/>
            <a:ext cx="0" cy="3181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圓角矩形 37"/>
          <p:cNvSpPr/>
          <p:nvPr/>
        </p:nvSpPr>
        <p:spPr>
          <a:xfrm>
            <a:off x="2849043" y="1556792"/>
            <a:ext cx="6259461" cy="38884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Tree>
    <p:extLst>
      <p:ext uri="{BB962C8B-B14F-4D97-AF65-F5344CB8AC3E}">
        <p14:creationId xmlns:p14="http://schemas.microsoft.com/office/powerpoint/2010/main" val="4467951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000" y="2757835"/>
            <a:ext cx="2623531" cy="3736682"/>
          </a:xfrm>
          <a:prstGeom prst="rect">
            <a:avLst/>
          </a:prstGeom>
        </p:spPr>
      </p:pic>
      <p:sp>
        <p:nvSpPr>
          <p:cNvPr id="7" name="圓角矩形 6"/>
          <p:cNvSpPr/>
          <p:nvPr/>
        </p:nvSpPr>
        <p:spPr>
          <a:xfrm>
            <a:off x="183000" y="4160966"/>
            <a:ext cx="1940728" cy="924218"/>
          </a:xfrm>
          <a:prstGeom prst="round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文字方塊 10"/>
          <p:cNvSpPr txBox="1"/>
          <p:nvPr/>
        </p:nvSpPr>
        <p:spPr>
          <a:xfrm>
            <a:off x="4776344" y="2170631"/>
            <a:ext cx="4044128" cy="78105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TW" sz="1600" b="1" kern="100" dirty="0">
                <a:solidFill>
                  <a:srgbClr val="E36C0A"/>
                </a:solidFill>
                <a:effectLst/>
                <a:latin typeface="Calibri"/>
                <a:ea typeface="新細明體"/>
                <a:cs typeface="Times New Roman"/>
              </a:rPr>
              <a:t>教學獎助生</a:t>
            </a:r>
            <a:r>
              <a:rPr lang="zh-TW" sz="1600" kern="100" dirty="0">
                <a:effectLst/>
                <a:latin typeface="Calibri"/>
                <a:ea typeface="新細明體"/>
                <a:cs typeface="Times New Roman"/>
              </a:rPr>
              <a:t>填寫教學實習與實務課程</a:t>
            </a:r>
          </a:p>
          <a:p>
            <a:pPr algn="ctr">
              <a:spcAft>
                <a:spcPts val="0"/>
              </a:spcAft>
            </a:pPr>
            <a:r>
              <a:rPr lang="zh-TW" sz="1600" kern="100" dirty="0">
                <a:effectLst/>
                <a:latin typeface="Calibri"/>
                <a:ea typeface="新細明體"/>
                <a:cs typeface="Times New Roman"/>
              </a:rPr>
              <a:t>「教學實習活動計畫表」，與指導教師雙方簽章後送交</a:t>
            </a:r>
            <a:r>
              <a:rPr lang="zh-TW" sz="1600" kern="100" dirty="0">
                <a:solidFill>
                  <a:srgbClr val="0000FF"/>
                </a:solidFill>
                <a:effectLst/>
                <a:latin typeface="Calibri"/>
                <a:ea typeface="新細明體"/>
                <a:cs typeface="Times New Roman"/>
              </a:rPr>
              <a:t>其所屬系所</a:t>
            </a:r>
            <a:r>
              <a:rPr lang="zh-TW" sz="1600" kern="100" dirty="0">
                <a:effectLst/>
                <a:latin typeface="Calibri"/>
                <a:ea typeface="新細明體"/>
                <a:cs typeface="Times New Roman"/>
              </a:rPr>
              <a:t>，提出修課申請</a:t>
            </a:r>
          </a:p>
        </p:txBody>
      </p:sp>
      <p:sp>
        <p:nvSpPr>
          <p:cNvPr id="31" name="文字方塊 68"/>
          <p:cNvSpPr txBox="1"/>
          <p:nvPr/>
        </p:nvSpPr>
        <p:spPr>
          <a:xfrm>
            <a:off x="4775708" y="3293095"/>
            <a:ext cx="4044764" cy="927993"/>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TW" sz="1600" b="1" kern="100" dirty="0">
                <a:solidFill>
                  <a:srgbClr val="0000FF"/>
                </a:solidFill>
                <a:effectLst/>
                <a:latin typeface="Calibri"/>
                <a:ea typeface="新細明體"/>
                <a:cs typeface="Times New Roman"/>
              </a:rPr>
              <a:t>各系所</a:t>
            </a:r>
            <a:r>
              <a:rPr lang="zh-TW" sz="1600" kern="100" dirty="0">
                <a:effectLst/>
                <a:latin typeface="Calibri"/>
                <a:ea typeface="新細明體"/>
                <a:cs typeface="Times New Roman"/>
              </a:rPr>
              <a:t>彙整教學獎助生資料，</a:t>
            </a:r>
          </a:p>
          <a:p>
            <a:pPr algn="ctr">
              <a:spcAft>
                <a:spcPts val="0"/>
              </a:spcAft>
            </a:pPr>
            <a:r>
              <a:rPr lang="zh-TW" sz="1600" kern="100" dirty="0">
                <a:effectLst/>
                <a:latin typeface="Calibri"/>
                <a:ea typeface="新細明體"/>
                <a:cs typeface="Times New Roman"/>
              </a:rPr>
              <a:t>將教學獎助生名單及「教學實習活動計畫表」</a:t>
            </a:r>
          </a:p>
          <a:p>
            <a:pPr algn="ctr">
              <a:spcAft>
                <a:spcPts val="0"/>
              </a:spcAft>
            </a:pPr>
            <a:r>
              <a:rPr lang="zh-TW" sz="1600" kern="100" dirty="0">
                <a:effectLst/>
                <a:latin typeface="Calibri"/>
                <a:ea typeface="新細明體"/>
                <a:cs typeface="Times New Roman"/>
              </a:rPr>
              <a:t>彙送</a:t>
            </a:r>
            <a:r>
              <a:rPr lang="zh-TW" sz="1600" kern="100" dirty="0">
                <a:solidFill>
                  <a:srgbClr val="4F6228"/>
                </a:solidFill>
                <a:effectLst/>
                <a:latin typeface="Calibri"/>
                <a:ea typeface="新細明體"/>
                <a:cs typeface="Times New Roman"/>
              </a:rPr>
              <a:t>所屬</a:t>
            </a:r>
            <a:r>
              <a:rPr lang="zh-TW" sz="1600" kern="100" dirty="0" smtClean="0">
                <a:solidFill>
                  <a:srgbClr val="4F6228"/>
                </a:solidFill>
                <a:effectLst/>
                <a:latin typeface="Calibri"/>
                <a:ea typeface="新細明體"/>
                <a:cs typeface="Times New Roman"/>
              </a:rPr>
              <a:t>學院</a:t>
            </a:r>
            <a:r>
              <a:rPr lang="zh-TW" sz="1600" kern="100" dirty="0" smtClean="0">
                <a:effectLst/>
                <a:latin typeface="Calibri"/>
                <a:ea typeface="新細明體"/>
                <a:cs typeface="Times New Roman"/>
              </a:rPr>
              <a:t>並</a:t>
            </a:r>
            <a:r>
              <a:rPr lang="zh-TW" sz="1600" kern="100" dirty="0">
                <a:effectLst/>
                <a:latin typeface="Calibri"/>
                <a:ea typeface="新細明體"/>
                <a:cs typeface="Times New Roman"/>
              </a:rPr>
              <a:t>留存副本乙份</a:t>
            </a:r>
          </a:p>
        </p:txBody>
      </p:sp>
      <p:cxnSp>
        <p:nvCxnSpPr>
          <p:cNvPr id="32" name="直線單箭頭接點 31"/>
          <p:cNvCxnSpPr/>
          <p:nvPr/>
        </p:nvCxnSpPr>
        <p:spPr>
          <a:xfrm>
            <a:off x="6726400" y="2982997"/>
            <a:ext cx="0" cy="268605"/>
          </a:xfrm>
          <a:prstGeom prst="straightConnector1">
            <a:avLst/>
          </a:prstGeom>
          <a:noFill/>
          <a:ln w="9525" cap="flat" cmpd="sng" algn="ctr">
            <a:solidFill>
              <a:sysClr val="windowText" lastClr="000000">
                <a:shade val="95000"/>
                <a:satMod val="105000"/>
              </a:sysClr>
            </a:solidFill>
            <a:prstDash val="solid"/>
            <a:tailEnd type="triangle"/>
          </a:ln>
          <a:effectLst/>
        </p:spPr>
      </p:cxnSp>
      <p:sp>
        <p:nvSpPr>
          <p:cNvPr id="33" name="文字方塊 72"/>
          <p:cNvSpPr txBox="1"/>
          <p:nvPr/>
        </p:nvSpPr>
        <p:spPr>
          <a:xfrm>
            <a:off x="4740878" y="4599537"/>
            <a:ext cx="4079594" cy="648072"/>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TW" sz="1600" b="1" kern="100" dirty="0">
                <a:solidFill>
                  <a:srgbClr val="4F6228"/>
                </a:solidFill>
                <a:effectLst/>
                <a:latin typeface="Calibri"/>
                <a:ea typeface="新細明體"/>
                <a:cs typeface="Times New Roman"/>
              </a:rPr>
              <a:t>各學院</a:t>
            </a:r>
            <a:r>
              <a:rPr lang="zh-TW" sz="1600" kern="100" dirty="0">
                <a:effectLst/>
                <a:latin typeface="Calibri"/>
                <a:ea typeface="新細明體"/>
                <a:cs typeface="Times New Roman"/>
              </a:rPr>
              <a:t>進行「教學實習與實務課程」之選課作業</a:t>
            </a:r>
          </a:p>
        </p:txBody>
      </p:sp>
      <p:cxnSp>
        <p:nvCxnSpPr>
          <p:cNvPr id="34" name="直線單箭頭接點 33"/>
          <p:cNvCxnSpPr/>
          <p:nvPr/>
        </p:nvCxnSpPr>
        <p:spPr>
          <a:xfrm>
            <a:off x="6732240" y="4240515"/>
            <a:ext cx="0" cy="268605"/>
          </a:xfrm>
          <a:prstGeom prst="straightConnector1">
            <a:avLst/>
          </a:prstGeom>
          <a:noFill/>
          <a:ln w="9525" cap="flat" cmpd="sng" algn="ctr">
            <a:solidFill>
              <a:sysClr val="windowText" lastClr="000000">
                <a:shade val="95000"/>
                <a:satMod val="105000"/>
              </a:sysClr>
            </a:solidFill>
            <a:prstDash val="solid"/>
            <a:tailEnd type="triangle"/>
          </a:ln>
          <a:effectLst/>
        </p:spPr>
      </p:cxnSp>
      <p:sp>
        <p:nvSpPr>
          <p:cNvPr id="35" name="文字方塊 8"/>
          <p:cNvSpPr txBox="1"/>
          <p:nvPr/>
        </p:nvSpPr>
        <p:spPr>
          <a:xfrm>
            <a:off x="2998344" y="2756736"/>
            <a:ext cx="1386205" cy="167957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zh-TW" sz="1200" kern="100" dirty="0">
                <a:effectLst/>
                <a:latin typeface="Calibri"/>
                <a:ea typeface="新細明體"/>
                <a:cs typeface="Times New Roman"/>
              </a:rPr>
              <a:t>獲</a:t>
            </a:r>
            <a:r>
              <a:rPr lang="zh-TW" sz="1200" kern="100" dirty="0">
                <a:solidFill>
                  <a:srgbClr val="FF0000"/>
                </a:solidFill>
                <a:effectLst/>
                <a:latin typeface="Calibri"/>
                <a:ea typeface="新細明體"/>
                <a:cs typeface="Times New Roman"/>
              </a:rPr>
              <a:t>教學發展中心、教務處或其他行政單位</a:t>
            </a:r>
            <a:r>
              <a:rPr lang="zh-TW" sz="1200" kern="100" dirty="0">
                <a:effectLst/>
                <a:latin typeface="Calibri"/>
                <a:ea typeface="新細明體"/>
                <a:cs typeface="Times New Roman"/>
              </a:rPr>
              <a:t>經費補助之</a:t>
            </a:r>
            <a:r>
              <a:rPr lang="zh-TW" sz="1200" b="1" kern="100" dirty="0">
                <a:solidFill>
                  <a:srgbClr val="0000FF"/>
                </a:solidFill>
                <a:effectLst/>
                <a:latin typeface="Calibri"/>
                <a:ea typeface="新細明體"/>
                <a:cs typeface="Times New Roman"/>
              </a:rPr>
              <a:t>各系所</a:t>
            </a:r>
            <a:r>
              <a:rPr lang="zh-TW" sz="1200" kern="100" dirty="0">
                <a:effectLst/>
                <a:latin typeface="Calibri"/>
                <a:ea typeface="新細明體"/>
                <a:cs typeface="Times New Roman"/>
              </a:rPr>
              <a:t>，複印教學實習活動計畫表乙份彙送補助單位</a:t>
            </a:r>
          </a:p>
        </p:txBody>
      </p:sp>
      <p:cxnSp>
        <p:nvCxnSpPr>
          <p:cNvPr id="36" name="直線單箭頭接點 35"/>
          <p:cNvCxnSpPr/>
          <p:nvPr/>
        </p:nvCxnSpPr>
        <p:spPr>
          <a:xfrm flipH="1">
            <a:off x="4374389" y="3651451"/>
            <a:ext cx="4019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右彎箭號 36"/>
          <p:cNvSpPr/>
          <p:nvPr/>
        </p:nvSpPr>
        <p:spPr>
          <a:xfrm>
            <a:off x="1907704" y="3465558"/>
            <a:ext cx="1090640" cy="695408"/>
          </a:xfrm>
          <a:prstGeom prst="bentArrow">
            <a:avLst>
              <a:gd name="adj1" fmla="val 25000"/>
              <a:gd name="adj2" fmla="val 25000"/>
              <a:gd name="adj3" fmla="val 31614"/>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8" name="圓角矩形 37"/>
          <p:cNvSpPr/>
          <p:nvPr/>
        </p:nvSpPr>
        <p:spPr>
          <a:xfrm>
            <a:off x="2998344" y="2089090"/>
            <a:ext cx="6067648" cy="335613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標題 1"/>
          <p:cNvSpPr txBox="1">
            <a:spLocks/>
          </p:cNvSpPr>
          <p:nvPr/>
        </p:nvSpPr>
        <p:spPr bwMode="auto">
          <a:xfrm>
            <a:off x="0" y="-27384"/>
            <a:ext cx="932452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zh-TW" sz="3200" b="1" smtClean="0">
                <a:solidFill>
                  <a:srgbClr val="9C4839"/>
                </a:solidFill>
                <a:latin typeface="微軟正黑體" panose="020B0604030504040204" pitchFamily="34" charset="-120"/>
                <a:ea typeface="微軟正黑體" panose="020B0604030504040204" pitchFamily="34" charset="-120"/>
              </a:rPr>
              <a:t>(</a:t>
            </a:r>
            <a:r>
              <a:rPr lang="zh-TW" altLang="en-US" sz="3200" b="1" smtClean="0">
                <a:solidFill>
                  <a:srgbClr val="9C4839"/>
                </a:solidFill>
                <a:latin typeface="微軟正黑體" panose="020B0604030504040204" pitchFamily="34" charset="-120"/>
                <a:ea typeface="微軟正黑體" panose="020B0604030504040204" pitchFamily="34" charset="-120"/>
              </a:rPr>
              <a:t>二</a:t>
            </a:r>
            <a:r>
              <a:rPr lang="en-US" altLang="zh-TW" sz="3200" b="1" smtClean="0">
                <a:solidFill>
                  <a:srgbClr val="9C4839"/>
                </a:solidFill>
                <a:latin typeface="微軟正黑體" panose="020B0604030504040204" pitchFamily="34" charset="-120"/>
                <a:ea typeface="微軟正黑體" panose="020B0604030504040204" pitchFamily="34" charset="-120"/>
              </a:rPr>
              <a:t>)</a:t>
            </a:r>
            <a:r>
              <a:rPr lang="zh-TW" altLang="en-US" sz="3200" b="1" smtClean="0">
                <a:solidFill>
                  <a:srgbClr val="9C4839"/>
                </a:solidFill>
                <a:latin typeface="微軟正黑體" panose="020B0604030504040204" pitchFamily="34" charset="-120"/>
                <a:ea typeface="微軟正黑體" panose="020B0604030504040204" pitchFamily="34" charset="-120"/>
              </a:rPr>
              <a:t>「教學實習與實務」正式學分課程相關說明</a:t>
            </a:r>
            <a:endParaRPr lang="zh-TW" altLang="en-US" sz="3200" dirty="0"/>
          </a:p>
        </p:txBody>
      </p:sp>
      <p:sp>
        <p:nvSpPr>
          <p:cNvPr id="17" name="內容版面配置區 2"/>
          <p:cNvSpPr>
            <a:spLocks noGrp="1"/>
          </p:cNvSpPr>
          <p:nvPr>
            <p:ph idx="1"/>
          </p:nvPr>
        </p:nvSpPr>
        <p:spPr>
          <a:xfrm>
            <a:off x="251520" y="1038746"/>
            <a:ext cx="8856984" cy="676672"/>
          </a:xfrm>
        </p:spPr>
        <p:txBody>
          <a:bodyPr/>
          <a:lstStyle/>
          <a:p>
            <a:r>
              <a:rPr lang="zh-TW" altLang="en-US" b="1" dirty="0" smtClean="0">
                <a:latin typeface="微軟正黑體" panose="020B0604030504040204" pitchFamily="34" charset="-120"/>
                <a:ea typeface="微軟正黑體" panose="020B0604030504040204" pitchFamily="34" charset="-120"/>
              </a:rPr>
              <a:t>教學</a:t>
            </a:r>
            <a:r>
              <a:rPr lang="zh-TW" altLang="en-US" b="1" dirty="0">
                <a:latin typeface="微軟正黑體" panose="020B0604030504040204" pitchFamily="34" charset="-120"/>
                <a:ea typeface="微軟正黑體" panose="020B0604030504040204" pitchFamily="34" charset="-120"/>
              </a:rPr>
              <a:t>獎助生</a:t>
            </a:r>
            <a:r>
              <a:rPr lang="zh-TW" altLang="en-US" b="1" dirty="0" smtClean="0">
                <a:latin typeface="微軟正黑體" panose="020B0604030504040204" pitchFamily="34" charset="-120"/>
                <a:ea typeface="微軟正黑體" panose="020B0604030504040204" pitchFamily="34" charset="-120"/>
              </a:rPr>
              <a:t>參與學習流程</a:t>
            </a:r>
            <a:endParaRPr lang="zh-TW" altLang="en-US" dirty="0"/>
          </a:p>
        </p:txBody>
      </p:sp>
      <p:sp>
        <p:nvSpPr>
          <p:cNvPr id="2" name="標題 1"/>
          <p:cNvSpPr>
            <a:spLocks noGrp="1"/>
          </p:cNvSpPr>
          <p:nvPr>
            <p:ph type="title"/>
          </p:nvPr>
        </p:nvSpPr>
        <p:spPr>
          <a:xfrm>
            <a:off x="460566" y="260648"/>
            <a:ext cx="8229600" cy="1143000"/>
          </a:xfrm>
        </p:spPr>
        <p:txBody>
          <a:bodyPr/>
          <a:lstStyle/>
          <a:p>
            <a:endParaRPr lang="zh-TW" altLang="en-US" dirty="0"/>
          </a:p>
        </p:txBody>
      </p:sp>
      <p:sp>
        <p:nvSpPr>
          <p:cNvPr id="19" name="投影片編號版面配置區 6"/>
          <p:cNvSpPr>
            <a:spLocks noGrp="1"/>
          </p:cNvSpPr>
          <p:nvPr>
            <p:ph type="sldNum" sz="quarter" idx="12"/>
          </p:nvPr>
        </p:nvSpPr>
        <p:spPr>
          <a:xfrm>
            <a:off x="7012413" y="6464873"/>
            <a:ext cx="2133600" cy="365125"/>
          </a:xfrm>
        </p:spPr>
        <p:txBody>
          <a:bodyPr/>
          <a:lstStyle/>
          <a:p>
            <a:fld id="{5CE1597B-A397-4CB3-9660-0097F3AD3601}" type="slidenum">
              <a:rPr lang="fr-CA" altLang="zh-TW" smtClean="0"/>
              <a:pPr/>
              <a:t>35</a:t>
            </a:fld>
            <a:endParaRPr lang="fr-CA" altLang="zh-TW" dirty="0"/>
          </a:p>
        </p:txBody>
      </p:sp>
    </p:spTree>
    <p:extLst>
      <p:ext uri="{BB962C8B-B14F-4D97-AF65-F5344CB8AC3E}">
        <p14:creationId xmlns:p14="http://schemas.microsoft.com/office/powerpoint/2010/main" val="33178391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000" y="2757835"/>
            <a:ext cx="2623531" cy="3736682"/>
          </a:xfrm>
          <a:prstGeom prst="rect">
            <a:avLst/>
          </a:prstGeom>
        </p:spPr>
      </p:pic>
      <p:sp>
        <p:nvSpPr>
          <p:cNvPr id="78" name="Espace réservé du contenu 2"/>
          <p:cNvSpPr txBox="1">
            <a:spLocks/>
          </p:cNvSpPr>
          <p:nvPr/>
        </p:nvSpPr>
        <p:spPr bwMode="auto">
          <a:xfrm>
            <a:off x="486696" y="1859557"/>
            <a:ext cx="8579296" cy="459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en-US" altLang="zh-TW" sz="2200"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7" name="圓角矩形 6"/>
          <p:cNvSpPr/>
          <p:nvPr/>
        </p:nvSpPr>
        <p:spPr>
          <a:xfrm>
            <a:off x="193876" y="5085184"/>
            <a:ext cx="2601777" cy="1080120"/>
          </a:xfrm>
          <a:prstGeom prst="round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7"/>
          <p:cNvSpPr txBox="1"/>
          <p:nvPr/>
        </p:nvSpPr>
        <p:spPr>
          <a:xfrm>
            <a:off x="4753450" y="2337435"/>
            <a:ext cx="2482845" cy="803533"/>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TW" sz="1600" b="1" kern="100" dirty="0">
                <a:solidFill>
                  <a:srgbClr val="E36C0A"/>
                </a:solidFill>
                <a:effectLst/>
                <a:latin typeface="Calibri"/>
                <a:ea typeface="新細明體"/>
                <a:cs typeface="Times New Roman"/>
              </a:rPr>
              <a:t>教學獎助生</a:t>
            </a:r>
            <a:r>
              <a:rPr lang="zh-TW" sz="1600" kern="100" dirty="0">
                <a:effectLst/>
                <a:latin typeface="Calibri"/>
                <a:ea typeface="新細明體"/>
                <a:cs typeface="Times New Roman"/>
              </a:rPr>
              <a:t>進行學習</a:t>
            </a:r>
            <a:r>
              <a:rPr lang="zh-TW" sz="1600" kern="100" dirty="0" smtClean="0">
                <a:effectLst/>
                <a:latin typeface="Calibri"/>
                <a:ea typeface="新細明體"/>
                <a:cs typeface="Times New Roman"/>
              </a:rPr>
              <a:t>活動</a:t>
            </a:r>
            <a:endParaRPr lang="en-US" altLang="zh-TW" sz="1600" kern="100" dirty="0" smtClean="0">
              <a:effectLst/>
              <a:latin typeface="Calibri"/>
              <a:ea typeface="新細明體"/>
              <a:cs typeface="Times New Roman"/>
            </a:endParaRPr>
          </a:p>
          <a:p>
            <a:pPr algn="ctr">
              <a:spcAft>
                <a:spcPts val="0"/>
              </a:spcAft>
            </a:pPr>
            <a:r>
              <a:rPr lang="en-US" altLang="zh-TW" sz="1600" kern="100" dirty="0" smtClean="0">
                <a:latin typeface="Calibri"/>
                <a:ea typeface="新細明體"/>
                <a:cs typeface="Times New Roman"/>
              </a:rPr>
              <a:t>(</a:t>
            </a:r>
            <a:r>
              <a:rPr lang="zh-TW" altLang="en-US" sz="1600" kern="100" dirty="0" smtClean="0">
                <a:latin typeface="Calibri"/>
                <a:ea typeface="新細明體"/>
                <a:cs typeface="Times New Roman"/>
              </a:rPr>
              <a:t>包含研習課程與教學實習活動</a:t>
            </a:r>
            <a:r>
              <a:rPr lang="en-US" altLang="zh-TW" sz="1600" kern="100" dirty="0" smtClean="0">
                <a:latin typeface="Calibri"/>
                <a:ea typeface="新細明體"/>
                <a:cs typeface="Times New Roman"/>
              </a:rPr>
              <a:t>)</a:t>
            </a:r>
            <a:endParaRPr lang="zh-TW" sz="1600" kern="100" dirty="0">
              <a:effectLst/>
              <a:latin typeface="Calibri"/>
              <a:ea typeface="新細明體"/>
              <a:cs typeface="Times New Roman"/>
            </a:endParaRPr>
          </a:p>
        </p:txBody>
      </p:sp>
      <p:sp>
        <p:nvSpPr>
          <p:cNvPr id="14" name="文字方塊 6"/>
          <p:cNvSpPr txBox="1"/>
          <p:nvPr/>
        </p:nvSpPr>
        <p:spPr>
          <a:xfrm>
            <a:off x="3699986" y="3578860"/>
            <a:ext cx="4746307" cy="714236"/>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TW" sz="1600" kern="100" dirty="0" smtClean="0">
                <a:effectLst/>
                <a:latin typeface="Calibri"/>
                <a:ea typeface="新細明體"/>
                <a:cs typeface="Times New Roman"/>
              </a:rPr>
              <a:t>學期課程</a:t>
            </a:r>
            <a:r>
              <a:rPr lang="zh-TW" sz="1600" kern="100" dirty="0">
                <a:effectLst/>
                <a:latin typeface="Calibri"/>
                <a:ea typeface="新細明體"/>
                <a:cs typeface="Times New Roman"/>
              </a:rPr>
              <a:t>結束，</a:t>
            </a:r>
            <a:r>
              <a:rPr lang="zh-TW" sz="1600" b="1" kern="100" dirty="0">
                <a:solidFill>
                  <a:srgbClr val="632423"/>
                </a:solidFill>
                <a:effectLst/>
                <a:latin typeface="Calibri"/>
                <a:ea typeface="新細明體"/>
                <a:cs typeface="Times New Roman"/>
              </a:rPr>
              <a:t>指導教師</a:t>
            </a:r>
            <a:r>
              <a:rPr lang="zh-TW" sz="1600" kern="100" dirty="0">
                <a:effectLst/>
                <a:latin typeface="Calibri"/>
                <a:ea typeface="新細明體"/>
                <a:cs typeface="Times New Roman"/>
              </a:rPr>
              <a:t>填寫「教學實習活動成績評量表」</a:t>
            </a:r>
            <a:r>
              <a:rPr lang="zh-TW" sz="1600" b="1" kern="100" dirty="0" smtClean="0">
                <a:effectLst/>
                <a:latin typeface="Calibri"/>
                <a:ea typeface="新細明體"/>
                <a:cs typeface="Times New Roman"/>
              </a:rPr>
              <a:t>，</a:t>
            </a:r>
            <a:r>
              <a:rPr lang="zh-TW" sz="1600" kern="100" dirty="0" smtClean="0">
                <a:effectLst/>
                <a:latin typeface="Calibri"/>
                <a:ea typeface="新細明體"/>
                <a:cs typeface="Times New Roman"/>
              </a:rPr>
              <a:t>送交</a:t>
            </a:r>
            <a:r>
              <a:rPr lang="zh-TW" sz="1600" kern="100" dirty="0">
                <a:solidFill>
                  <a:srgbClr val="E36C0A"/>
                </a:solidFill>
                <a:effectLst/>
                <a:latin typeface="Calibri"/>
                <a:ea typeface="新細明體"/>
                <a:cs typeface="Times New Roman"/>
              </a:rPr>
              <a:t>教學獎助生</a:t>
            </a:r>
            <a:r>
              <a:rPr lang="zh-TW" sz="1600" kern="100" dirty="0">
                <a:solidFill>
                  <a:srgbClr val="0000FF"/>
                </a:solidFill>
                <a:effectLst/>
                <a:latin typeface="Calibri"/>
                <a:ea typeface="新細明體"/>
                <a:cs typeface="Times New Roman"/>
              </a:rPr>
              <a:t>其所屬系所</a:t>
            </a:r>
            <a:endParaRPr lang="zh-TW" sz="1600" kern="100" dirty="0">
              <a:effectLst/>
              <a:latin typeface="Calibri"/>
              <a:ea typeface="新細明體"/>
              <a:cs typeface="Times New Roman"/>
            </a:endParaRPr>
          </a:p>
        </p:txBody>
      </p:sp>
      <p:cxnSp>
        <p:nvCxnSpPr>
          <p:cNvPr id="15" name="直線單箭頭接點 14"/>
          <p:cNvCxnSpPr/>
          <p:nvPr/>
        </p:nvCxnSpPr>
        <p:spPr>
          <a:xfrm>
            <a:off x="5791993" y="3273425"/>
            <a:ext cx="0" cy="268605"/>
          </a:xfrm>
          <a:prstGeom prst="straightConnector1">
            <a:avLst/>
          </a:prstGeom>
          <a:noFill/>
          <a:ln w="9525" cap="flat" cmpd="sng" algn="ctr">
            <a:solidFill>
              <a:sysClr val="windowText" lastClr="000000">
                <a:shade val="95000"/>
                <a:satMod val="105000"/>
              </a:sysClr>
            </a:solidFill>
            <a:prstDash val="solid"/>
            <a:tailEnd type="triangle"/>
          </a:ln>
          <a:effectLst/>
        </p:spPr>
      </p:cxnSp>
      <p:sp>
        <p:nvSpPr>
          <p:cNvPr id="16" name="文字方塊 43"/>
          <p:cNvSpPr txBox="1"/>
          <p:nvPr/>
        </p:nvSpPr>
        <p:spPr>
          <a:xfrm>
            <a:off x="3699986" y="4613476"/>
            <a:ext cx="4746307" cy="665692"/>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TW" sz="1600" b="1" kern="100" dirty="0">
                <a:solidFill>
                  <a:srgbClr val="0000FF"/>
                </a:solidFill>
                <a:effectLst/>
                <a:latin typeface="Calibri"/>
                <a:ea typeface="新細明體"/>
                <a:cs typeface="Times New Roman"/>
              </a:rPr>
              <a:t>各系所</a:t>
            </a:r>
            <a:r>
              <a:rPr lang="zh-TW" sz="1600" kern="100" dirty="0">
                <a:effectLst/>
                <a:latin typeface="Calibri"/>
                <a:ea typeface="新細明體"/>
                <a:cs typeface="Times New Roman"/>
              </a:rPr>
              <a:t>彙整教學實習活動成績評量表結果彙送</a:t>
            </a:r>
            <a:r>
              <a:rPr lang="zh-TW" sz="1600" kern="100" dirty="0">
                <a:solidFill>
                  <a:srgbClr val="4F6228"/>
                </a:solidFill>
                <a:effectLst/>
                <a:latin typeface="Calibri"/>
                <a:ea typeface="新細明體"/>
                <a:cs typeface="Times New Roman"/>
              </a:rPr>
              <a:t>所屬</a:t>
            </a:r>
            <a:r>
              <a:rPr lang="zh-TW" sz="1600" kern="100" dirty="0" smtClean="0">
                <a:solidFill>
                  <a:srgbClr val="4F6228"/>
                </a:solidFill>
                <a:effectLst/>
                <a:latin typeface="Calibri"/>
                <a:ea typeface="新細明體"/>
                <a:cs typeface="Times New Roman"/>
              </a:rPr>
              <a:t>學院</a:t>
            </a:r>
            <a:r>
              <a:rPr lang="zh-TW" sz="1600" kern="100" dirty="0" smtClean="0">
                <a:effectLst/>
                <a:latin typeface="Calibri"/>
                <a:ea typeface="新細明體"/>
                <a:cs typeface="Times New Roman"/>
              </a:rPr>
              <a:t>，</a:t>
            </a:r>
            <a:r>
              <a:rPr lang="zh-TW" sz="1600" kern="100" dirty="0">
                <a:effectLst/>
                <a:latin typeface="Calibri"/>
                <a:ea typeface="新細明體"/>
                <a:cs typeface="Times New Roman"/>
              </a:rPr>
              <a:t>並留存副本乙份</a:t>
            </a:r>
          </a:p>
        </p:txBody>
      </p:sp>
      <p:cxnSp>
        <p:nvCxnSpPr>
          <p:cNvPr id="17" name="直線單箭頭接點 16"/>
          <p:cNvCxnSpPr/>
          <p:nvPr/>
        </p:nvCxnSpPr>
        <p:spPr>
          <a:xfrm>
            <a:off x="5779452" y="4293096"/>
            <a:ext cx="0" cy="268605"/>
          </a:xfrm>
          <a:prstGeom prst="straightConnector1">
            <a:avLst/>
          </a:prstGeom>
          <a:noFill/>
          <a:ln w="9525" cap="flat" cmpd="sng" algn="ctr">
            <a:solidFill>
              <a:sysClr val="windowText" lastClr="000000">
                <a:shade val="95000"/>
                <a:satMod val="105000"/>
              </a:sysClr>
            </a:solidFill>
            <a:prstDash val="solid"/>
            <a:tailEnd type="triangle"/>
          </a:ln>
          <a:effectLst/>
        </p:spPr>
      </p:cxnSp>
      <p:sp>
        <p:nvSpPr>
          <p:cNvPr id="18" name="文字方塊 32"/>
          <p:cNvSpPr txBox="1"/>
          <p:nvPr/>
        </p:nvSpPr>
        <p:spPr>
          <a:xfrm>
            <a:off x="3704431" y="5632288"/>
            <a:ext cx="4741862" cy="893056"/>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17145" algn="ctr">
              <a:spcAft>
                <a:spcPts val="0"/>
              </a:spcAft>
            </a:pPr>
            <a:r>
              <a:rPr lang="zh-TW" sz="1600" b="1" kern="100" dirty="0">
                <a:solidFill>
                  <a:srgbClr val="4F6228"/>
                </a:solidFill>
                <a:effectLst/>
                <a:latin typeface="Calibri"/>
                <a:ea typeface="新細明體"/>
                <a:cs typeface="Times New Roman"/>
              </a:rPr>
              <a:t>各學院</a:t>
            </a:r>
            <a:r>
              <a:rPr lang="zh-TW" sz="1600" kern="100" dirty="0">
                <a:effectLst/>
                <a:latin typeface="Calibri"/>
                <a:ea typeface="新細明體"/>
                <a:cs typeface="Times New Roman"/>
              </a:rPr>
              <a:t>進行教學獎助生「教學實習與實務課程」之總成績</a:t>
            </a:r>
            <a:r>
              <a:rPr lang="en-US" sz="1600" kern="100" dirty="0">
                <a:effectLst/>
                <a:latin typeface="Calibri"/>
                <a:ea typeface="新細明體"/>
                <a:cs typeface="Times New Roman"/>
              </a:rPr>
              <a:t>(</a:t>
            </a:r>
            <a:r>
              <a:rPr lang="zh-TW" sz="1600" kern="100" dirty="0">
                <a:effectLst/>
                <a:latin typeface="Calibri"/>
                <a:ea typeface="新細明體"/>
                <a:cs typeface="Times New Roman"/>
              </a:rPr>
              <a:t>含研習課程及教學實習活動成績</a:t>
            </a:r>
            <a:r>
              <a:rPr lang="en-US" sz="1600" kern="100" dirty="0">
                <a:effectLst/>
                <a:latin typeface="Calibri"/>
                <a:ea typeface="新細明體"/>
                <a:cs typeface="Times New Roman"/>
              </a:rPr>
              <a:t>)</a:t>
            </a:r>
            <a:r>
              <a:rPr lang="zh-TW" sz="1600" kern="100" dirty="0">
                <a:effectLst/>
                <a:latin typeface="Calibri"/>
                <a:ea typeface="新細明體"/>
                <a:cs typeface="Times New Roman"/>
              </a:rPr>
              <a:t>核算及登錄作業</a:t>
            </a:r>
          </a:p>
        </p:txBody>
      </p:sp>
      <p:cxnSp>
        <p:nvCxnSpPr>
          <p:cNvPr id="19" name="直線單箭頭接點 18"/>
          <p:cNvCxnSpPr/>
          <p:nvPr/>
        </p:nvCxnSpPr>
        <p:spPr>
          <a:xfrm>
            <a:off x="5759767" y="5320635"/>
            <a:ext cx="0" cy="268605"/>
          </a:xfrm>
          <a:prstGeom prst="straightConnector1">
            <a:avLst/>
          </a:prstGeom>
          <a:noFill/>
          <a:ln w="9525" cap="flat" cmpd="sng" algn="ctr">
            <a:solidFill>
              <a:sysClr val="windowText" lastClr="000000">
                <a:shade val="95000"/>
                <a:satMod val="105000"/>
              </a:sysClr>
            </a:solidFill>
            <a:prstDash val="solid"/>
            <a:tailEnd type="triangle"/>
          </a:ln>
          <a:effectLst/>
        </p:spPr>
      </p:cxnSp>
      <p:sp>
        <p:nvSpPr>
          <p:cNvPr id="20" name="文字方塊 20"/>
          <p:cNvSpPr txBox="1"/>
          <p:nvPr/>
        </p:nvSpPr>
        <p:spPr>
          <a:xfrm>
            <a:off x="3131840" y="2128520"/>
            <a:ext cx="875030" cy="1430655"/>
          </a:xfrm>
          <a:prstGeom prst="rect">
            <a:avLst/>
          </a:prstGeom>
          <a:solidFill>
            <a:sysClr val="window" lastClr="FFFFFF"/>
          </a:solidFill>
          <a:ln w="6350">
            <a:solidFill>
              <a:prstClr val="black"/>
            </a:solidFill>
          </a:ln>
          <a:effectLst/>
        </p:spPr>
        <p:txBody>
          <a:bodyPr rot="0" spcFirstLastPara="0" vert="eaVert" wrap="square" lIns="91440" tIns="45720" rIns="91440" bIns="45720" numCol="1" spcCol="0" rtlCol="0" fromWordArt="0" anchor="t" anchorCtr="0" forceAA="0" compatLnSpc="1">
            <a:prstTxWarp prst="textNoShape">
              <a:avLst/>
            </a:prstTxWarp>
            <a:noAutofit/>
          </a:bodyPr>
          <a:lstStyle/>
          <a:p>
            <a:pPr algn="ctr">
              <a:spcAft>
                <a:spcPts val="0"/>
              </a:spcAft>
            </a:pPr>
            <a:r>
              <a:rPr lang="zh-TW" sz="1200" b="1" kern="100" dirty="0">
                <a:solidFill>
                  <a:srgbClr val="FF0000"/>
                </a:solidFill>
                <a:effectLst/>
                <a:latin typeface="Calibri"/>
                <a:ea typeface="新細明體"/>
                <a:cs typeface="Times New Roman"/>
              </a:rPr>
              <a:t>教發中心、教務處或其他行政單位</a:t>
            </a:r>
            <a:endParaRPr lang="zh-TW" sz="1200" kern="100" dirty="0">
              <a:effectLst/>
              <a:latin typeface="Calibri"/>
              <a:ea typeface="新細明體"/>
              <a:cs typeface="Times New Roman"/>
            </a:endParaRPr>
          </a:p>
          <a:p>
            <a:pPr algn="ctr">
              <a:spcAft>
                <a:spcPts val="0"/>
              </a:spcAft>
            </a:pPr>
            <a:r>
              <a:rPr lang="zh-TW" sz="1200" kern="100" dirty="0">
                <a:effectLst/>
                <a:latin typeface="Calibri"/>
                <a:ea typeface="新細明體"/>
                <a:cs typeface="Times New Roman"/>
              </a:rPr>
              <a:t>造冊核發津貼</a:t>
            </a:r>
          </a:p>
        </p:txBody>
      </p:sp>
      <p:cxnSp>
        <p:nvCxnSpPr>
          <p:cNvPr id="21" name="直線單箭頭接點 20"/>
          <p:cNvCxnSpPr/>
          <p:nvPr/>
        </p:nvCxnSpPr>
        <p:spPr>
          <a:xfrm flipH="1">
            <a:off x="4006870" y="2506345"/>
            <a:ext cx="74658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文字方塊 25"/>
          <p:cNvSpPr txBox="1"/>
          <p:nvPr/>
        </p:nvSpPr>
        <p:spPr>
          <a:xfrm>
            <a:off x="8004016" y="2159000"/>
            <a:ext cx="884555" cy="1383030"/>
          </a:xfrm>
          <a:prstGeom prst="rect">
            <a:avLst/>
          </a:prstGeom>
          <a:solidFill>
            <a:sysClr val="window" lastClr="FFFFFF"/>
          </a:solidFill>
          <a:ln w="6350">
            <a:solidFill>
              <a:prstClr val="black"/>
            </a:solidFill>
          </a:ln>
          <a:effectLst/>
        </p:spPr>
        <p:txBody>
          <a:bodyPr rot="0" spcFirstLastPara="0" vert="eaVert" wrap="square" lIns="91440" tIns="45720" rIns="91440" bIns="45720" numCol="1" spcCol="0" rtlCol="0" fromWordArt="0" anchor="t" anchorCtr="0" forceAA="0" compatLnSpc="1">
            <a:prstTxWarp prst="textNoShape">
              <a:avLst/>
            </a:prstTxWarp>
            <a:noAutofit/>
          </a:bodyPr>
          <a:lstStyle/>
          <a:p>
            <a:pPr algn="ctr">
              <a:spcAft>
                <a:spcPts val="0"/>
              </a:spcAft>
            </a:pPr>
            <a:r>
              <a:rPr lang="zh-TW" sz="1200" b="1" kern="100" dirty="0">
                <a:solidFill>
                  <a:srgbClr val="0000FF"/>
                </a:solidFill>
                <a:effectLst/>
                <a:latin typeface="Calibri"/>
                <a:ea typeface="新細明體"/>
                <a:cs typeface="Times New Roman"/>
              </a:rPr>
              <a:t>各系所</a:t>
            </a:r>
            <a:r>
              <a:rPr lang="zh-TW" sz="1200" kern="100" dirty="0">
                <a:effectLst/>
                <a:latin typeface="Calibri"/>
                <a:ea typeface="新細明體"/>
                <a:cs typeface="Times New Roman"/>
              </a:rPr>
              <a:t>由學務處</a:t>
            </a:r>
          </a:p>
          <a:p>
            <a:pPr algn="ctr">
              <a:spcAft>
                <a:spcPts val="0"/>
              </a:spcAft>
            </a:pPr>
            <a:r>
              <a:rPr lang="zh-TW" sz="1200" kern="100" dirty="0">
                <a:effectLst/>
                <a:latin typeface="Calibri"/>
                <a:ea typeface="新細明體"/>
                <a:cs typeface="Times New Roman"/>
              </a:rPr>
              <a:t>助學金維護系統</a:t>
            </a:r>
          </a:p>
          <a:p>
            <a:pPr algn="ctr">
              <a:spcAft>
                <a:spcPts val="0"/>
              </a:spcAft>
            </a:pPr>
            <a:r>
              <a:rPr lang="zh-TW" sz="1200" kern="100" dirty="0">
                <a:effectLst/>
                <a:latin typeface="Calibri"/>
                <a:ea typeface="新細明體"/>
                <a:cs typeface="Times New Roman"/>
              </a:rPr>
              <a:t>造冊核發津貼</a:t>
            </a:r>
          </a:p>
        </p:txBody>
      </p:sp>
      <p:cxnSp>
        <p:nvCxnSpPr>
          <p:cNvPr id="23" name="直線單箭頭接點 22"/>
          <p:cNvCxnSpPr/>
          <p:nvPr/>
        </p:nvCxnSpPr>
        <p:spPr>
          <a:xfrm>
            <a:off x="7236295" y="2506345"/>
            <a:ext cx="7677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右彎箭號 36"/>
          <p:cNvSpPr/>
          <p:nvPr/>
        </p:nvSpPr>
        <p:spPr>
          <a:xfrm>
            <a:off x="2339752" y="3465558"/>
            <a:ext cx="730599" cy="1619626"/>
          </a:xfrm>
          <a:prstGeom prst="bentArrow">
            <a:avLst>
              <a:gd name="adj1" fmla="val 25000"/>
              <a:gd name="adj2" fmla="val 25000"/>
              <a:gd name="adj3" fmla="val 31614"/>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8" name="圓角矩形 37"/>
          <p:cNvSpPr/>
          <p:nvPr/>
        </p:nvSpPr>
        <p:spPr>
          <a:xfrm>
            <a:off x="3131840" y="2089090"/>
            <a:ext cx="5934152" cy="45082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標題 10"/>
          <p:cNvSpPr>
            <a:spLocks noGrp="1"/>
          </p:cNvSpPr>
          <p:nvPr>
            <p:ph type="title"/>
          </p:nvPr>
        </p:nvSpPr>
        <p:spPr/>
        <p:txBody>
          <a:bodyPr/>
          <a:lstStyle/>
          <a:p>
            <a:endParaRPr lang="zh-TW" altLang="en-US"/>
          </a:p>
        </p:txBody>
      </p:sp>
      <p:sp>
        <p:nvSpPr>
          <p:cNvPr id="24" name="內容版面配置區 2"/>
          <p:cNvSpPr>
            <a:spLocks noGrp="1"/>
          </p:cNvSpPr>
          <p:nvPr>
            <p:ph idx="1"/>
          </p:nvPr>
        </p:nvSpPr>
        <p:spPr>
          <a:xfrm>
            <a:off x="403920" y="1191146"/>
            <a:ext cx="8856984" cy="676672"/>
          </a:xfrm>
        </p:spPr>
        <p:txBody>
          <a:bodyPr/>
          <a:lstStyle/>
          <a:p>
            <a:r>
              <a:rPr lang="zh-TW" altLang="en-US" b="1" dirty="0" smtClean="0">
                <a:latin typeface="微軟正黑體" panose="020B0604030504040204" pitchFamily="34" charset="-120"/>
                <a:ea typeface="微軟正黑體" panose="020B0604030504040204" pitchFamily="34" charset="-120"/>
              </a:rPr>
              <a:t>教學</a:t>
            </a:r>
            <a:r>
              <a:rPr lang="zh-TW" altLang="en-US" b="1" dirty="0">
                <a:latin typeface="微軟正黑體" panose="020B0604030504040204" pitchFamily="34" charset="-120"/>
                <a:ea typeface="微軟正黑體" panose="020B0604030504040204" pitchFamily="34" charset="-120"/>
              </a:rPr>
              <a:t>獎助生</a:t>
            </a:r>
            <a:r>
              <a:rPr lang="zh-TW" altLang="en-US" b="1" dirty="0" smtClean="0">
                <a:latin typeface="微軟正黑體" panose="020B0604030504040204" pitchFamily="34" charset="-120"/>
                <a:ea typeface="微軟正黑體" panose="020B0604030504040204" pitchFamily="34" charset="-120"/>
              </a:rPr>
              <a:t>參與學習流程</a:t>
            </a:r>
            <a:endParaRPr lang="zh-TW" altLang="en-US" dirty="0"/>
          </a:p>
        </p:txBody>
      </p:sp>
      <p:sp>
        <p:nvSpPr>
          <p:cNvPr id="25" name="標題 1"/>
          <p:cNvSpPr txBox="1">
            <a:spLocks/>
          </p:cNvSpPr>
          <p:nvPr/>
        </p:nvSpPr>
        <p:spPr bwMode="auto">
          <a:xfrm>
            <a:off x="-144016" y="53752"/>
            <a:ext cx="932452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zh-TW" sz="3200" b="1" smtClean="0">
                <a:solidFill>
                  <a:srgbClr val="9C4839"/>
                </a:solidFill>
                <a:latin typeface="微軟正黑體" panose="020B0604030504040204" pitchFamily="34" charset="-120"/>
                <a:ea typeface="微軟正黑體" panose="020B0604030504040204" pitchFamily="34" charset="-120"/>
              </a:rPr>
              <a:t>(</a:t>
            </a:r>
            <a:r>
              <a:rPr lang="zh-TW" altLang="en-US" sz="3200" b="1" smtClean="0">
                <a:solidFill>
                  <a:srgbClr val="9C4839"/>
                </a:solidFill>
                <a:latin typeface="微軟正黑體" panose="020B0604030504040204" pitchFamily="34" charset="-120"/>
                <a:ea typeface="微軟正黑體" panose="020B0604030504040204" pitchFamily="34" charset="-120"/>
              </a:rPr>
              <a:t>二</a:t>
            </a:r>
            <a:r>
              <a:rPr lang="en-US" altLang="zh-TW" sz="3200" b="1" smtClean="0">
                <a:solidFill>
                  <a:srgbClr val="9C4839"/>
                </a:solidFill>
                <a:latin typeface="微軟正黑體" panose="020B0604030504040204" pitchFamily="34" charset="-120"/>
                <a:ea typeface="微軟正黑體" panose="020B0604030504040204" pitchFamily="34" charset="-120"/>
              </a:rPr>
              <a:t>)</a:t>
            </a:r>
            <a:r>
              <a:rPr lang="zh-TW" altLang="en-US" sz="3200" b="1" smtClean="0">
                <a:solidFill>
                  <a:srgbClr val="9C4839"/>
                </a:solidFill>
                <a:latin typeface="微軟正黑體" panose="020B0604030504040204" pitchFamily="34" charset="-120"/>
                <a:ea typeface="微軟正黑體" panose="020B0604030504040204" pitchFamily="34" charset="-120"/>
              </a:rPr>
              <a:t>「教學實習與實務」正式學分課程相關說明</a:t>
            </a:r>
            <a:endParaRPr lang="zh-TW" altLang="en-US" sz="3200" dirty="0"/>
          </a:p>
        </p:txBody>
      </p:sp>
      <p:sp>
        <p:nvSpPr>
          <p:cNvPr id="26" name="投影片編號版面配置區 6"/>
          <p:cNvSpPr>
            <a:spLocks noGrp="1"/>
          </p:cNvSpPr>
          <p:nvPr>
            <p:ph type="sldNum" sz="quarter" idx="12"/>
          </p:nvPr>
        </p:nvSpPr>
        <p:spPr>
          <a:xfrm>
            <a:off x="7012413" y="6464873"/>
            <a:ext cx="2133600" cy="365125"/>
          </a:xfrm>
        </p:spPr>
        <p:txBody>
          <a:bodyPr/>
          <a:lstStyle/>
          <a:p>
            <a:fld id="{5CE1597B-A397-4CB3-9660-0097F3AD3601}" type="slidenum">
              <a:rPr lang="fr-CA" altLang="zh-TW" smtClean="0"/>
              <a:pPr/>
              <a:t>36</a:t>
            </a:fld>
            <a:endParaRPr lang="fr-CA" altLang="zh-TW" dirty="0"/>
          </a:p>
        </p:txBody>
      </p:sp>
    </p:spTree>
    <p:extLst>
      <p:ext uri="{BB962C8B-B14F-4D97-AF65-F5344CB8AC3E}">
        <p14:creationId xmlns:p14="http://schemas.microsoft.com/office/powerpoint/2010/main" val="26497359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p:cNvSpPr>
            <a:spLocks noGrp="1"/>
          </p:cNvSpPr>
          <p:nvPr>
            <p:ph type="title"/>
          </p:nvPr>
        </p:nvSpPr>
        <p:spPr/>
        <p:txBody>
          <a:bodyPr/>
          <a:lstStyle/>
          <a:p>
            <a:endParaRPr lang="zh-TW" altLang="en-US"/>
          </a:p>
        </p:txBody>
      </p:sp>
      <p:sp>
        <p:nvSpPr>
          <p:cNvPr id="24" name="內容版面配置區 2"/>
          <p:cNvSpPr>
            <a:spLocks noGrp="1"/>
          </p:cNvSpPr>
          <p:nvPr>
            <p:ph idx="1"/>
          </p:nvPr>
        </p:nvSpPr>
        <p:spPr>
          <a:xfrm>
            <a:off x="480580" y="1219335"/>
            <a:ext cx="8856984" cy="676672"/>
          </a:xfrm>
        </p:spPr>
        <p:txBody>
          <a:bodyPr/>
          <a:lstStyle/>
          <a:p>
            <a:r>
              <a:rPr lang="zh-TW" altLang="en-US" b="1" dirty="0" smtClean="0">
                <a:latin typeface="微軟正黑體" panose="020B0604030504040204" pitchFamily="34" charset="-120"/>
                <a:ea typeface="微軟正黑體" panose="020B0604030504040204" pitchFamily="34" charset="-120"/>
              </a:rPr>
              <a:t>教學</a:t>
            </a:r>
            <a:r>
              <a:rPr lang="zh-TW" altLang="en-US" b="1" dirty="0">
                <a:latin typeface="微軟正黑體" panose="020B0604030504040204" pitchFamily="34" charset="-120"/>
                <a:ea typeface="微軟正黑體" panose="020B0604030504040204" pitchFamily="34" charset="-120"/>
              </a:rPr>
              <a:t>獎助生</a:t>
            </a:r>
            <a:r>
              <a:rPr lang="zh-TW" altLang="en-US" b="1" dirty="0" smtClean="0">
                <a:latin typeface="微軟正黑體" panose="020B0604030504040204" pitchFamily="34" charset="-120"/>
                <a:ea typeface="微軟正黑體" panose="020B0604030504040204" pitchFamily="34" charset="-120"/>
              </a:rPr>
              <a:t>參與學習流程範例</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選課作業</a:t>
            </a:r>
            <a:endParaRPr lang="zh-TW" altLang="en-US" dirty="0"/>
          </a:p>
        </p:txBody>
      </p:sp>
      <p:sp>
        <p:nvSpPr>
          <p:cNvPr id="25" name="標題 1"/>
          <p:cNvSpPr txBox="1">
            <a:spLocks/>
          </p:cNvSpPr>
          <p:nvPr/>
        </p:nvSpPr>
        <p:spPr bwMode="auto">
          <a:xfrm>
            <a:off x="-144016" y="53752"/>
            <a:ext cx="932452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zh-TW" sz="3200" b="1" smtClean="0">
                <a:solidFill>
                  <a:srgbClr val="9C4839"/>
                </a:solidFill>
                <a:latin typeface="微軟正黑體" panose="020B0604030504040204" pitchFamily="34" charset="-120"/>
                <a:ea typeface="微軟正黑體" panose="020B0604030504040204" pitchFamily="34" charset="-120"/>
              </a:rPr>
              <a:t>(</a:t>
            </a:r>
            <a:r>
              <a:rPr lang="zh-TW" altLang="en-US" sz="3200" b="1" smtClean="0">
                <a:solidFill>
                  <a:srgbClr val="9C4839"/>
                </a:solidFill>
                <a:latin typeface="微軟正黑體" panose="020B0604030504040204" pitchFamily="34" charset="-120"/>
                <a:ea typeface="微軟正黑體" panose="020B0604030504040204" pitchFamily="34" charset="-120"/>
              </a:rPr>
              <a:t>二</a:t>
            </a:r>
            <a:r>
              <a:rPr lang="en-US" altLang="zh-TW" sz="3200" b="1" smtClean="0">
                <a:solidFill>
                  <a:srgbClr val="9C4839"/>
                </a:solidFill>
                <a:latin typeface="微軟正黑體" panose="020B0604030504040204" pitchFamily="34" charset="-120"/>
                <a:ea typeface="微軟正黑體" panose="020B0604030504040204" pitchFamily="34" charset="-120"/>
              </a:rPr>
              <a:t>)</a:t>
            </a:r>
            <a:r>
              <a:rPr lang="zh-TW" altLang="en-US" sz="3200" b="1" smtClean="0">
                <a:solidFill>
                  <a:srgbClr val="9C4839"/>
                </a:solidFill>
                <a:latin typeface="微軟正黑體" panose="020B0604030504040204" pitchFamily="34" charset="-120"/>
                <a:ea typeface="微軟正黑體" panose="020B0604030504040204" pitchFamily="34" charset="-120"/>
              </a:rPr>
              <a:t>「教學實習與實務」正式學分課程相關說明</a:t>
            </a:r>
            <a:endParaRPr lang="zh-TW" altLang="en-US" sz="3200" dirty="0"/>
          </a:p>
        </p:txBody>
      </p:sp>
      <p:sp>
        <p:nvSpPr>
          <p:cNvPr id="26" name="投影片編號版面配置區 6"/>
          <p:cNvSpPr>
            <a:spLocks noGrp="1"/>
          </p:cNvSpPr>
          <p:nvPr>
            <p:ph type="sldNum" sz="quarter" idx="12"/>
          </p:nvPr>
        </p:nvSpPr>
        <p:spPr>
          <a:xfrm>
            <a:off x="7012413" y="6464873"/>
            <a:ext cx="2133600" cy="365125"/>
          </a:xfrm>
        </p:spPr>
        <p:txBody>
          <a:bodyPr/>
          <a:lstStyle/>
          <a:p>
            <a:fld id="{5CE1597B-A397-4CB3-9660-0097F3AD3601}" type="slidenum">
              <a:rPr lang="fr-CA" altLang="zh-TW" smtClean="0"/>
              <a:pPr/>
              <a:t>37</a:t>
            </a:fld>
            <a:endParaRPr lang="fr-CA" altLang="zh-TW" dirty="0"/>
          </a:p>
        </p:txBody>
      </p:sp>
      <p:sp>
        <p:nvSpPr>
          <p:cNvPr id="3" name="圓角矩形 2"/>
          <p:cNvSpPr/>
          <p:nvPr/>
        </p:nvSpPr>
        <p:spPr>
          <a:xfrm>
            <a:off x="323528" y="2812872"/>
            <a:ext cx="576064" cy="172819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中文系學生</a:t>
            </a:r>
            <a:endParaRPr lang="en-US" altLang="zh-TW" dirty="0" smtClean="0">
              <a:solidFill>
                <a:schemeClr val="tx1"/>
              </a:solidFill>
            </a:endParaRPr>
          </a:p>
        </p:txBody>
      </p:sp>
      <p:sp>
        <p:nvSpPr>
          <p:cNvPr id="5" name="圓角矩形 4"/>
          <p:cNvSpPr/>
          <p:nvPr/>
        </p:nvSpPr>
        <p:spPr>
          <a:xfrm>
            <a:off x="1619672" y="1916832"/>
            <a:ext cx="1656184" cy="576064"/>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教學</a:t>
            </a:r>
            <a:r>
              <a:rPr lang="zh-TW" altLang="en-US" dirty="0">
                <a:solidFill>
                  <a:schemeClr val="tx1"/>
                </a:solidFill>
              </a:rPr>
              <a:t>實習</a:t>
            </a:r>
            <a:r>
              <a:rPr lang="zh-TW" altLang="en-US" dirty="0" smtClean="0">
                <a:solidFill>
                  <a:schemeClr val="tx1"/>
                </a:solidFill>
              </a:rPr>
              <a:t>活動</a:t>
            </a:r>
            <a:endParaRPr lang="en-US" altLang="zh-TW" dirty="0" smtClean="0">
              <a:solidFill>
                <a:schemeClr val="tx1"/>
              </a:solidFill>
            </a:endParaRPr>
          </a:p>
          <a:p>
            <a:pPr algn="ctr"/>
            <a:r>
              <a:rPr lang="zh-TW" altLang="en-US" dirty="0" smtClean="0">
                <a:solidFill>
                  <a:schemeClr val="tx1"/>
                </a:solidFill>
              </a:rPr>
              <a:t>實習課程</a:t>
            </a:r>
            <a:endParaRPr lang="zh-TW" altLang="en-US" dirty="0">
              <a:solidFill>
                <a:schemeClr val="tx1"/>
              </a:solidFill>
            </a:endParaRPr>
          </a:p>
        </p:txBody>
      </p:sp>
      <p:sp>
        <p:nvSpPr>
          <p:cNvPr id="27" name="圓角矩形 26"/>
          <p:cNvSpPr/>
          <p:nvPr/>
        </p:nvSpPr>
        <p:spPr>
          <a:xfrm>
            <a:off x="4283968" y="1916832"/>
            <a:ext cx="1728192" cy="576064"/>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學生所屬系所</a:t>
            </a:r>
            <a:endParaRPr lang="zh-TW" altLang="en-US" dirty="0">
              <a:solidFill>
                <a:schemeClr val="tx1"/>
              </a:solidFill>
            </a:endParaRPr>
          </a:p>
        </p:txBody>
      </p:sp>
      <p:sp>
        <p:nvSpPr>
          <p:cNvPr id="28" name="圓角矩形 27"/>
          <p:cNvSpPr/>
          <p:nvPr/>
        </p:nvSpPr>
        <p:spPr>
          <a:xfrm>
            <a:off x="6692230" y="1916832"/>
            <a:ext cx="2344265" cy="576064"/>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學生所屬學院</a:t>
            </a:r>
            <a:endParaRPr lang="zh-TW" altLang="en-US" dirty="0">
              <a:solidFill>
                <a:schemeClr val="tx1"/>
              </a:solidFill>
            </a:endParaRPr>
          </a:p>
        </p:txBody>
      </p:sp>
      <p:sp>
        <p:nvSpPr>
          <p:cNvPr id="8" name="圓角矩形 7"/>
          <p:cNvSpPr/>
          <p:nvPr/>
        </p:nvSpPr>
        <p:spPr>
          <a:xfrm>
            <a:off x="1822660" y="2814541"/>
            <a:ext cx="1296144" cy="5760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中文系</a:t>
            </a:r>
            <a:endParaRPr lang="en-US" altLang="zh-TW" dirty="0" smtClean="0">
              <a:solidFill>
                <a:schemeClr val="tx1"/>
              </a:solidFill>
            </a:endParaRPr>
          </a:p>
          <a:p>
            <a:pPr algn="ctr"/>
            <a:r>
              <a:rPr lang="zh-TW" altLang="en-US" sz="1200" dirty="0" smtClean="0">
                <a:solidFill>
                  <a:schemeClr val="tx1"/>
                </a:solidFill>
              </a:rPr>
              <a:t>中國</a:t>
            </a:r>
            <a:r>
              <a:rPr lang="zh-TW" altLang="en-US" sz="1200" dirty="0">
                <a:solidFill>
                  <a:schemeClr val="tx1"/>
                </a:solidFill>
              </a:rPr>
              <a:t>文學史</a:t>
            </a:r>
            <a:endParaRPr lang="zh-TW" altLang="en-US" dirty="0">
              <a:solidFill>
                <a:schemeClr val="tx1"/>
              </a:solidFill>
            </a:endParaRPr>
          </a:p>
        </p:txBody>
      </p:sp>
      <p:sp>
        <p:nvSpPr>
          <p:cNvPr id="29" name="圓角矩形 28"/>
          <p:cNvSpPr/>
          <p:nvPr/>
        </p:nvSpPr>
        <p:spPr>
          <a:xfrm>
            <a:off x="4328536" y="2798395"/>
            <a:ext cx="1683624" cy="5760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中文系</a:t>
            </a:r>
            <a:endParaRPr lang="zh-TW" altLang="en-US" dirty="0">
              <a:solidFill>
                <a:schemeClr val="tx1"/>
              </a:solidFill>
            </a:endParaRPr>
          </a:p>
        </p:txBody>
      </p:sp>
      <p:sp>
        <p:nvSpPr>
          <p:cNvPr id="30" name="圓角矩形 29"/>
          <p:cNvSpPr/>
          <p:nvPr/>
        </p:nvSpPr>
        <p:spPr>
          <a:xfrm>
            <a:off x="6735934" y="2811094"/>
            <a:ext cx="2300562" cy="57606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文學院</a:t>
            </a:r>
          </a:p>
        </p:txBody>
      </p:sp>
      <p:sp>
        <p:nvSpPr>
          <p:cNvPr id="31" name="圓角矩形 30"/>
          <p:cNvSpPr/>
          <p:nvPr/>
        </p:nvSpPr>
        <p:spPr>
          <a:xfrm>
            <a:off x="1819414" y="3894661"/>
            <a:ext cx="1296144" cy="57606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歷史系</a:t>
            </a:r>
            <a:endParaRPr lang="en-US" altLang="zh-TW" dirty="0" smtClean="0">
              <a:solidFill>
                <a:schemeClr val="tx1"/>
              </a:solidFill>
            </a:endParaRPr>
          </a:p>
          <a:p>
            <a:pPr algn="ctr"/>
            <a:r>
              <a:rPr lang="zh-TW" altLang="en-US" sz="1200" dirty="0" smtClean="0">
                <a:solidFill>
                  <a:schemeClr val="tx1"/>
                </a:solidFill>
              </a:rPr>
              <a:t>史學概論</a:t>
            </a:r>
            <a:endParaRPr lang="zh-TW" altLang="en-US" dirty="0">
              <a:solidFill>
                <a:schemeClr val="tx1"/>
              </a:solidFill>
            </a:endParaRPr>
          </a:p>
        </p:txBody>
      </p:sp>
      <p:sp>
        <p:nvSpPr>
          <p:cNvPr id="32" name="圓角矩形 31"/>
          <p:cNvSpPr/>
          <p:nvPr/>
        </p:nvSpPr>
        <p:spPr>
          <a:xfrm>
            <a:off x="1822660" y="4974781"/>
            <a:ext cx="1296144" cy="576064"/>
          </a:xfrm>
          <a:prstGeom prst="roundRect">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社會</a:t>
            </a:r>
            <a:r>
              <a:rPr lang="zh-TW" altLang="en-US" dirty="0" smtClean="0">
                <a:solidFill>
                  <a:schemeClr val="tx1"/>
                </a:solidFill>
              </a:rPr>
              <a:t>系</a:t>
            </a:r>
            <a:endParaRPr lang="en-US" altLang="zh-TW" dirty="0" smtClean="0">
              <a:solidFill>
                <a:schemeClr val="tx1"/>
              </a:solidFill>
            </a:endParaRPr>
          </a:p>
          <a:p>
            <a:pPr algn="ctr"/>
            <a:r>
              <a:rPr lang="zh-TW" altLang="en-US" sz="1200" dirty="0" smtClean="0">
                <a:solidFill>
                  <a:schemeClr val="tx1"/>
                </a:solidFill>
              </a:rPr>
              <a:t>社會學概論</a:t>
            </a:r>
            <a:endParaRPr lang="zh-TW" altLang="en-US" dirty="0">
              <a:solidFill>
                <a:schemeClr val="tx1"/>
              </a:solidFill>
            </a:endParaRPr>
          </a:p>
        </p:txBody>
      </p:sp>
      <p:sp>
        <p:nvSpPr>
          <p:cNvPr id="9" name="矩形 8"/>
          <p:cNvSpPr/>
          <p:nvPr/>
        </p:nvSpPr>
        <p:spPr>
          <a:xfrm>
            <a:off x="3506890" y="2780928"/>
            <a:ext cx="345030" cy="2862322"/>
          </a:xfrm>
          <a:prstGeom prst="rect">
            <a:avLst/>
          </a:prstGeom>
        </p:spPr>
        <p:txBody>
          <a:bodyPr wrap="square">
            <a:spAutoFit/>
          </a:bodyPr>
          <a:lstStyle/>
          <a:p>
            <a:r>
              <a:rPr lang="zh-TW" altLang="en-US" b="1" dirty="0" smtClean="0"/>
              <a:t>共三張</a:t>
            </a:r>
            <a:r>
              <a:rPr lang="zh-TW" altLang="en-US" dirty="0" smtClean="0"/>
              <a:t>，送至所屬系所</a:t>
            </a:r>
            <a:endParaRPr lang="zh-TW" altLang="en-US" dirty="0"/>
          </a:p>
        </p:txBody>
      </p:sp>
      <p:sp>
        <p:nvSpPr>
          <p:cNvPr id="36" name="矩形 35"/>
          <p:cNvSpPr/>
          <p:nvPr/>
        </p:nvSpPr>
        <p:spPr>
          <a:xfrm>
            <a:off x="3203848" y="2780928"/>
            <a:ext cx="345030" cy="3693319"/>
          </a:xfrm>
          <a:prstGeom prst="rect">
            <a:avLst/>
          </a:prstGeom>
        </p:spPr>
        <p:txBody>
          <a:bodyPr wrap="square">
            <a:spAutoFit/>
          </a:bodyPr>
          <a:lstStyle/>
          <a:p>
            <a:r>
              <a:rPr lang="zh-TW" altLang="en-US" dirty="0" smtClean="0"/>
              <a:t>請同學</a:t>
            </a:r>
            <a:endParaRPr lang="en-US" altLang="zh-TW" dirty="0" smtClean="0"/>
          </a:p>
          <a:p>
            <a:r>
              <a:rPr lang="zh-TW" altLang="en-US" b="1" dirty="0" smtClean="0"/>
              <a:t>按實習課程填寫計畫表</a:t>
            </a:r>
            <a:endParaRPr lang="zh-TW" altLang="en-US" b="1" dirty="0"/>
          </a:p>
        </p:txBody>
      </p:sp>
      <p:sp>
        <p:nvSpPr>
          <p:cNvPr id="40" name="圓角矩形 39"/>
          <p:cNvSpPr/>
          <p:nvPr/>
        </p:nvSpPr>
        <p:spPr>
          <a:xfrm>
            <a:off x="4328536" y="3356992"/>
            <a:ext cx="1683624" cy="267877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b="1" dirty="0" smtClean="0">
              <a:solidFill>
                <a:schemeClr val="tx1"/>
              </a:solidFill>
            </a:endParaRPr>
          </a:p>
        </p:txBody>
      </p:sp>
      <p:sp>
        <p:nvSpPr>
          <p:cNvPr id="41" name="矩形 40"/>
          <p:cNvSpPr/>
          <p:nvPr/>
        </p:nvSpPr>
        <p:spPr>
          <a:xfrm>
            <a:off x="6012160" y="2708920"/>
            <a:ext cx="345030" cy="3970318"/>
          </a:xfrm>
          <a:prstGeom prst="rect">
            <a:avLst/>
          </a:prstGeom>
        </p:spPr>
        <p:txBody>
          <a:bodyPr wrap="square">
            <a:spAutoFit/>
          </a:bodyPr>
          <a:lstStyle/>
          <a:p>
            <a:r>
              <a:rPr lang="zh-TW" altLang="en-US" b="1" dirty="0" smtClean="0">
                <a:latin typeface="微軟正黑體" panose="020B0604030504040204" pitchFamily="34" charset="-120"/>
                <a:ea typeface="微軟正黑體" panose="020B0604030504040204" pitchFamily="34" charset="-120"/>
              </a:rPr>
              <a:t>彙送所屬學院，並留存副本乙份</a:t>
            </a:r>
            <a:endParaRPr lang="zh-TW" altLang="en-US" b="1" dirty="0">
              <a:solidFill>
                <a:srgbClr val="0070C0"/>
              </a:solidFill>
            </a:endParaRPr>
          </a:p>
        </p:txBody>
      </p:sp>
      <p:sp>
        <p:nvSpPr>
          <p:cNvPr id="42" name="圓角矩形 41"/>
          <p:cNvSpPr/>
          <p:nvPr/>
        </p:nvSpPr>
        <p:spPr>
          <a:xfrm>
            <a:off x="6717300" y="3374459"/>
            <a:ext cx="2319196" cy="267877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dirty="0">
              <a:solidFill>
                <a:schemeClr val="tx1"/>
              </a:solidFill>
            </a:endParaRPr>
          </a:p>
        </p:txBody>
      </p:sp>
      <p:sp>
        <p:nvSpPr>
          <p:cNvPr id="10" name="文字方塊 9"/>
          <p:cNvSpPr txBox="1"/>
          <p:nvPr/>
        </p:nvSpPr>
        <p:spPr>
          <a:xfrm>
            <a:off x="6660232" y="4154304"/>
            <a:ext cx="2319196" cy="1938992"/>
          </a:xfrm>
          <a:prstGeom prst="rect">
            <a:avLst/>
          </a:prstGeom>
          <a:noFill/>
        </p:spPr>
        <p:txBody>
          <a:bodyPr wrap="square" rtlCol="0">
            <a:spAutoFit/>
          </a:bodyPr>
          <a:lstStyle/>
          <a:p>
            <a:pPr marL="342900" lvl="0" indent="-342900" algn="just">
              <a:lnSpc>
                <a:spcPts val="1800"/>
              </a:lnSpc>
              <a:spcAft>
                <a:spcPts val="0"/>
              </a:spcAft>
              <a:buFont typeface="+mj-lt"/>
              <a:buAutoNum type="arabicParenBoth"/>
            </a:pPr>
            <a:r>
              <a:rPr lang="zh-TW" altLang="zh-TW" sz="1400" kern="100" dirty="0" smtClean="0">
                <a:latin typeface="+mn-ea"/>
                <a:cs typeface="Times New Roman"/>
              </a:rPr>
              <a:t>登錄</a:t>
            </a:r>
            <a:r>
              <a:rPr lang="zh-TW" altLang="zh-TW" sz="1400" kern="100" dirty="0">
                <a:latin typeface="+mn-ea"/>
                <a:cs typeface="Times New Roman"/>
              </a:rPr>
              <a:t>所屬院生選課</a:t>
            </a:r>
            <a:r>
              <a:rPr lang="zh-TW" altLang="zh-TW" sz="1400" kern="100" dirty="0" smtClean="0">
                <a:latin typeface="+mn-ea"/>
                <a:cs typeface="Times New Roman"/>
              </a:rPr>
              <a:t>資料</a:t>
            </a:r>
            <a:endParaRPr lang="en-US" altLang="zh-TW" sz="1400" kern="100" dirty="0">
              <a:latin typeface="+mn-ea"/>
              <a:cs typeface="Times New Roman"/>
            </a:endParaRPr>
          </a:p>
          <a:p>
            <a:pPr marL="342900" lvl="0" indent="-342900" algn="just">
              <a:lnSpc>
                <a:spcPts val="1800"/>
              </a:lnSpc>
              <a:spcAft>
                <a:spcPts val="0"/>
              </a:spcAft>
              <a:buFont typeface="+mj-lt"/>
              <a:buAutoNum type="arabicParenBoth"/>
            </a:pPr>
            <a:r>
              <a:rPr lang="zh-TW" altLang="zh-TW" sz="1400" kern="100" dirty="0" smtClean="0">
                <a:latin typeface="+mn-ea"/>
                <a:cs typeface="Times New Roman"/>
              </a:rPr>
              <a:t>於</a:t>
            </a:r>
            <a:r>
              <a:rPr lang="zh-TW" altLang="zh-TW" sz="1400" kern="100" dirty="0">
                <a:latin typeface="+mn-ea"/>
                <a:cs typeface="Times New Roman"/>
              </a:rPr>
              <a:t>「</a:t>
            </a:r>
            <a:r>
              <a:rPr lang="zh-TW" altLang="zh-TW" sz="1400" b="1" kern="100" dirty="0">
                <a:latin typeface="+mn-ea"/>
                <a:cs typeface="Times New Roman"/>
              </a:rPr>
              <a:t>非歸責學生事由選課處理」階段</a:t>
            </a:r>
            <a:r>
              <a:rPr lang="zh-TW" altLang="zh-TW" sz="1400" kern="100" dirty="0">
                <a:latin typeface="+mn-ea"/>
                <a:cs typeface="Times New Roman"/>
              </a:rPr>
              <a:t>及</a:t>
            </a:r>
            <a:r>
              <a:rPr lang="zh-TW" altLang="zh-TW" sz="1400" b="1" kern="100" dirty="0">
                <a:latin typeface="+mn-ea"/>
                <a:cs typeface="Times New Roman"/>
              </a:rPr>
              <a:t>該階段結束後一週內</a:t>
            </a:r>
            <a:r>
              <a:rPr lang="zh-TW" altLang="zh-TW" sz="1400" kern="100" dirty="0">
                <a:latin typeface="+mn-ea"/>
                <a:cs typeface="Times New Roman"/>
              </a:rPr>
              <a:t>，將該學院擔任教學獎助生名單統一自系所子系統「</a:t>
            </a:r>
            <a:r>
              <a:rPr lang="en-US" altLang="zh-TW" sz="1400" kern="100" dirty="0">
                <a:latin typeface="+mn-ea"/>
                <a:cs typeface="Times New Roman"/>
              </a:rPr>
              <a:t>0T0</a:t>
            </a:r>
            <a:r>
              <a:rPr lang="zh-TW" altLang="zh-TW" sz="1400" kern="100" dirty="0">
                <a:latin typeface="+mn-ea"/>
                <a:cs typeface="Times New Roman"/>
              </a:rPr>
              <a:t>選課</a:t>
            </a:r>
            <a:r>
              <a:rPr lang="zh-TW" altLang="en-US" sz="1400" kern="100" dirty="0">
                <a:latin typeface="+mn-ea"/>
                <a:cs typeface="Times New Roman"/>
              </a:rPr>
              <a:t>資料維護</a:t>
            </a:r>
            <a:r>
              <a:rPr lang="zh-TW" altLang="zh-TW" sz="1400" kern="100" dirty="0">
                <a:latin typeface="+mn-ea"/>
                <a:cs typeface="Times New Roman"/>
              </a:rPr>
              <a:t>」程式逕予匯入</a:t>
            </a:r>
            <a:endParaRPr lang="zh-TW" altLang="en-US" sz="1400" dirty="0">
              <a:latin typeface="+mn-ea"/>
            </a:endParaRPr>
          </a:p>
        </p:txBody>
      </p:sp>
      <p:sp>
        <p:nvSpPr>
          <p:cNvPr id="35" name="文字方塊 34"/>
          <p:cNvSpPr txBox="1"/>
          <p:nvPr/>
        </p:nvSpPr>
        <p:spPr>
          <a:xfrm>
            <a:off x="971600" y="2791294"/>
            <a:ext cx="324036" cy="3693319"/>
          </a:xfrm>
          <a:prstGeom prst="rect">
            <a:avLst/>
          </a:prstGeom>
          <a:noFill/>
        </p:spPr>
        <p:txBody>
          <a:bodyPr wrap="square" rtlCol="0">
            <a:spAutoFit/>
          </a:bodyPr>
          <a:lstStyle/>
          <a:p>
            <a:r>
              <a:rPr lang="zh-TW" altLang="en-US" dirty="0" smtClean="0"/>
              <a:t>本學期教學實習活動實習課程</a:t>
            </a:r>
            <a:endParaRPr lang="zh-TW" altLang="en-US" dirty="0"/>
          </a:p>
        </p:txBody>
      </p:sp>
      <p:sp>
        <p:nvSpPr>
          <p:cNvPr id="44" name="文字方塊 43"/>
          <p:cNvSpPr txBox="1"/>
          <p:nvPr/>
        </p:nvSpPr>
        <p:spPr>
          <a:xfrm>
            <a:off x="1259632" y="2814541"/>
            <a:ext cx="360040" cy="1754326"/>
          </a:xfrm>
          <a:prstGeom prst="rect">
            <a:avLst/>
          </a:prstGeom>
          <a:noFill/>
        </p:spPr>
        <p:txBody>
          <a:bodyPr wrap="square" rtlCol="0">
            <a:spAutoFit/>
          </a:bodyPr>
          <a:lstStyle/>
          <a:p>
            <a:r>
              <a:rPr lang="zh-TW" altLang="en-US" dirty="0" smtClean="0"/>
              <a:t>參與</a:t>
            </a:r>
            <a:r>
              <a:rPr lang="zh-TW" altLang="en-US" dirty="0"/>
              <a:t>共三門</a:t>
            </a:r>
          </a:p>
          <a:p>
            <a:r>
              <a:rPr lang="zh-TW" altLang="en-US" dirty="0" smtClean="0"/>
              <a:t>。</a:t>
            </a:r>
            <a:endParaRPr lang="zh-TW" altLang="en-US" dirty="0"/>
          </a:p>
        </p:txBody>
      </p:sp>
      <p:sp>
        <p:nvSpPr>
          <p:cNvPr id="45" name="文字方塊 44"/>
          <p:cNvSpPr txBox="1"/>
          <p:nvPr/>
        </p:nvSpPr>
        <p:spPr>
          <a:xfrm>
            <a:off x="1619672" y="2483604"/>
            <a:ext cx="504056" cy="369332"/>
          </a:xfrm>
          <a:prstGeom prst="rect">
            <a:avLst/>
          </a:prstGeom>
          <a:noFill/>
        </p:spPr>
        <p:txBody>
          <a:bodyPr wrap="square" rtlCol="0">
            <a:spAutoFit/>
          </a:bodyPr>
          <a:lstStyle/>
          <a:p>
            <a:r>
              <a:rPr lang="en-US" altLang="zh-TW" dirty="0" smtClean="0"/>
              <a:t>(1)</a:t>
            </a:r>
            <a:endParaRPr lang="zh-TW" altLang="en-US" dirty="0"/>
          </a:p>
        </p:txBody>
      </p:sp>
      <p:sp>
        <p:nvSpPr>
          <p:cNvPr id="47" name="文字方塊 46"/>
          <p:cNvSpPr txBox="1"/>
          <p:nvPr/>
        </p:nvSpPr>
        <p:spPr>
          <a:xfrm>
            <a:off x="1625233" y="3573016"/>
            <a:ext cx="504056" cy="369332"/>
          </a:xfrm>
          <a:prstGeom prst="rect">
            <a:avLst/>
          </a:prstGeom>
          <a:noFill/>
        </p:spPr>
        <p:txBody>
          <a:bodyPr wrap="square" rtlCol="0">
            <a:spAutoFit/>
          </a:bodyPr>
          <a:lstStyle/>
          <a:p>
            <a:r>
              <a:rPr lang="en-US" altLang="zh-TW" dirty="0" smtClean="0"/>
              <a:t>(2)</a:t>
            </a:r>
            <a:endParaRPr lang="zh-TW" altLang="en-US" dirty="0"/>
          </a:p>
        </p:txBody>
      </p:sp>
      <p:sp>
        <p:nvSpPr>
          <p:cNvPr id="48" name="文字方塊 47"/>
          <p:cNvSpPr txBox="1"/>
          <p:nvPr/>
        </p:nvSpPr>
        <p:spPr>
          <a:xfrm>
            <a:off x="1625233" y="4637953"/>
            <a:ext cx="504056" cy="369332"/>
          </a:xfrm>
          <a:prstGeom prst="rect">
            <a:avLst/>
          </a:prstGeom>
          <a:noFill/>
        </p:spPr>
        <p:txBody>
          <a:bodyPr wrap="square" rtlCol="0">
            <a:spAutoFit/>
          </a:bodyPr>
          <a:lstStyle/>
          <a:p>
            <a:r>
              <a:rPr lang="en-US" altLang="zh-TW" dirty="0" smtClean="0"/>
              <a:t>(3)</a:t>
            </a:r>
            <a:endParaRPr lang="zh-TW" altLang="en-US" dirty="0"/>
          </a:p>
        </p:txBody>
      </p:sp>
      <p:sp>
        <p:nvSpPr>
          <p:cNvPr id="46" name="右大括弧 45"/>
          <p:cNvSpPr/>
          <p:nvPr/>
        </p:nvSpPr>
        <p:spPr>
          <a:xfrm>
            <a:off x="3794922" y="2826421"/>
            <a:ext cx="418450" cy="2759551"/>
          </a:xfrm>
          <a:prstGeom prst="rightBrace">
            <a:avLst>
              <a:gd name="adj1" fmla="val 8333"/>
              <a:gd name="adj2" fmla="val 11756"/>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0" name="右大括弧 49"/>
          <p:cNvSpPr/>
          <p:nvPr/>
        </p:nvSpPr>
        <p:spPr>
          <a:xfrm>
            <a:off x="6365799" y="2808373"/>
            <a:ext cx="326431" cy="2759551"/>
          </a:xfrm>
          <a:prstGeom prst="rightBrace">
            <a:avLst>
              <a:gd name="adj1" fmla="val 8333"/>
              <a:gd name="adj2" fmla="val 1057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4" name="文字方塊 53"/>
          <p:cNvSpPr txBox="1"/>
          <p:nvPr/>
        </p:nvSpPr>
        <p:spPr>
          <a:xfrm>
            <a:off x="323528" y="1916832"/>
            <a:ext cx="810090" cy="369332"/>
          </a:xfrm>
          <a:prstGeom prst="rect">
            <a:avLst/>
          </a:prstGeom>
          <a:noFill/>
        </p:spPr>
        <p:txBody>
          <a:bodyPr wrap="square" rtlCol="0">
            <a:spAutoFit/>
          </a:bodyPr>
          <a:lstStyle/>
          <a:p>
            <a:r>
              <a:rPr lang="zh-TW" altLang="en-US" dirty="0" smtClean="0"/>
              <a:t>範例</a:t>
            </a:r>
            <a:endParaRPr lang="zh-TW" altLang="en-US" dirty="0"/>
          </a:p>
        </p:txBody>
      </p:sp>
      <p:sp>
        <p:nvSpPr>
          <p:cNvPr id="51" name="文字方塊 50"/>
          <p:cNvSpPr txBox="1"/>
          <p:nvPr/>
        </p:nvSpPr>
        <p:spPr>
          <a:xfrm>
            <a:off x="7090840" y="3545583"/>
            <a:ext cx="1656184" cy="369332"/>
          </a:xfrm>
          <a:prstGeom prst="rect">
            <a:avLst/>
          </a:prstGeom>
          <a:noFill/>
        </p:spPr>
        <p:txBody>
          <a:bodyPr wrap="square" rtlCol="0">
            <a:spAutoFit/>
          </a:bodyPr>
          <a:lstStyle/>
          <a:p>
            <a:r>
              <a:rPr lang="zh-TW" altLang="en-US" b="1" dirty="0" smtClean="0"/>
              <a:t>進行選課作業</a:t>
            </a:r>
            <a:endParaRPr lang="zh-TW" altLang="en-US" b="1" dirty="0"/>
          </a:p>
        </p:txBody>
      </p:sp>
      <p:sp>
        <p:nvSpPr>
          <p:cNvPr id="55" name="文字方塊 54"/>
          <p:cNvSpPr txBox="1"/>
          <p:nvPr/>
        </p:nvSpPr>
        <p:spPr>
          <a:xfrm>
            <a:off x="4399485" y="4213537"/>
            <a:ext cx="1612675" cy="1015663"/>
          </a:xfrm>
          <a:prstGeom prst="rect">
            <a:avLst/>
          </a:prstGeom>
          <a:noFill/>
        </p:spPr>
        <p:txBody>
          <a:bodyPr wrap="square" rtlCol="0">
            <a:spAutoFit/>
          </a:bodyPr>
          <a:lstStyle>
            <a:defPPr>
              <a:defRPr lang="fr-FR"/>
            </a:defPPr>
            <a:lvl1pPr marL="342900" lvl="0" indent="-342900" algn="just">
              <a:lnSpc>
                <a:spcPts val="1800"/>
              </a:lnSpc>
              <a:spcAft>
                <a:spcPts val="0"/>
              </a:spcAft>
              <a:buFont typeface="+mj-lt"/>
              <a:buAutoNum type="arabicParenBoth"/>
              <a:defRPr sz="1400" kern="100">
                <a:latin typeface="+mn-ea"/>
                <a:cs typeface="Times New Roman"/>
              </a:defRPr>
            </a:lvl1pPr>
          </a:lstStyle>
          <a:p>
            <a:r>
              <a:rPr lang="zh-TW" altLang="en-US" dirty="0" smtClean="0"/>
              <a:t>教學</a:t>
            </a:r>
            <a:r>
              <a:rPr lang="zh-TW" altLang="en-US" dirty="0"/>
              <a:t>獎助生</a:t>
            </a:r>
            <a:r>
              <a:rPr lang="zh-TW" altLang="en-US" dirty="0" smtClean="0"/>
              <a:t>名單</a:t>
            </a:r>
            <a:endParaRPr lang="en-US" altLang="zh-TW" dirty="0"/>
          </a:p>
          <a:p>
            <a:r>
              <a:rPr lang="zh-TW" altLang="en-US" dirty="0" smtClean="0"/>
              <a:t>教學</a:t>
            </a:r>
            <a:r>
              <a:rPr lang="zh-TW" altLang="en-US" dirty="0"/>
              <a:t>實習活動計畫</a:t>
            </a:r>
            <a:r>
              <a:rPr lang="zh-TW" altLang="en-US" dirty="0" smtClean="0"/>
              <a:t>表</a:t>
            </a:r>
            <a:endParaRPr lang="zh-TW" altLang="en-US" dirty="0"/>
          </a:p>
        </p:txBody>
      </p:sp>
      <p:sp>
        <p:nvSpPr>
          <p:cNvPr id="58" name="文字方塊 57"/>
          <p:cNvSpPr txBox="1"/>
          <p:nvPr/>
        </p:nvSpPr>
        <p:spPr>
          <a:xfrm>
            <a:off x="4211960" y="3591750"/>
            <a:ext cx="1886798" cy="646331"/>
          </a:xfrm>
          <a:prstGeom prst="rect">
            <a:avLst/>
          </a:prstGeom>
          <a:noFill/>
        </p:spPr>
        <p:txBody>
          <a:bodyPr wrap="square" rtlCol="0">
            <a:spAutoFit/>
          </a:bodyPr>
          <a:lstStyle/>
          <a:p>
            <a:pPr algn="ctr"/>
            <a:r>
              <a:rPr lang="zh-TW" altLang="en-US" b="1" dirty="0"/>
              <a:t>彙整教學獎助生</a:t>
            </a:r>
            <a:r>
              <a:rPr lang="zh-TW" altLang="en-US" b="1" dirty="0" smtClean="0"/>
              <a:t>資料</a:t>
            </a:r>
            <a:endParaRPr lang="en-US" altLang="zh-TW" b="1" dirty="0"/>
          </a:p>
        </p:txBody>
      </p:sp>
      <p:sp>
        <p:nvSpPr>
          <p:cNvPr id="2" name="文字方塊 1"/>
          <p:cNvSpPr txBox="1"/>
          <p:nvPr/>
        </p:nvSpPr>
        <p:spPr>
          <a:xfrm>
            <a:off x="1750199" y="5949278"/>
            <a:ext cx="1525657" cy="584775"/>
          </a:xfrm>
          <a:prstGeom prst="rect">
            <a:avLst/>
          </a:prstGeom>
          <a:noFill/>
          <a:ln w="12700">
            <a:solidFill>
              <a:schemeClr val="accent1"/>
            </a:solidFill>
          </a:ln>
        </p:spPr>
        <p:txBody>
          <a:bodyPr wrap="square" rtlCol="0">
            <a:spAutoFit/>
          </a:bodyPr>
          <a:lstStyle/>
          <a:p>
            <a:r>
              <a:rPr lang="zh-TW" altLang="en-US" sz="1600" dirty="0" smtClean="0"/>
              <a:t>各系助教幫忙填寫獎助方式</a:t>
            </a:r>
            <a:endParaRPr lang="zh-TW" altLang="en-US" sz="1600" dirty="0"/>
          </a:p>
        </p:txBody>
      </p:sp>
    </p:spTree>
    <p:extLst>
      <p:ext uri="{BB962C8B-B14F-4D97-AF65-F5344CB8AC3E}">
        <p14:creationId xmlns:p14="http://schemas.microsoft.com/office/powerpoint/2010/main" val="27873419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p:cNvSpPr>
            <a:spLocks noGrp="1"/>
          </p:cNvSpPr>
          <p:nvPr>
            <p:ph type="title"/>
          </p:nvPr>
        </p:nvSpPr>
        <p:spPr/>
        <p:txBody>
          <a:bodyPr/>
          <a:lstStyle/>
          <a:p>
            <a:endParaRPr lang="zh-TW" altLang="en-US" dirty="0"/>
          </a:p>
        </p:txBody>
      </p:sp>
      <p:sp>
        <p:nvSpPr>
          <p:cNvPr id="24" name="內容版面配置區 2"/>
          <p:cNvSpPr>
            <a:spLocks noGrp="1"/>
          </p:cNvSpPr>
          <p:nvPr>
            <p:ph idx="1"/>
          </p:nvPr>
        </p:nvSpPr>
        <p:spPr>
          <a:xfrm>
            <a:off x="480580" y="1219335"/>
            <a:ext cx="8856984" cy="676672"/>
          </a:xfrm>
        </p:spPr>
        <p:txBody>
          <a:bodyPr/>
          <a:lstStyle/>
          <a:p>
            <a:r>
              <a:rPr lang="zh-TW" altLang="en-US" b="1" dirty="0" smtClean="0">
                <a:latin typeface="微軟正黑體" panose="020B0604030504040204" pitchFamily="34" charset="-120"/>
                <a:ea typeface="微軟正黑體" panose="020B0604030504040204" pitchFamily="34" charset="-120"/>
              </a:rPr>
              <a:t>教學</a:t>
            </a:r>
            <a:r>
              <a:rPr lang="zh-TW" altLang="en-US" b="1" dirty="0">
                <a:latin typeface="微軟正黑體" panose="020B0604030504040204" pitchFamily="34" charset="-120"/>
                <a:ea typeface="微軟正黑體" panose="020B0604030504040204" pitchFamily="34" charset="-120"/>
              </a:rPr>
              <a:t>獎助生</a:t>
            </a:r>
            <a:r>
              <a:rPr lang="zh-TW" altLang="en-US" b="1" dirty="0" smtClean="0">
                <a:latin typeface="微軟正黑體" panose="020B0604030504040204" pitchFamily="34" charset="-120"/>
                <a:ea typeface="微軟正黑體" panose="020B0604030504040204" pitchFamily="34" charset="-120"/>
              </a:rPr>
              <a:t>參與學習流程範例</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選課作業</a:t>
            </a:r>
            <a:endParaRPr lang="zh-TW" altLang="en-US" dirty="0"/>
          </a:p>
        </p:txBody>
      </p:sp>
      <p:sp>
        <p:nvSpPr>
          <p:cNvPr id="25" name="標題 1"/>
          <p:cNvSpPr txBox="1">
            <a:spLocks/>
          </p:cNvSpPr>
          <p:nvPr/>
        </p:nvSpPr>
        <p:spPr bwMode="auto">
          <a:xfrm>
            <a:off x="-180528" y="116632"/>
            <a:ext cx="932452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zh-TW" sz="3200" b="1" dirty="0" smtClean="0">
                <a:solidFill>
                  <a:srgbClr val="9C4839"/>
                </a:solidFill>
                <a:latin typeface="微軟正黑體" panose="020B0604030504040204" pitchFamily="34" charset="-120"/>
                <a:ea typeface="微軟正黑體" panose="020B0604030504040204" pitchFamily="34" charset="-120"/>
              </a:rPr>
              <a:t>(</a:t>
            </a:r>
            <a:r>
              <a:rPr lang="zh-TW" altLang="en-US" sz="3200" b="1" dirty="0" smtClean="0">
                <a:solidFill>
                  <a:srgbClr val="9C4839"/>
                </a:solidFill>
                <a:latin typeface="微軟正黑體" panose="020B0604030504040204" pitchFamily="34" charset="-120"/>
                <a:ea typeface="微軟正黑體" panose="020B0604030504040204" pitchFamily="34" charset="-120"/>
              </a:rPr>
              <a:t>二</a:t>
            </a:r>
            <a:r>
              <a:rPr lang="en-US" altLang="zh-TW" sz="3200" b="1" dirty="0" smtClean="0">
                <a:solidFill>
                  <a:srgbClr val="9C4839"/>
                </a:solidFill>
                <a:latin typeface="微軟正黑體" panose="020B0604030504040204" pitchFamily="34" charset="-120"/>
                <a:ea typeface="微軟正黑體" panose="020B0604030504040204" pitchFamily="34" charset="-120"/>
              </a:rPr>
              <a:t>)</a:t>
            </a:r>
            <a:r>
              <a:rPr lang="zh-TW" altLang="en-US" sz="3200" b="1" dirty="0" smtClean="0">
                <a:solidFill>
                  <a:srgbClr val="9C4839"/>
                </a:solidFill>
                <a:latin typeface="微軟正黑體" panose="020B0604030504040204" pitchFamily="34" charset="-120"/>
                <a:ea typeface="微軟正黑體" panose="020B0604030504040204" pitchFamily="34" charset="-120"/>
              </a:rPr>
              <a:t>「教學實習與實務」正式學分課程相關說明</a:t>
            </a:r>
            <a:endParaRPr lang="zh-TW" altLang="en-US" sz="3200" dirty="0"/>
          </a:p>
        </p:txBody>
      </p:sp>
      <p:sp>
        <p:nvSpPr>
          <p:cNvPr id="26" name="投影片編號版面配置區 6"/>
          <p:cNvSpPr>
            <a:spLocks noGrp="1"/>
          </p:cNvSpPr>
          <p:nvPr>
            <p:ph type="sldNum" sz="quarter" idx="12"/>
          </p:nvPr>
        </p:nvSpPr>
        <p:spPr>
          <a:xfrm>
            <a:off x="7012413" y="6464873"/>
            <a:ext cx="2133600" cy="365125"/>
          </a:xfrm>
        </p:spPr>
        <p:txBody>
          <a:bodyPr/>
          <a:lstStyle/>
          <a:p>
            <a:fld id="{5CE1597B-A397-4CB3-9660-0097F3AD3601}" type="slidenum">
              <a:rPr lang="fr-CA" altLang="zh-TW" smtClean="0"/>
              <a:pPr/>
              <a:t>38</a:t>
            </a:fld>
            <a:endParaRPr lang="fr-CA" altLang="zh-TW" dirty="0"/>
          </a:p>
        </p:txBody>
      </p:sp>
      <p:sp>
        <p:nvSpPr>
          <p:cNvPr id="2" name="文字方塊 1"/>
          <p:cNvSpPr txBox="1"/>
          <p:nvPr/>
        </p:nvSpPr>
        <p:spPr>
          <a:xfrm>
            <a:off x="755576" y="2395909"/>
            <a:ext cx="7848872" cy="6001643"/>
          </a:xfrm>
          <a:prstGeom prst="rect">
            <a:avLst/>
          </a:prstGeom>
          <a:noFill/>
        </p:spPr>
        <p:txBody>
          <a:bodyPr wrap="square" rtlCol="0">
            <a:spAutoFit/>
          </a:bodyPr>
          <a:lstStyle/>
          <a:p>
            <a:r>
              <a:rPr lang="zh-TW" altLang="en-US" sz="2400" dirty="0" smtClean="0"/>
              <a:t>敬請各系所協助事項</a:t>
            </a:r>
            <a:endParaRPr lang="en-US" altLang="zh-TW" sz="2400" dirty="0" smtClean="0"/>
          </a:p>
          <a:p>
            <a:pPr marL="342900" indent="-342900">
              <a:buAutoNum type="arabicParenR"/>
            </a:pPr>
            <a:r>
              <a:rPr lang="zh-TW" altLang="en-US" sz="2400" dirty="0" smtClean="0"/>
              <a:t>了解並調查所屬學生參與教學實習課程之情況 </a:t>
            </a:r>
            <a:endParaRPr lang="en-US" altLang="zh-TW" sz="2400" dirty="0" smtClean="0"/>
          </a:p>
          <a:p>
            <a:pPr marL="342900" indent="-342900">
              <a:buAutoNum type="arabicParenR"/>
            </a:pPr>
            <a:r>
              <a:rPr lang="zh-TW" altLang="en-US" sz="2400" dirty="0" smtClean="0"/>
              <a:t> 協助獎助生填寫</a:t>
            </a:r>
            <a:r>
              <a:rPr lang="zh-TW" altLang="en-US" sz="2400" dirty="0">
                <a:latin typeface="微軟正黑體" panose="020B0604030504040204" pitchFamily="34" charset="-120"/>
                <a:ea typeface="微軟正黑體" panose="020B0604030504040204" pitchFamily="34" charset="-120"/>
              </a:rPr>
              <a:t>「教學實習活動計畫表</a:t>
            </a:r>
            <a:r>
              <a:rPr lang="zh-TW" altLang="en-US" sz="2400"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之</a:t>
            </a:r>
            <a:r>
              <a:rPr lang="zh-TW" altLang="en-US" sz="2400" b="1" dirty="0" smtClean="0"/>
              <a:t>獎助方式</a:t>
            </a:r>
            <a:r>
              <a:rPr lang="zh-TW" altLang="en-US" sz="2400" dirty="0" smtClean="0"/>
              <a:t>欄位</a:t>
            </a:r>
            <a:r>
              <a:rPr lang="en-US" altLang="zh-TW" sz="2400" dirty="0" smtClean="0"/>
              <a:t>:</a:t>
            </a:r>
          </a:p>
          <a:p>
            <a:pPr marL="342900" indent="-342900">
              <a:buAutoNum type="arabicParenR"/>
            </a:pPr>
            <a:endParaRPr lang="en-US" altLang="zh-TW" sz="2400" b="1" dirty="0" smtClean="0">
              <a:solidFill>
                <a:srgbClr val="0070C0"/>
              </a:solidFill>
            </a:endParaRPr>
          </a:p>
          <a:p>
            <a:pPr marL="342900" indent="-342900">
              <a:buAutoNum type="arabicParenR"/>
            </a:pPr>
            <a:endParaRPr lang="en-US" altLang="zh-TW" sz="2400" b="1" dirty="0">
              <a:solidFill>
                <a:srgbClr val="0070C0"/>
              </a:solidFill>
            </a:endParaRPr>
          </a:p>
          <a:p>
            <a:pPr marL="342900" indent="-342900">
              <a:buAutoNum type="arabicParenR"/>
            </a:pPr>
            <a:endParaRPr lang="en-US" altLang="zh-TW" sz="2400" b="1" dirty="0" smtClean="0">
              <a:solidFill>
                <a:srgbClr val="0070C0"/>
              </a:solidFill>
            </a:endParaRPr>
          </a:p>
          <a:p>
            <a:pPr marL="342900" indent="-342900">
              <a:buAutoNum type="arabicParenR"/>
            </a:pPr>
            <a:endParaRPr lang="en-US" altLang="zh-TW" sz="2400" b="1" dirty="0">
              <a:solidFill>
                <a:srgbClr val="0070C0"/>
              </a:solidFill>
            </a:endParaRPr>
          </a:p>
          <a:p>
            <a:pPr marL="342900" indent="-342900">
              <a:buAutoNum type="arabicParenR"/>
            </a:pPr>
            <a:endParaRPr lang="en-US" altLang="zh-TW" sz="2400" b="1" dirty="0" smtClean="0">
              <a:solidFill>
                <a:srgbClr val="0070C0"/>
              </a:solidFill>
            </a:endParaRPr>
          </a:p>
          <a:p>
            <a:pPr marL="342900" indent="-342900">
              <a:buFontTx/>
              <a:buAutoNum type="arabicParenR"/>
            </a:pPr>
            <a:r>
              <a:rPr lang="zh-TW" altLang="zh-TW" sz="2400" dirty="0"/>
              <a:t>獲教學發展中心、教務處或其他行政單位經費補助之各系所，複印教學實習活動計畫表乙份彙送補助單位</a:t>
            </a:r>
            <a:endParaRPr lang="en-US" altLang="zh-TW" sz="2400" dirty="0"/>
          </a:p>
          <a:p>
            <a:pPr marL="342900" indent="-342900">
              <a:buAutoNum type="arabicParenR"/>
            </a:pPr>
            <a:endParaRPr lang="en-US" altLang="zh-TW" sz="2400" b="1" dirty="0" smtClean="0">
              <a:solidFill>
                <a:srgbClr val="0070C0"/>
              </a:solidFill>
            </a:endParaRPr>
          </a:p>
          <a:p>
            <a:pPr marL="342900" indent="-342900">
              <a:buAutoNum type="arabicParenR"/>
            </a:pPr>
            <a:endParaRPr lang="en-US" altLang="zh-TW" sz="2400" b="1" dirty="0">
              <a:solidFill>
                <a:srgbClr val="0070C0"/>
              </a:solidFill>
            </a:endParaRPr>
          </a:p>
          <a:p>
            <a:pPr marL="342900" indent="-342900">
              <a:buAutoNum type="arabicParenR"/>
            </a:pPr>
            <a:endParaRPr lang="en-US" altLang="zh-TW" sz="2400" b="1" dirty="0" smtClean="0">
              <a:solidFill>
                <a:srgbClr val="0070C0"/>
              </a:solidFill>
            </a:endParaRPr>
          </a:p>
          <a:p>
            <a:pPr marL="342900" indent="-342900">
              <a:buAutoNum type="arabicParenR"/>
            </a:pPr>
            <a:endParaRPr lang="en-US" altLang="zh-TW" sz="2400" b="1" dirty="0">
              <a:solidFill>
                <a:srgbClr val="0070C0"/>
              </a:solidFill>
            </a:endParaRPr>
          </a:p>
          <a:p>
            <a:pPr marL="342900" indent="-342900">
              <a:buAutoNum type="arabicParenR"/>
            </a:pPr>
            <a:endParaRPr lang="zh-TW" altLang="en-US" sz="2400" b="1" dirty="0">
              <a:solidFill>
                <a:srgbClr val="0070C0"/>
              </a:solidFill>
            </a:endParaRPr>
          </a:p>
        </p:txBody>
      </p:sp>
      <p:graphicFrame>
        <p:nvGraphicFramePr>
          <p:cNvPr id="33" name="表格 32"/>
          <p:cNvGraphicFramePr>
            <a:graphicFrameLocks noGrp="1"/>
          </p:cNvGraphicFramePr>
          <p:nvPr>
            <p:extLst>
              <p:ext uri="{D42A27DB-BD31-4B8C-83A1-F6EECF244321}">
                <p14:modId xmlns:p14="http://schemas.microsoft.com/office/powerpoint/2010/main" val="1135020707"/>
              </p:ext>
            </p:extLst>
          </p:nvPr>
        </p:nvGraphicFramePr>
        <p:xfrm>
          <a:off x="2051720" y="3573016"/>
          <a:ext cx="6408712" cy="1944216"/>
        </p:xfrm>
        <a:graphic>
          <a:graphicData uri="http://schemas.openxmlformats.org/drawingml/2006/table">
            <a:tbl>
              <a:tblPr>
                <a:tableStyleId>{5C22544A-7EE6-4342-B048-85BDC9FD1C3A}</a:tableStyleId>
              </a:tblPr>
              <a:tblGrid>
                <a:gridCol w="710648">
                  <a:extLst>
                    <a:ext uri="{9D8B030D-6E8A-4147-A177-3AD203B41FA5}">
                      <a16:colId xmlns:a16="http://schemas.microsoft.com/office/drawing/2014/main" val="20000"/>
                    </a:ext>
                  </a:extLst>
                </a:gridCol>
                <a:gridCol w="596111">
                  <a:extLst>
                    <a:ext uri="{9D8B030D-6E8A-4147-A177-3AD203B41FA5}">
                      <a16:colId xmlns:a16="http://schemas.microsoft.com/office/drawing/2014/main" val="20001"/>
                    </a:ext>
                  </a:extLst>
                </a:gridCol>
                <a:gridCol w="5101953">
                  <a:extLst>
                    <a:ext uri="{9D8B030D-6E8A-4147-A177-3AD203B41FA5}">
                      <a16:colId xmlns:a16="http://schemas.microsoft.com/office/drawing/2014/main" val="20002"/>
                    </a:ext>
                  </a:extLst>
                </a:gridCol>
              </a:tblGrid>
              <a:tr h="1048522">
                <a:tc rowSpan="2">
                  <a:txBody>
                    <a:bodyPr/>
                    <a:lstStyle/>
                    <a:p>
                      <a:pPr algn="ctr">
                        <a:lnSpc>
                          <a:spcPts val="1400"/>
                        </a:lnSpc>
                        <a:spcAft>
                          <a:spcPts val="0"/>
                        </a:spcAft>
                      </a:pPr>
                      <a:r>
                        <a:rPr lang="zh-TW" sz="1050" b="1" kern="100" dirty="0">
                          <a:solidFill>
                            <a:schemeClr val="dk1"/>
                          </a:solidFill>
                          <a:effectLst/>
                          <a:latin typeface="+mn-lt"/>
                          <a:ea typeface="+mn-ea"/>
                          <a:cs typeface="+mn-cs"/>
                        </a:rPr>
                        <a:t>獎助方式</a:t>
                      </a:r>
                    </a:p>
                    <a:p>
                      <a:pPr algn="just">
                        <a:lnSpc>
                          <a:spcPts val="1400"/>
                        </a:lnSpc>
                        <a:spcAft>
                          <a:spcPts val="0"/>
                        </a:spcAft>
                      </a:pPr>
                      <a:r>
                        <a:rPr lang="en-US" sz="1050" b="1" kern="100" dirty="0">
                          <a:solidFill>
                            <a:schemeClr val="dk1"/>
                          </a:solidFill>
                          <a:effectLst/>
                          <a:latin typeface="+mn-lt"/>
                          <a:ea typeface="+mn-ea"/>
                          <a:cs typeface="+mn-cs"/>
                        </a:rPr>
                        <a:t>(</a:t>
                      </a:r>
                      <a:r>
                        <a:rPr lang="zh-TW" sz="1050" b="1" kern="100" dirty="0">
                          <a:solidFill>
                            <a:schemeClr val="dk1"/>
                          </a:solidFill>
                          <a:effectLst/>
                          <a:latin typeface="+mn-lt"/>
                          <a:ea typeface="+mn-ea"/>
                          <a:cs typeface="+mn-cs"/>
                        </a:rPr>
                        <a:t>補助標準依各相關單位之規定辦理</a:t>
                      </a:r>
                      <a:r>
                        <a:rPr lang="en-US" sz="1050" b="1" kern="100" dirty="0">
                          <a:solidFill>
                            <a:schemeClr val="dk1"/>
                          </a:solidFill>
                          <a:effectLst/>
                          <a:latin typeface="+mn-lt"/>
                          <a:ea typeface="+mn-ea"/>
                          <a:cs typeface="+mn-cs"/>
                        </a:rPr>
                        <a:t>)</a:t>
                      </a:r>
                      <a:endParaRPr lang="zh-TW" sz="1050" b="1" kern="100" dirty="0">
                        <a:solidFill>
                          <a:schemeClr val="dk1"/>
                        </a:solidFill>
                        <a:effectLst/>
                        <a:latin typeface="+mn-lt"/>
                        <a:ea typeface="+mn-ea"/>
                        <a:cs typeface="+mn-cs"/>
                      </a:endParaRPr>
                    </a:p>
                  </a:txBody>
                  <a:tcPr marL="28575" marR="28575" marT="28575" marB="28575" anchor="ctr">
                    <a:solidFill>
                      <a:schemeClr val="bg1"/>
                    </a:solidFill>
                  </a:tcPr>
                </a:tc>
                <a:tc>
                  <a:txBody>
                    <a:bodyPr/>
                    <a:lstStyle/>
                    <a:p>
                      <a:pPr algn="ctr">
                        <a:lnSpc>
                          <a:spcPts val="1400"/>
                        </a:lnSpc>
                        <a:spcAft>
                          <a:spcPts val="0"/>
                        </a:spcAft>
                      </a:pPr>
                      <a:r>
                        <a:rPr lang="zh-TW" sz="1050" b="1" kern="100" dirty="0">
                          <a:solidFill>
                            <a:schemeClr val="dk1"/>
                          </a:solidFill>
                          <a:effectLst/>
                          <a:latin typeface="+mn-lt"/>
                          <a:ea typeface="+mn-ea"/>
                          <a:cs typeface="+mn-cs"/>
                        </a:rPr>
                        <a:t>行政單位</a:t>
                      </a:r>
                    </a:p>
                  </a:txBody>
                  <a:tcPr marL="28575" marR="28575" marT="28575" marB="28575" anchor="ctr">
                    <a:solidFill>
                      <a:schemeClr val="bg1"/>
                    </a:solidFill>
                  </a:tcPr>
                </a:tc>
                <a:tc>
                  <a:txBody>
                    <a:bodyPr/>
                    <a:lstStyle/>
                    <a:p>
                      <a:pPr>
                        <a:lnSpc>
                          <a:spcPts val="1400"/>
                        </a:lnSpc>
                        <a:spcAft>
                          <a:spcPts val="0"/>
                        </a:spcAft>
                      </a:pPr>
                      <a:r>
                        <a:rPr lang="zh-TW" sz="1050" b="1" kern="100" dirty="0">
                          <a:solidFill>
                            <a:schemeClr val="dk1"/>
                          </a:solidFill>
                          <a:effectLst/>
                          <a:latin typeface="+mn-lt"/>
                          <a:ea typeface="+mn-ea"/>
                          <a:cs typeface="+mn-cs"/>
                        </a:rPr>
                        <a:t>□教學發展中心：分</a:t>
                      </a:r>
                      <a:r>
                        <a:rPr lang="en-US" sz="1050" b="1" kern="100" dirty="0">
                          <a:solidFill>
                            <a:schemeClr val="dk1"/>
                          </a:solidFill>
                          <a:effectLst/>
                          <a:latin typeface="+mn-lt"/>
                          <a:ea typeface="+mn-ea"/>
                          <a:cs typeface="+mn-cs"/>
                        </a:rPr>
                        <a:t>4</a:t>
                      </a:r>
                      <a:r>
                        <a:rPr lang="zh-TW" sz="1050" b="1" kern="100" dirty="0">
                          <a:solidFill>
                            <a:schemeClr val="dk1"/>
                          </a:solidFill>
                          <a:effectLst/>
                          <a:latin typeface="+mn-lt"/>
                          <a:ea typeface="+mn-ea"/>
                          <a:cs typeface="+mn-cs"/>
                        </a:rPr>
                        <a:t>個月平均核發</a:t>
                      </a:r>
                      <a:r>
                        <a:rPr lang="en-US" sz="1050" b="1" kern="100" dirty="0">
                          <a:solidFill>
                            <a:schemeClr val="dk1"/>
                          </a:solidFill>
                          <a:effectLst/>
                          <a:latin typeface="+mn-lt"/>
                          <a:ea typeface="+mn-ea"/>
                          <a:cs typeface="+mn-cs"/>
                        </a:rPr>
                        <a:t>______</a:t>
                      </a:r>
                      <a:r>
                        <a:rPr lang="zh-TW" sz="1050" b="1" kern="100" dirty="0">
                          <a:solidFill>
                            <a:schemeClr val="dk1"/>
                          </a:solidFill>
                          <a:effectLst/>
                          <a:latin typeface="+mn-lt"/>
                          <a:ea typeface="+mn-ea"/>
                          <a:cs typeface="+mn-cs"/>
                        </a:rPr>
                        <a:t>元</a:t>
                      </a:r>
                      <a:r>
                        <a:rPr lang="en-US" sz="1050" b="1" kern="100" dirty="0">
                          <a:solidFill>
                            <a:schemeClr val="dk1"/>
                          </a:solidFill>
                          <a:effectLst/>
                          <a:latin typeface="+mn-lt"/>
                          <a:ea typeface="+mn-ea"/>
                          <a:cs typeface="+mn-cs"/>
                        </a:rPr>
                        <a:t>/</a:t>
                      </a:r>
                      <a:r>
                        <a:rPr lang="zh-TW" sz="1050" b="1" kern="100" dirty="0">
                          <a:solidFill>
                            <a:schemeClr val="dk1"/>
                          </a:solidFill>
                          <a:effectLst/>
                          <a:latin typeface="+mn-lt"/>
                          <a:ea typeface="+mn-ea"/>
                          <a:cs typeface="+mn-cs"/>
                        </a:rPr>
                        <a:t>月；次月</a:t>
                      </a:r>
                      <a:r>
                        <a:rPr lang="en-US" sz="1050" b="1" kern="100" dirty="0">
                          <a:solidFill>
                            <a:schemeClr val="dk1"/>
                          </a:solidFill>
                          <a:effectLst/>
                          <a:latin typeface="+mn-lt"/>
                          <a:ea typeface="+mn-ea"/>
                          <a:cs typeface="+mn-cs"/>
                        </a:rPr>
                        <a:t>10</a:t>
                      </a:r>
                      <a:r>
                        <a:rPr lang="zh-TW" sz="1050" b="1" kern="100" dirty="0">
                          <a:solidFill>
                            <a:schemeClr val="dk1"/>
                          </a:solidFill>
                          <a:effectLst/>
                          <a:latin typeface="+mn-lt"/>
                          <a:ea typeface="+mn-ea"/>
                          <a:cs typeface="+mn-cs"/>
                        </a:rPr>
                        <a:t>日發給。</a:t>
                      </a:r>
                    </a:p>
                    <a:p>
                      <a:pPr>
                        <a:lnSpc>
                          <a:spcPts val="1400"/>
                        </a:lnSpc>
                        <a:spcAft>
                          <a:spcPts val="0"/>
                        </a:spcAft>
                      </a:pPr>
                      <a:r>
                        <a:rPr lang="zh-TW" sz="1050" b="1" kern="100" dirty="0">
                          <a:solidFill>
                            <a:schemeClr val="dk1"/>
                          </a:solidFill>
                          <a:effectLst/>
                          <a:latin typeface="+mn-lt"/>
                          <a:ea typeface="+mn-ea"/>
                          <a:cs typeface="+mn-cs"/>
                        </a:rPr>
                        <a:t>□教務處通識教育中心：分</a:t>
                      </a:r>
                      <a:r>
                        <a:rPr lang="en-US" sz="1050" b="1" kern="100" dirty="0">
                          <a:solidFill>
                            <a:schemeClr val="dk1"/>
                          </a:solidFill>
                          <a:effectLst/>
                          <a:latin typeface="+mn-lt"/>
                          <a:ea typeface="+mn-ea"/>
                          <a:cs typeface="+mn-cs"/>
                        </a:rPr>
                        <a:t>4</a:t>
                      </a:r>
                      <a:r>
                        <a:rPr lang="zh-TW" sz="1050" b="1" kern="100" dirty="0">
                          <a:solidFill>
                            <a:schemeClr val="dk1"/>
                          </a:solidFill>
                          <a:effectLst/>
                          <a:latin typeface="+mn-lt"/>
                          <a:ea typeface="+mn-ea"/>
                          <a:cs typeface="+mn-cs"/>
                        </a:rPr>
                        <a:t>個月平均核發</a:t>
                      </a:r>
                      <a:r>
                        <a:rPr lang="en-US" sz="1050" b="1" kern="100" dirty="0">
                          <a:solidFill>
                            <a:schemeClr val="dk1"/>
                          </a:solidFill>
                          <a:effectLst/>
                          <a:latin typeface="+mn-lt"/>
                          <a:ea typeface="+mn-ea"/>
                          <a:cs typeface="+mn-cs"/>
                        </a:rPr>
                        <a:t>______</a:t>
                      </a:r>
                      <a:r>
                        <a:rPr lang="zh-TW" sz="1050" b="1" kern="100" dirty="0">
                          <a:solidFill>
                            <a:schemeClr val="dk1"/>
                          </a:solidFill>
                          <a:effectLst/>
                          <a:latin typeface="+mn-lt"/>
                          <a:ea typeface="+mn-ea"/>
                          <a:cs typeface="+mn-cs"/>
                        </a:rPr>
                        <a:t>元</a:t>
                      </a:r>
                      <a:r>
                        <a:rPr lang="en-US" sz="1050" b="1" kern="100" dirty="0">
                          <a:solidFill>
                            <a:schemeClr val="dk1"/>
                          </a:solidFill>
                          <a:effectLst/>
                          <a:latin typeface="+mn-lt"/>
                          <a:ea typeface="+mn-ea"/>
                          <a:cs typeface="+mn-cs"/>
                        </a:rPr>
                        <a:t>/</a:t>
                      </a:r>
                      <a:r>
                        <a:rPr lang="zh-TW" sz="1050" b="1" kern="100" dirty="0">
                          <a:solidFill>
                            <a:schemeClr val="dk1"/>
                          </a:solidFill>
                          <a:effectLst/>
                          <a:latin typeface="+mn-lt"/>
                          <a:ea typeface="+mn-ea"/>
                          <a:cs typeface="+mn-cs"/>
                        </a:rPr>
                        <a:t>月；次月</a:t>
                      </a:r>
                      <a:r>
                        <a:rPr lang="en-US" sz="1050" b="1" kern="100" dirty="0">
                          <a:solidFill>
                            <a:schemeClr val="dk1"/>
                          </a:solidFill>
                          <a:effectLst/>
                          <a:latin typeface="+mn-lt"/>
                          <a:ea typeface="+mn-ea"/>
                          <a:cs typeface="+mn-cs"/>
                        </a:rPr>
                        <a:t>10</a:t>
                      </a:r>
                      <a:r>
                        <a:rPr lang="zh-TW" sz="1050" b="1" kern="100" dirty="0">
                          <a:solidFill>
                            <a:schemeClr val="dk1"/>
                          </a:solidFill>
                          <a:effectLst/>
                          <a:latin typeface="+mn-lt"/>
                          <a:ea typeface="+mn-ea"/>
                          <a:cs typeface="+mn-cs"/>
                        </a:rPr>
                        <a:t>日發給。</a:t>
                      </a:r>
                    </a:p>
                    <a:p>
                      <a:pPr>
                        <a:lnSpc>
                          <a:spcPts val="1400"/>
                        </a:lnSpc>
                        <a:spcAft>
                          <a:spcPts val="0"/>
                        </a:spcAft>
                      </a:pPr>
                      <a:r>
                        <a:rPr lang="zh-TW" sz="1050" b="1" kern="100" dirty="0">
                          <a:solidFill>
                            <a:schemeClr val="dk1"/>
                          </a:solidFill>
                          <a:effectLst/>
                          <a:latin typeface="+mn-lt"/>
                          <a:ea typeface="+mn-ea"/>
                          <a:cs typeface="+mn-cs"/>
                        </a:rPr>
                        <a:t>□教務處課務組</a:t>
                      </a:r>
                      <a:r>
                        <a:rPr lang="en-US" sz="1050" b="1" kern="100" dirty="0">
                          <a:solidFill>
                            <a:schemeClr val="dk1"/>
                          </a:solidFill>
                          <a:effectLst/>
                          <a:latin typeface="+mn-lt"/>
                          <a:ea typeface="+mn-ea"/>
                          <a:cs typeface="+mn-cs"/>
                        </a:rPr>
                        <a:t>(</a:t>
                      </a:r>
                      <a:r>
                        <a:rPr lang="zh-TW" sz="1050" b="1" kern="100" dirty="0">
                          <a:solidFill>
                            <a:schemeClr val="dk1"/>
                          </a:solidFill>
                          <a:effectLst/>
                          <a:latin typeface="+mn-lt"/>
                          <a:ea typeface="+mn-ea"/>
                          <a:cs typeface="+mn-cs"/>
                        </a:rPr>
                        <a:t>課程經營類獎助生</a:t>
                      </a:r>
                      <a:r>
                        <a:rPr lang="en-US" sz="1050" b="1" kern="100" dirty="0">
                          <a:solidFill>
                            <a:schemeClr val="dk1"/>
                          </a:solidFill>
                          <a:effectLst/>
                          <a:latin typeface="+mn-lt"/>
                          <a:ea typeface="+mn-ea"/>
                          <a:cs typeface="+mn-cs"/>
                        </a:rPr>
                        <a:t>)</a:t>
                      </a:r>
                      <a:r>
                        <a:rPr lang="zh-TW" sz="1050" b="1" kern="100" dirty="0">
                          <a:solidFill>
                            <a:schemeClr val="dk1"/>
                          </a:solidFill>
                          <a:effectLst/>
                          <a:latin typeface="+mn-lt"/>
                          <a:ea typeface="+mn-ea"/>
                          <a:cs typeface="+mn-cs"/>
                        </a:rPr>
                        <a:t>：補助總金額</a:t>
                      </a:r>
                      <a:r>
                        <a:rPr lang="en-US" sz="1050" b="1" kern="100" dirty="0">
                          <a:solidFill>
                            <a:schemeClr val="dk1"/>
                          </a:solidFill>
                          <a:effectLst/>
                          <a:latin typeface="+mn-lt"/>
                          <a:ea typeface="+mn-ea"/>
                          <a:cs typeface="+mn-cs"/>
                        </a:rPr>
                        <a:t>________</a:t>
                      </a:r>
                      <a:r>
                        <a:rPr lang="zh-TW" sz="1050" b="1" kern="100" dirty="0">
                          <a:solidFill>
                            <a:schemeClr val="dk1"/>
                          </a:solidFill>
                          <a:effectLst/>
                          <a:latin typeface="+mn-lt"/>
                          <a:ea typeface="+mn-ea"/>
                          <a:cs typeface="+mn-cs"/>
                        </a:rPr>
                        <a:t>元按月核發；次月</a:t>
                      </a:r>
                      <a:r>
                        <a:rPr lang="en-US" sz="1050" b="1" kern="100" dirty="0">
                          <a:solidFill>
                            <a:schemeClr val="dk1"/>
                          </a:solidFill>
                          <a:effectLst/>
                          <a:latin typeface="+mn-lt"/>
                          <a:ea typeface="+mn-ea"/>
                          <a:cs typeface="+mn-cs"/>
                        </a:rPr>
                        <a:t>10</a:t>
                      </a:r>
                      <a:r>
                        <a:rPr lang="zh-TW" sz="1050" b="1" kern="100" dirty="0">
                          <a:solidFill>
                            <a:schemeClr val="dk1"/>
                          </a:solidFill>
                          <a:effectLst/>
                          <a:latin typeface="+mn-lt"/>
                          <a:ea typeface="+mn-ea"/>
                          <a:cs typeface="+mn-cs"/>
                        </a:rPr>
                        <a:t>日發給。</a:t>
                      </a:r>
                    </a:p>
                    <a:p>
                      <a:pPr>
                        <a:lnSpc>
                          <a:spcPts val="1400"/>
                        </a:lnSpc>
                        <a:spcAft>
                          <a:spcPts val="0"/>
                        </a:spcAft>
                      </a:pPr>
                      <a:r>
                        <a:rPr lang="zh-TW" sz="1050" b="1" kern="100" dirty="0">
                          <a:solidFill>
                            <a:schemeClr val="dk1"/>
                          </a:solidFill>
                          <a:effectLst/>
                          <a:latin typeface="+mn-lt"/>
                          <a:ea typeface="+mn-ea"/>
                          <a:cs typeface="+mn-cs"/>
                        </a:rPr>
                        <a:t>□其他補助</a:t>
                      </a:r>
                      <a:r>
                        <a:rPr lang="en-US" sz="1050" b="1" kern="100" dirty="0">
                          <a:solidFill>
                            <a:schemeClr val="dk1"/>
                          </a:solidFill>
                          <a:effectLst/>
                          <a:latin typeface="+mn-lt"/>
                          <a:ea typeface="+mn-ea"/>
                          <a:cs typeface="+mn-cs"/>
                        </a:rPr>
                        <a:t>(</a:t>
                      </a:r>
                      <a:r>
                        <a:rPr lang="zh-TW" sz="1050" b="1" kern="100" dirty="0">
                          <a:solidFill>
                            <a:schemeClr val="dk1"/>
                          </a:solidFill>
                          <a:effectLst/>
                          <a:latin typeface="+mn-lt"/>
                          <a:ea typeface="+mn-ea"/>
                          <a:cs typeface="+mn-cs"/>
                        </a:rPr>
                        <a:t>單位</a:t>
                      </a:r>
                      <a:r>
                        <a:rPr lang="en-US" sz="1050" b="1" kern="100" dirty="0">
                          <a:solidFill>
                            <a:schemeClr val="dk1"/>
                          </a:solidFill>
                          <a:effectLst/>
                          <a:latin typeface="+mn-lt"/>
                          <a:ea typeface="+mn-ea"/>
                          <a:cs typeface="+mn-cs"/>
                        </a:rPr>
                        <a:t>:________________)</a:t>
                      </a:r>
                      <a:r>
                        <a:rPr lang="zh-TW" sz="1050" b="1" kern="100" dirty="0">
                          <a:solidFill>
                            <a:schemeClr val="dk1"/>
                          </a:solidFill>
                          <a:effectLst/>
                          <a:latin typeface="+mn-lt"/>
                          <a:ea typeface="+mn-ea"/>
                          <a:cs typeface="+mn-cs"/>
                        </a:rPr>
                        <a:t>：補助總金額</a:t>
                      </a:r>
                      <a:r>
                        <a:rPr lang="en-US" sz="1050" b="1" kern="100" dirty="0">
                          <a:solidFill>
                            <a:schemeClr val="dk1"/>
                          </a:solidFill>
                          <a:effectLst/>
                          <a:latin typeface="+mn-lt"/>
                          <a:ea typeface="+mn-ea"/>
                          <a:cs typeface="+mn-cs"/>
                        </a:rPr>
                        <a:t>________</a:t>
                      </a:r>
                      <a:r>
                        <a:rPr lang="zh-TW" sz="1050" b="1" kern="100" dirty="0">
                          <a:solidFill>
                            <a:schemeClr val="dk1"/>
                          </a:solidFill>
                          <a:effectLst/>
                          <a:latin typeface="+mn-lt"/>
                          <a:ea typeface="+mn-ea"/>
                          <a:cs typeface="+mn-cs"/>
                        </a:rPr>
                        <a:t>元按月核發；</a:t>
                      </a:r>
                      <a:r>
                        <a:rPr lang="en-US" sz="1050" b="1" kern="100" dirty="0">
                          <a:solidFill>
                            <a:schemeClr val="dk1"/>
                          </a:solidFill>
                          <a:effectLst/>
                          <a:latin typeface="+mn-lt"/>
                          <a:ea typeface="+mn-ea"/>
                          <a:cs typeface="+mn-cs"/>
                        </a:rPr>
                        <a:t>___</a:t>
                      </a:r>
                      <a:r>
                        <a:rPr lang="zh-TW" sz="1050" b="1" kern="100" dirty="0">
                          <a:solidFill>
                            <a:schemeClr val="dk1"/>
                          </a:solidFill>
                          <a:effectLst/>
                          <a:latin typeface="+mn-lt"/>
                          <a:ea typeface="+mn-ea"/>
                          <a:cs typeface="+mn-cs"/>
                        </a:rPr>
                        <a:t>月</a:t>
                      </a:r>
                      <a:r>
                        <a:rPr lang="en-US" sz="1050" b="1" kern="100" dirty="0">
                          <a:solidFill>
                            <a:schemeClr val="dk1"/>
                          </a:solidFill>
                          <a:effectLst/>
                          <a:latin typeface="+mn-lt"/>
                          <a:ea typeface="+mn-ea"/>
                          <a:cs typeface="+mn-cs"/>
                        </a:rPr>
                        <a:t>___</a:t>
                      </a:r>
                      <a:r>
                        <a:rPr lang="zh-TW" sz="1050" b="1" kern="100" dirty="0">
                          <a:solidFill>
                            <a:schemeClr val="dk1"/>
                          </a:solidFill>
                          <a:effectLst/>
                          <a:latin typeface="+mn-lt"/>
                          <a:ea typeface="+mn-ea"/>
                          <a:cs typeface="+mn-cs"/>
                        </a:rPr>
                        <a:t>日發給。</a:t>
                      </a:r>
                    </a:p>
                  </a:txBody>
                  <a:tcPr marL="28575" marR="28575" marT="28575" marB="28575" anchor="ctr">
                    <a:solidFill>
                      <a:schemeClr val="bg1"/>
                    </a:solidFill>
                  </a:tcPr>
                </a:tc>
                <a:extLst>
                  <a:ext uri="{0D108BD9-81ED-4DB2-BD59-A6C34878D82A}">
                    <a16:rowId xmlns:a16="http://schemas.microsoft.com/office/drawing/2014/main" val="10000"/>
                  </a:ext>
                </a:extLst>
              </a:tr>
              <a:tr h="895694">
                <a:tc vMerge="1">
                  <a:txBody>
                    <a:bodyPr/>
                    <a:lstStyle/>
                    <a:p>
                      <a:endParaRPr lang="zh-TW" altLang="en-US"/>
                    </a:p>
                  </a:txBody>
                  <a:tcPr/>
                </a:tc>
                <a:tc>
                  <a:txBody>
                    <a:bodyPr/>
                    <a:lstStyle/>
                    <a:p>
                      <a:pPr marL="0" algn="ctr" defTabSz="914400" rtl="0" eaLnBrk="1" fontAlgn="t" latinLnBrk="0" hangingPunct="1">
                        <a:lnSpc>
                          <a:spcPts val="1400"/>
                        </a:lnSpc>
                        <a:spcAft>
                          <a:spcPts val="0"/>
                        </a:spcAft>
                      </a:pPr>
                      <a:r>
                        <a:rPr lang="zh-TW" altLang="en-US" sz="1050" b="1" kern="100" dirty="0" smtClean="0">
                          <a:solidFill>
                            <a:schemeClr val="dk1"/>
                          </a:solidFill>
                          <a:effectLst/>
                          <a:latin typeface="+mn-lt"/>
                          <a:ea typeface="+mn-ea"/>
                          <a:cs typeface="+mn-cs"/>
                        </a:rPr>
                        <a:t>教學單位</a:t>
                      </a:r>
                      <a:endParaRPr lang="zh-TW" sz="1050" b="1" kern="100" dirty="0">
                        <a:solidFill>
                          <a:schemeClr val="dk1"/>
                        </a:solidFill>
                        <a:effectLst/>
                        <a:latin typeface="+mn-lt"/>
                        <a:ea typeface="+mn-ea"/>
                        <a:cs typeface="+mn-cs"/>
                      </a:endParaRPr>
                    </a:p>
                  </a:txBody>
                  <a:tcPr marL="28575" marR="28575" marT="28575" marB="28575" anchor="ctr">
                    <a:solidFill>
                      <a:schemeClr val="bg1"/>
                    </a:solidFill>
                  </a:tcPr>
                </a:tc>
                <a:tc>
                  <a:txBody>
                    <a:bodyPr/>
                    <a:lstStyle/>
                    <a:p>
                      <a:pPr marL="0" algn="l" defTabSz="914400" rtl="0" eaLnBrk="1" fontAlgn="t" latinLnBrk="0" hangingPunct="1">
                        <a:lnSpc>
                          <a:spcPts val="1400"/>
                        </a:lnSpc>
                        <a:spcAft>
                          <a:spcPts val="0"/>
                        </a:spcAft>
                      </a:pPr>
                      <a:r>
                        <a:rPr lang="zh-TW" sz="1050" b="1" kern="100" dirty="0">
                          <a:solidFill>
                            <a:schemeClr val="dk1"/>
                          </a:solidFill>
                          <a:effectLst/>
                          <a:latin typeface="+mn-lt"/>
                          <a:ea typeface="+mn-ea"/>
                          <a:cs typeface="+mn-cs"/>
                        </a:rPr>
                        <a:t>□</a:t>
                      </a:r>
                      <a:r>
                        <a:rPr lang="en-US" sz="1050" b="1" kern="100" dirty="0">
                          <a:solidFill>
                            <a:schemeClr val="dk1"/>
                          </a:solidFill>
                          <a:effectLst/>
                          <a:latin typeface="+mn-lt"/>
                          <a:ea typeface="+mn-ea"/>
                          <a:cs typeface="+mn-cs"/>
                        </a:rPr>
                        <a:t>_________</a:t>
                      </a:r>
                      <a:r>
                        <a:rPr lang="zh-TW" sz="1050" b="1" kern="100" dirty="0">
                          <a:solidFill>
                            <a:schemeClr val="dk1"/>
                          </a:solidFill>
                          <a:effectLst/>
                          <a:latin typeface="+mn-lt"/>
                          <a:ea typeface="+mn-ea"/>
                          <a:cs typeface="+mn-cs"/>
                        </a:rPr>
                        <a:t>學系</a:t>
                      </a:r>
                      <a:r>
                        <a:rPr lang="en-US" sz="1050" b="1" kern="100" dirty="0">
                          <a:solidFill>
                            <a:schemeClr val="dk1"/>
                          </a:solidFill>
                          <a:effectLst/>
                          <a:latin typeface="+mn-lt"/>
                          <a:ea typeface="+mn-ea"/>
                          <a:cs typeface="+mn-cs"/>
                        </a:rPr>
                        <a:t>/</a:t>
                      </a:r>
                      <a:r>
                        <a:rPr lang="zh-TW" sz="1050" b="1" kern="100" dirty="0">
                          <a:solidFill>
                            <a:schemeClr val="dk1"/>
                          </a:solidFill>
                          <a:effectLst/>
                          <a:latin typeface="+mn-lt"/>
                          <a:ea typeface="+mn-ea"/>
                          <a:cs typeface="+mn-cs"/>
                        </a:rPr>
                        <a:t>所</a:t>
                      </a:r>
                      <a:r>
                        <a:rPr lang="en-US" sz="1050" b="1" kern="100" dirty="0">
                          <a:solidFill>
                            <a:schemeClr val="dk1"/>
                          </a:solidFill>
                          <a:effectLst/>
                          <a:latin typeface="+mn-lt"/>
                          <a:ea typeface="+mn-ea"/>
                          <a:cs typeface="+mn-cs"/>
                        </a:rPr>
                        <a:t>(</a:t>
                      </a:r>
                      <a:r>
                        <a:rPr lang="zh-TW" sz="1050" b="1" kern="100" dirty="0">
                          <a:solidFill>
                            <a:schemeClr val="dk1"/>
                          </a:solidFill>
                          <a:effectLst/>
                          <a:latin typeface="+mn-lt"/>
                          <a:ea typeface="+mn-ea"/>
                          <a:cs typeface="+mn-cs"/>
                        </a:rPr>
                        <a:t>學務處助學金</a:t>
                      </a:r>
                      <a:r>
                        <a:rPr lang="en-US" sz="1050" b="1" kern="100" dirty="0">
                          <a:solidFill>
                            <a:schemeClr val="dk1"/>
                          </a:solidFill>
                          <a:effectLst/>
                          <a:latin typeface="+mn-lt"/>
                          <a:ea typeface="+mn-ea"/>
                          <a:cs typeface="+mn-cs"/>
                        </a:rPr>
                        <a:t>)</a:t>
                      </a:r>
                      <a:r>
                        <a:rPr lang="zh-TW" sz="1050" b="1" kern="100" dirty="0">
                          <a:solidFill>
                            <a:schemeClr val="dk1"/>
                          </a:solidFill>
                          <a:effectLst/>
                          <a:latin typeface="+mn-lt"/>
                          <a:ea typeface="+mn-ea"/>
                          <a:cs typeface="+mn-cs"/>
                        </a:rPr>
                        <a:t>：補助總金額</a:t>
                      </a:r>
                      <a:r>
                        <a:rPr lang="en-US" sz="1050" b="1" kern="100" dirty="0">
                          <a:solidFill>
                            <a:schemeClr val="dk1"/>
                          </a:solidFill>
                          <a:effectLst/>
                          <a:latin typeface="+mn-lt"/>
                          <a:ea typeface="+mn-ea"/>
                          <a:cs typeface="+mn-cs"/>
                        </a:rPr>
                        <a:t>________</a:t>
                      </a:r>
                      <a:r>
                        <a:rPr lang="zh-TW" sz="1050" b="1" kern="100" dirty="0">
                          <a:solidFill>
                            <a:schemeClr val="dk1"/>
                          </a:solidFill>
                          <a:effectLst/>
                          <a:latin typeface="+mn-lt"/>
                          <a:ea typeface="+mn-ea"/>
                          <a:cs typeface="+mn-cs"/>
                        </a:rPr>
                        <a:t>元按月核發；次月</a:t>
                      </a:r>
                      <a:r>
                        <a:rPr lang="en-US" sz="1050" b="1" kern="100" dirty="0">
                          <a:solidFill>
                            <a:schemeClr val="dk1"/>
                          </a:solidFill>
                          <a:effectLst/>
                          <a:latin typeface="+mn-lt"/>
                          <a:ea typeface="+mn-ea"/>
                          <a:cs typeface="+mn-cs"/>
                        </a:rPr>
                        <a:t>18</a:t>
                      </a:r>
                      <a:r>
                        <a:rPr lang="zh-TW" sz="1050" b="1" kern="100" dirty="0">
                          <a:solidFill>
                            <a:schemeClr val="dk1"/>
                          </a:solidFill>
                          <a:effectLst/>
                          <a:latin typeface="+mn-lt"/>
                          <a:ea typeface="+mn-ea"/>
                          <a:cs typeface="+mn-cs"/>
                        </a:rPr>
                        <a:t>日發給。</a:t>
                      </a:r>
                    </a:p>
                    <a:p>
                      <a:pPr marL="0" algn="l" defTabSz="914400" rtl="0" eaLnBrk="1" fontAlgn="t" latinLnBrk="0" hangingPunct="1">
                        <a:lnSpc>
                          <a:spcPts val="1400"/>
                        </a:lnSpc>
                        <a:spcAft>
                          <a:spcPts val="0"/>
                        </a:spcAft>
                      </a:pPr>
                      <a:r>
                        <a:rPr lang="zh-TW" sz="1050" b="1" kern="100" dirty="0">
                          <a:solidFill>
                            <a:schemeClr val="dk1"/>
                          </a:solidFill>
                          <a:effectLst/>
                          <a:latin typeface="+mn-lt"/>
                          <a:ea typeface="+mn-ea"/>
                          <a:cs typeface="+mn-cs"/>
                        </a:rPr>
                        <a:t>□</a:t>
                      </a:r>
                      <a:r>
                        <a:rPr lang="en-US" sz="1050" b="1" kern="100" dirty="0">
                          <a:solidFill>
                            <a:schemeClr val="dk1"/>
                          </a:solidFill>
                          <a:effectLst/>
                          <a:latin typeface="+mn-lt"/>
                          <a:ea typeface="+mn-ea"/>
                          <a:cs typeface="+mn-cs"/>
                        </a:rPr>
                        <a:t>_________</a:t>
                      </a:r>
                      <a:r>
                        <a:rPr lang="zh-TW" sz="1050" b="1" kern="100" dirty="0">
                          <a:solidFill>
                            <a:schemeClr val="dk1"/>
                          </a:solidFill>
                          <a:effectLst/>
                          <a:latin typeface="+mn-lt"/>
                          <a:ea typeface="+mn-ea"/>
                          <a:cs typeface="+mn-cs"/>
                        </a:rPr>
                        <a:t>學系</a:t>
                      </a:r>
                      <a:r>
                        <a:rPr lang="en-US" sz="1050" b="1" kern="100" dirty="0">
                          <a:solidFill>
                            <a:schemeClr val="dk1"/>
                          </a:solidFill>
                          <a:effectLst/>
                          <a:latin typeface="+mn-lt"/>
                          <a:ea typeface="+mn-ea"/>
                          <a:cs typeface="+mn-cs"/>
                        </a:rPr>
                        <a:t>/</a:t>
                      </a:r>
                      <a:r>
                        <a:rPr lang="zh-TW" sz="1050" b="1" kern="100" dirty="0">
                          <a:solidFill>
                            <a:schemeClr val="dk1"/>
                          </a:solidFill>
                          <a:effectLst/>
                          <a:latin typeface="+mn-lt"/>
                          <a:ea typeface="+mn-ea"/>
                          <a:cs typeface="+mn-cs"/>
                        </a:rPr>
                        <a:t>所</a:t>
                      </a:r>
                      <a:r>
                        <a:rPr lang="en-US" sz="1050" b="1" kern="100" dirty="0">
                          <a:solidFill>
                            <a:schemeClr val="dk1"/>
                          </a:solidFill>
                          <a:effectLst/>
                          <a:latin typeface="+mn-lt"/>
                          <a:ea typeface="+mn-ea"/>
                          <a:cs typeface="+mn-cs"/>
                        </a:rPr>
                        <a:t>(</a:t>
                      </a:r>
                      <a:r>
                        <a:rPr lang="zh-TW" sz="1050" b="1" kern="100" dirty="0">
                          <a:solidFill>
                            <a:schemeClr val="dk1"/>
                          </a:solidFill>
                          <a:effectLst/>
                          <a:latin typeface="+mn-lt"/>
                          <a:ea typeface="+mn-ea"/>
                          <a:cs typeface="+mn-cs"/>
                        </a:rPr>
                        <a:t>經費來源：</a:t>
                      </a:r>
                      <a:r>
                        <a:rPr lang="en-US" sz="1050" b="1" kern="100" dirty="0">
                          <a:solidFill>
                            <a:schemeClr val="dk1"/>
                          </a:solidFill>
                          <a:effectLst/>
                          <a:latin typeface="+mn-lt"/>
                          <a:ea typeface="+mn-ea"/>
                          <a:cs typeface="+mn-cs"/>
                        </a:rPr>
                        <a:t>___________)</a:t>
                      </a:r>
                      <a:r>
                        <a:rPr lang="zh-TW" sz="1050" b="1" kern="100" dirty="0">
                          <a:solidFill>
                            <a:schemeClr val="dk1"/>
                          </a:solidFill>
                          <a:effectLst/>
                          <a:latin typeface="+mn-lt"/>
                          <a:ea typeface="+mn-ea"/>
                          <a:cs typeface="+mn-cs"/>
                        </a:rPr>
                        <a:t>；發放方式：</a:t>
                      </a:r>
                      <a:r>
                        <a:rPr lang="en-US" sz="1050" b="1" kern="100" dirty="0">
                          <a:solidFill>
                            <a:schemeClr val="dk1"/>
                          </a:solidFill>
                          <a:effectLst/>
                          <a:latin typeface="+mn-lt"/>
                          <a:ea typeface="+mn-ea"/>
                          <a:cs typeface="+mn-cs"/>
                        </a:rPr>
                        <a:t> _________________________</a:t>
                      </a:r>
                      <a:endParaRPr lang="zh-TW" sz="1050" b="1" kern="100" dirty="0">
                        <a:solidFill>
                          <a:schemeClr val="dk1"/>
                        </a:solidFill>
                        <a:effectLst/>
                        <a:latin typeface="+mn-lt"/>
                        <a:ea typeface="+mn-ea"/>
                        <a:cs typeface="+mn-cs"/>
                      </a:endParaRPr>
                    </a:p>
                  </a:txBody>
                  <a:tcPr marL="28575" marR="28575" marT="28575" marB="28575" anchor="ctr">
                    <a:solidFill>
                      <a:schemeClr val="bg1"/>
                    </a:solidFill>
                  </a:tcPr>
                </a:tc>
                <a:extLst>
                  <a:ext uri="{0D108BD9-81ED-4DB2-BD59-A6C34878D82A}">
                    <a16:rowId xmlns:a16="http://schemas.microsoft.com/office/drawing/2014/main" val="10001"/>
                  </a:ext>
                </a:extLst>
              </a:tr>
            </a:tbl>
          </a:graphicData>
        </a:graphic>
      </p:graphicFrame>
      <p:cxnSp>
        <p:nvCxnSpPr>
          <p:cNvPr id="34" name="直線接點 33"/>
          <p:cNvCxnSpPr/>
          <p:nvPr/>
        </p:nvCxnSpPr>
        <p:spPr>
          <a:xfrm>
            <a:off x="2771800" y="3586088"/>
            <a:ext cx="0" cy="19442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a:off x="3347864" y="3586088"/>
            <a:ext cx="0" cy="19442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a:xfrm>
            <a:off x="2771800" y="4558197"/>
            <a:ext cx="5400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5074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p:cNvSpPr>
            <a:spLocks noGrp="1"/>
          </p:cNvSpPr>
          <p:nvPr>
            <p:ph type="title"/>
          </p:nvPr>
        </p:nvSpPr>
        <p:spPr/>
        <p:txBody>
          <a:bodyPr/>
          <a:lstStyle/>
          <a:p>
            <a:endParaRPr lang="zh-TW" altLang="en-US"/>
          </a:p>
        </p:txBody>
      </p:sp>
      <p:sp>
        <p:nvSpPr>
          <p:cNvPr id="24" name="內容版面配置區 2"/>
          <p:cNvSpPr>
            <a:spLocks noGrp="1"/>
          </p:cNvSpPr>
          <p:nvPr>
            <p:ph idx="1"/>
          </p:nvPr>
        </p:nvSpPr>
        <p:spPr>
          <a:xfrm>
            <a:off x="480580" y="1219335"/>
            <a:ext cx="8856984" cy="676672"/>
          </a:xfrm>
        </p:spPr>
        <p:txBody>
          <a:bodyPr/>
          <a:lstStyle/>
          <a:p>
            <a:r>
              <a:rPr lang="zh-TW" altLang="en-US" b="1" dirty="0" smtClean="0">
                <a:latin typeface="微軟正黑體" panose="020B0604030504040204" pitchFamily="34" charset="-120"/>
                <a:ea typeface="微軟正黑體" panose="020B0604030504040204" pitchFamily="34" charset="-120"/>
              </a:rPr>
              <a:t>教學</a:t>
            </a:r>
            <a:r>
              <a:rPr lang="zh-TW" altLang="en-US" b="1" dirty="0">
                <a:latin typeface="微軟正黑體" panose="020B0604030504040204" pitchFamily="34" charset="-120"/>
                <a:ea typeface="微軟正黑體" panose="020B0604030504040204" pitchFamily="34" charset="-120"/>
              </a:rPr>
              <a:t>獎助生</a:t>
            </a:r>
            <a:r>
              <a:rPr lang="zh-TW" altLang="en-US" b="1" dirty="0" smtClean="0">
                <a:latin typeface="微軟正黑體" panose="020B0604030504040204" pitchFamily="34" charset="-120"/>
                <a:ea typeface="微軟正黑體" panose="020B0604030504040204" pitchFamily="34" charset="-120"/>
              </a:rPr>
              <a:t>參與學習流程</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成績作業</a:t>
            </a:r>
            <a:endParaRPr lang="zh-TW" altLang="en-US" dirty="0"/>
          </a:p>
        </p:txBody>
      </p:sp>
      <p:sp>
        <p:nvSpPr>
          <p:cNvPr id="25" name="標題 1"/>
          <p:cNvSpPr txBox="1">
            <a:spLocks/>
          </p:cNvSpPr>
          <p:nvPr/>
        </p:nvSpPr>
        <p:spPr bwMode="auto">
          <a:xfrm>
            <a:off x="-144016" y="53752"/>
            <a:ext cx="932452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zh-TW" sz="3200" b="1" smtClean="0">
                <a:solidFill>
                  <a:srgbClr val="9C4839"/>
                </a:solidFill>
                <a:latin typeface="微軟正黑體" panose="020B0604030504040204" pitchFamily="34" charset="-120"/>
                <a:ea typeface="微軟正黑體" panose="020B0604030504040204" pitchFamily="34" charset="-120"/>
              </a:rPr>
              <a:t>(</a:t>
            </a:r>
            <a:r>
              <a:rPr lang="zh-TW" altLang="en-US" sz="3200" b="1" smtClean="0">
                <a:solidFill>
                  <a:srgbClr val="9C4839"/>
                </a:solidFill>
                <a:latin typeface="微軟正黑體" panose="020B0604030504040204" pitchFamily="34" charset="-120"/>
                <a:ea typeface="微軟正黑體" panose="020B0604030504040204" pitchFamily="34" charset="-120"/>
              </a:rPr>
              <a:t>二</a:t>
            </a:r>
            <a:r>
              <a:rPr lang="en-US" altLang="zh-TW" sz="3200" b="1" smtClean="0">
                <a:solidFill>
                  <a:srgbClr val="9C4839"/>
                </a:solidFill>
                <a:latin typeface="微軟正黑體" panose="020B0604030504040204" pitchFamily="34" charset="-120"/>
                <a:ea typeface="微軟正黑體" panose="020B0604030504040204" pitchFamily="34" charset="-120"/>
              </a:rPr>
              <a:t>)</a:t>
            </a:r>
            <a:r>
              <a:rPr lang="zh-TW" altLang="en-US" sz="3200" b="1" smtClean="0">
                <a:solidFill>
                  <a:srgbClr val="9C4839"/>
                </a:solidFill>
                <a:latin typeface="微軟正黑體" panose="020B0604030504040204" pitchFamily="34" charset="-120"/>
                <a:ea typeface="微軟正黑體" panose="020B0604030504040204" pitchFamily="34" charset="-120"/>
              </a:rPr>
              <a:t>「教學實習與實務」正式學分課程相關說明</a:t>
            </a:r>
            <a:endParaRPr lang="zh-TW" altLang="en-US" sz="3200" dirty="0"/>
          </a:p>
        </p:txBody>
      </p:sp>
      <p:sp>
        <p:nvSpPr>
          <p:cNvPr id="26" name="投影片編號版面配置區 6"/>
          <p:cNvSpPr>
            <a:spLocks noGrp="1"/>
          </p:cNvSpPr>
          <p:nvPr>
            <p:ph type="sldNum" sz="quarter" idx="12"/>
          </p:nvPr>
        </p:nvSpPr>
        <p:spPr>
          <a:xfrm>
            <a:off x="7012413" y="6464873"/>
            <a:ext cx="2133600" cy="365125"/>
          </a:xfrm>
        </p:spPr>
        <p:txBody>
          <a:bodyPr/>
          <a:lstStyle/>
          <a:p>
            <a:fld id="{5CE1597B-A397-4CB3-9660-0097F3AD3601}" type="slidenum">
              <a:rPr lang="fr-CA" altLang="zh-TW" smtClean="0"/>
              <a:pPr/>
              <a:t>39</a:t>
            </a:fld>
            <a:endParaRPr lang="fr-CA" altLang="zh-TW" dirty="0"/>
          </a:p>
        </p:txBody>
      </p:sp>
      <p:sp>
        <p:nvSpPr>
          <p:cNvPr id="5" name="圓角矩形 4"/>
          <p:cNvSpPr/>
          <p:nvPr/>
        </p:nvSpPr>
        <p:spPr>
          <a:xfrm>
            <a:off x="1259632" y="1916832"/>
            <a:ext cx="1656184" cy="576064"/>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教學</a:t>
            </a:r>
            <a:r>
              <a:rPr lang="zh-TW" altLang="en-US" dirty="0">
                <a:solidFill>
                  <a:schemeClr val="tx1"/>
                </a:solidFill>
              </a:rPr>
              <a:t>實習</a:t>
            </a:r>
            <a:r>
              <a:rPr lang="zh-TW" altLang="en-US" dirty="0" smtClean="0">
                <a:solidFill>
                  <a:schemeClr val="tx1"/>
                </a:solidFill>
              </a:rPr>
              <a:t>活動</a:t>
            </a:r>
            <a:endParaRPr lang="en-US" altLang="zh-TW" dirty="0" smtClean="0">
              <a:solidFill>
                <a:schemeClr val="tx1"/>
              </a:solidFill>
            </a:endParaRPr>
          </a:p>
          <a:p>
            <a:pPr algn="ctr"/>
            <a:r>
              <a:rPr lang="zh-TW" altLang="en-US" dirty="0" smtClean="0">
                <a:solidFill>
                  <a:schemeClr val="tx1"/>
                </a:solidFill>
              </a:rPr>
              <a:t>實習課程</a:t>
            </a:r>
            <a:endParaRPr lang="zh-TW" altLang="en-US" dirty="0">
              <a:solidFill>
                <a:schemeClr val="tx1"/>
              </a:solidFill>
            </a:endParaRPr>
          </a:p>
        </p:txBody>
      </p:sp>
      <p:sp>
        <p:nvSpPr>
          <p:cNvPr id="27" name="圓角矩形 26"/>
          <p:cNvSpPr/>
          <p:nvPr/>
        </p:nvSpPr>
        <p:spPr>
          <a:xfrm>
            <a:off x="3779912" y="1916832"/>
            <a:ext cx="1728192" cy="576064"/>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學生所屬系所</a:t>
            </a:r>
            <a:endParaRPr lang="zh-TW" altLang="en-US" dirty="0">
              <a:solidFill>
                <a:schemeClr val="tx1"/>
              </a:solidFill>
            </a:endParaRPr>
          </a:p>
        </p:txBody>
      </p:sp>
      <p:sp>
        <p:nvSpPr>
          <p:cNvPr id="28" name="圓角矩形 27"/>
          <p:cNvSpPr/>
          <p:nvPr/>
        </p:nvSpPr>
        <p:spPr>
          <a:xfrm>
            <a:off x="6692230" y="1916832"/>
            <a:ext cx="2344265" cy="576064"/>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學生所屬學院</a:t>
            </a:r>
            <a:endParaRPr lang="zh-TW" altLang="en-US" dirty="0">
              <a:solidFill>
                <a:schemeClr val="tx1"/>
              </a:solidFill>
            </a:endParaRPr>
          </a:p>
        </p:txBody>
      </p:sp>
      <p:sp>
        <p:nvSpPr>
          <p:cNvPr id="29" name="圓角矩形 28"/>
          <p:cNvSpPr/>
          <p:nvPr/>
        </p:nvSpPr>
        <p:spPr>
          <a:xfrm>
            <a:off x="3824480" y="2798395"/>
            <a:ext cx="1683624" cy="5760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中文系</a:t>
            </a:r>
            <a:endParaRPr lang="zh-TW" altLang="en-US" dirty="0">
              <a:solidFill>
                <a:schemeClr val="tx1"/>
              </a:solidFill>
            </a:endParaRPr>
          </a:p>
        </p:txBody>
      </p:sp>
      <p:sp>
        <p:nvSpPr>
          <p:cNvPr id="30" name="圓角矩形 29"/>
          <p:cNvSpPr/>
          <p:nvPr/>
        </p:nvSpPr>
        <p:spPr>
          <a:xfrm>
            <a:off x="6735934" y="2811094"/>
            <a:ext cx="2300562" cy="57606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文學院</a:t>
            </a:r>
          </a:p>
        </p:txBody>
      </p:sp>
      <p:sp>
        <p:nvSpPr>
          <p:cNvPr id="9" name="矩形 8"/>
          <p:cNvSpPr/>
          <p:nvPr/>
        </p:nvSpPr>
        <p:spPr>
          <a:xfrm>
            <a:off x="3002834" y="2712740"/>
            <a:ext cx="345030" cy="3970318"/>
          </a:xfrm>
          <a:prstGeom prst="rect">
            <a:avLst/>
          </a:prstGeom>
        </p:spPr>
        <p:txBody>
          <a:bodyPr wrap="square">
            <a:spAutoFit/>
          </a:bodyPr>
          <a:lstStyle/>
          <a:p>
            <a:r>
              <a:rPr lang="zh-TW" altLang="en-US" b="1" dirty="0" smtClean="0"/>
              <a:t>教學實習活動成績評量表</a:t>
            </a:r>
            <a:r>
              <a:rPr lang="zh-TW" altLang="en-US" dirty="0" smtClean="0"/>
              <a:t>共三張</a:t>
            </a:r>
            <a:endParaRPr lang="zh-TW" altLang="en-US" dirty="0"/>
          </a:p>
        </p:txBody>
      </p:sp>
      <p:sp>
        <p:nvSpPr>
          <p:cNvPr id="36" name="矩形 35"/>
          <p:cNvSpPr/>
          <p:nvPr/>
        </p:nvSpPr>
        <p:spPr>
          <a:xfrm>
            <a:off x="2699792" y="2712740"/>
            <a:ext cx="345030" cy="3970318"/>
          </a:xfrm>
          <a:prstGeom prst="rect">
            <a:avLst/>
          </a:prstGeom>
        </p:spPr>
        <p:txBody>
          <a:bodyPr wrap="square">
            <a:spAutoFit/>
          </a:bodyPr>
          <a:lstStyle/>
          <a:p>
            <a:r>
              <a:rPr lang="zh-TW" altLang="en-US" dirty="0"/>
              <a:t>按實習</a:t>
            </a:r>
            <a:r>
              <a:rPr lang="zh-TW" altLang="en-US" dirty="0" smtClean="0"/>
              <a:t>課程，</a:t>
            </a:r>
            <a:endParaRPr lang="en-US" altLang="zh-TW" dirty="0" smtClean="0"/>
          </a:p>
          <a:p>
            <a:r>
              <a:rPr lang="zh-TW" altLang="en-US" dirty="0" smtClean="0"/>
              <a:t>請</a:t>
            </a:r>
            <a:r>
              <a:rPr lang="zh-TW" altLang="en-US" b="1" dirty="0" smtClean="0"/>
              <a:t>各指導教師</a:t>
            </a:r>
            <a:endParaRPr lang="en-US" altLang="zh-TW" b="1" dirty="0" smtClean="0"/>
          </a:p>
          <a:p>
            <a:r>
              <a:rPr lang="zh-TW" altLang="en-US" dirty="0" smtClean="0"/>
              <a:t>填寫</a:t>
            </a:r>
            <a:endParaRPr lang="zh-TW" altLang="en-US" dirty="0"/>
          </a:p>
        </p:txBody>
      </p:sp>
      <p:sp>
        <p:nvSpPr>
          <p:cNvPr id="40" name="圓角矩形 39"/>
          <p:cNvSpPr/>
          <p:nvPr/>
        </p:nvSpPr>
        <p:spPr>
          <a:xfrm>
            <a:off x="3859954" y="3365725"/>
            <a:ext cx="1683624" cy="288032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b="1" dirty="0" smtClean="0">
              <a:solidFill>
                <a:schemeClr val="tx1"/>
              </a:solidFill>
            </a:endParaRPr>
          </a:p>
        </p:txBody>
      </p:sp>
      <p:sp>
        <p:nvSpPr>
          <p:cNvPr id="41" name="矩形 40"/>
          <p:cNvSpPr/>
          <p:nvPr/>
        </p:nvSpPr>
        <p:spPr>
          <a:xfrm>
            <a:off x="5868144" y="2708920"/>
            <a:ext cx="345030" cy="3970318"/>
          </a:xfrm>
          <a:prstGeom prst="rect">
            <a:avLst/>
          </a:prstGeom>
        </p:spPr>
        <p:txBody>
          <a:bodyPr wrap="square">
            <a:spAutoFit/>
          </a:bodyPr>
          <a:lstStyle/>
          <a:p>
            <a:r>
              <a:rPr lang="zh-TW" altLang="en-US" b="1" dirty="0" smtClean="0">
                <a:latin typeface="微軟正黑體" panose="020B0604030504040204" pitchFamily="34" charset="-120"/>
                <a:ea typeface="微軟正黑體" panose="020B0604030504040204" pitchFamily="34" charset="-120"/>
              </a:rPr>
              <a:t>彙送所屬學院，並留存副本乙份</a:t>
            </a:r>
            <a:endParaRPr lang="zh-TW" altLang="en-US" b="1" dirty="0">
              <a:solidFill>
                <a:srgbClr val="0070C0"/>
              </a:solidFill>
            </a:endParaRPr>
          </a:p>
        </p:txBody>
      </p:sp>
      <p:sp>
        <p:nvSpPr>
          <p:cNvPr id="42" name="圓角矩形 41"/>
          <p:cNvSpPr/>
          <p:nvPr/>
        </p:nvSpPr>
        <p:spPr>
          <a:xfrm>
            <a:off x="6717300" y="3417120"/>
            <a:ext cx="2319196" cy="281145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dirty="0">
              <a:solidFill>
                <a:schemeClr val="tx1"/>
              </a:solidFill>
            </a:endParaRPr>
          </a:p>
        </p:txBody>
      </p:sp>
      <p:sp>
        <p:nvSpPr>
          <p:cNvPr id="10" name="文字方塊 9"/>
          <p:cNvSpPr txBox="1"/>
          <p:nvPr/>
        </p:nvSpPr>
        <p:spPr>
          <a:xfrm>
            <a:off x="6692230" y="4208289"/>
            <a:ext cx="2319196" cy="1708160"/>
          </a:xfrm>
          <a:prstGeom prst="rect">
            <a:avLst/>
          </a:prstGeom>
          <a:noFill/>
        </p:spPr>
        <p:txBody>
          <a:bodyPr wrap="square" rtlCol="0">
            <a:spAutoFit/>
          </a:bodyPr>
          <a:lstStyle/>
          <a:p>
            <a:pPr marL="342900" lvl="0" indent="-342900" algn="just">
              <a:lnSpc>
                <a:spcPts val="1800"/>
              </a:lnSpc>
              <a:spcAft>
                <a:spcPts val="0"/>
              </a:spcAft>
              <a:buFont typeface="+mj-lt"/>
              <a:buAutoNum type="arabicParenBoth"/>
            </a:pPr>
            <a:r>
              <a:rPr lang="zh-TW" altLang="en-US" sz="1400" kern="100" dirty="0" smtClean="0">
                <a:latin typeface="+mn-ea"/>
                <a:cs typeface="Times New Roman"/>
              </a:rPr>
              <a:t>進行教學實習與實務課程之總成績結算</a:t>
            </a:r>
            <a:r>
              <a:rPr lang="en-US" altLang="zh-TW" sz="1400" kern="100" dirty="0" smtClean="0">
                <a:latin typeface="+mn-ea"/>
                <a:cs typeface="Times New Roman"/>
              </a:rPr>
              <a:t>(</a:t>
            </a:r>
            <a:r>
              <a:rPr lang="zh-TW" altLang="en-US" sz="1400" kern="100" dirty="0" smtClean="0">
                <a:latin typeface="+mn-ea"/>
                <a:cs typeface="Times New Roman"/>
              </a:rPr>
              <a:t>含研習課程與教學實習活動成績</a:t>
            </a:r>
            <a:r>
              <a:rPr lang="en-US" altLang="zh-TW" sz="1400" kern="100" dirty="0" smtClean="0">
                <a:latin typeface="+mn-ea"/>
                <a:cs typeface="Times New Roman"/>
              </a:rPr>
              <a:t>)</a:t>
            </a:r>
          </a:p>
          <a:p>
            <a:pPr marL="342900" lvl="0" indent="-342900" algn="just">
              <a:lnSpc>
                <a:spcPts val="1800"/>
              </a:lnSpc>
              <a:spcAft>
                <a:spcPts val="0"/>
              </a:spcAft>
              <a:buFont typeface="+mj-lt"/>
              <a:buAutoNum type="arabicParenBoth"/>
            </a:pPr>
            <a:r>
              <a:rPr lang="zh-TW" altLang="en-US" sz="1400" kern="100" dirty="0" smtClean="0">
                <a:latin typeface="+mn-ea"/>
                <a:cs typeface="Times New Roman"/>
              </a:rPr>
              <a:t>協助開課教師，</a:t>
            </a:r>
            <a:r>
              <a:rPr lang="zh-TW" altLang="zh-TW" sz="1400" kern="100" dirty="0" smtClean="0">
                <a:latin typeface="+mn-ea"/>
                <a:cs typeface="Times New Roman"/>
              </a:rPr>
              <a:t>登錄</a:t>
            </a:r>
            <a:r>
              <a:rPr lang="zh-TW" altLang="zh-TW" sz="1400" kern="100" dirty="0">
                <a:latin typeface="+mn-ea"/>
                <a:cs typeface="Times New Roman"/>
              </a:rPr>
              <a:t>所屬院</a:t>
            </a:r>
            <a:r>
              <a:rPr lang="zh-TW" altLang="zh-TW" sz="1400" kern="100" dirty="0" smtClean="0">
                <a:latin typeface="+mn-ea"/>
                <a:cs typeface="Times New Roman"/>
              </a:rPr>
              <a:t>生</a:t>
            </a:r>
            <a:r>
              <a:rPr lang="zh-TW" altLang="en-US" sz="1400" kern="100" dirty="0">
                <a:latin typeface="+mn-ea"/>
                <a:cs typeface="Times New Roman"/>
              </a:rPr>
              <a:t>學生成績之評定為「通過」或「不通過」</a:t>
            </a:r>
            <a:endParaRPr lang="zh-TW" altLang="en-US" sz="1400" dirty="0">
              <a:latin typeface="+mn-ea"/>
            </a:endParaRPr>
          </a:p>
        </p:txBody>
      </p:sp>
      <p:sp>
        <p:nvSpPr>
          <p:cNvPr id="50" name="右大括弧 49"/>
          <p:cNvSpPr/>
          <p:nvPr/>
        </p:nvSpPr>
        <p:spPr>
          <a:xfrm>
            <a:off x="6365799" y="2808373"/>
            <a:ext cx="326431" cy="2759551"/>
          </a:xfrm>
          <a:prstGeom prst="rightBrace">
            <a:avLst>
              <a:gd name="adj1" fmla="val 8333"/>
              <a:gd name="adj2" fmla="val 1057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 name="文字方塊 1"/>
          <p:cNvSpPr txBox="1"/>
          <p:nvPr/>
        </p:nvSpPr>
        <p:spPr>
          <a:xfrm>
            <a:off x="323528" y="1916832"/>
            <a:ext cx="810090" cy="369332"/>
          </a:xfrm>
          <a:prstGeom prst="rect">
            <a:avLst/>
          </a:prstGeom>
          <a:noFill/>
        </p:spPr>
        <p:txBody>
          <a:bodyPr wrap="square" rtlCol="0">
            <a:spAutoFit/>
          </a:bodyPr>
          <a:lstStyle/>
          <a:p>
            <a:r>
              <a:rPr lang="zh-TW" altLang="en-US" dirty="0" smtClean="0"/>
              <a:t>範例</a:t>
            </a:r>
            <a:endParaRPr lang="zh-TW" altLang="en-US" dirty="0"/>
          </a:p>
        </p:txBody>
      </p:sp>
      <p:sp>
        <p:nvSpPr>
          <p:cNvPr id="33" name="圓角矩形 32"/>
          <p:cNvSpPr/>
          <p:nvPr/>
        </p:nvSpPr>
        <p:spPr>
          <a:xfrm>
            <a:off x="368583" y="2852936"/>
            <a:ext cx="374188" cy="137537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中文系</a:t>
            </a:r>
            <a:endParaRPr lang="en-US" altLang="zh-TW" dirty="0" smtClean="0">
              <a:solidFill>
                <a:schemeClr val="tx1"/>
              </a:solidFill>
            </a:endParaRPr>
          </a:p>
        </p:txBody>
      </p:sp>
      <p:sp>
        <p:nvSpPr>
          <p:cNvPr id="37" name="圓角矩形 36"/>
          <p:cNvSpPr/>
          <p:nvPr/>
        </p:nvSpPr>
        <p:spPr>
          <a:xfrm>
            <a:off x="1432654" y="2841056"/>
            <a:ext cx="1296144" cy="5760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中文系</a:t>
            </a:r>
            <a:endParaRPr lang="en-US" altLang="zh-TW" dirty="0" smtClean="0">
              <a:solidFill>
                <a:schemeClr val="tx1"/>
              </a:solidFill>
            </a:endParaRPr>
          </a:p>
          <a:p>
            <a:pPr algn="ctr"/>
            <a:r>
              <a:rPr lang="zh-TW" altLang="en-US" sz="1200" dirty="0" smtClean="0">
                <a:solidFill>
                  <a:schemeClr val="tx1"/>
                </a:solidFill>
              </a:rPr>
              <a:t>中國</a:t>
            </a:r>
            <a:r>
              <a:rPr lang="zh-TW" altLang="en-US" sz="1200" dirty="0">
                <a:solidFill>
                  <a:schemeClr val="tx1"/>
                </a:solidFill>
              </a:rPr>
              <a:t>文學史</a:t>
            </a:r>
            <a:endParaRPr lang="zh-TW" altLang="en-US" dirty="0">
              <a:solidFill>
                <a:schemeClr val="tx1"/>
              </a:solidFill>
            </a:endParaRPr>
          </a:p>
        </p:txBody>
      </p:sp>
      <p:sp>
        <p:nvSpPr>
          <p:cNvPr id="39" name="圓角矩形 38"/>
          <p:cNvSpPr/>
          <p:nvPr/>
        </p:nvSpPr>
        <p:spPr>
          <a:xfrm>
            <a:off x="1429408" y="3921176"/>
            <a:ext cx="1296144" cy="57606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歷史系</a:t>
            </a:r>
            <a:endParaRPr lang="en-US" altLang="zh-TW" dirty="0" smtClean="0">
              <a:solidFill>
                <a:schemeClr val="tx1"/>
              </a:solidFill>
            </a:endParaRPr>
          </a:p>
          <a:p>
            <a:pPr algn="ctr"/>
            <a:r>
              <a:rPr lang="zh-TW" altLang="en-US" sz="1200" dirty="0" smtClean="0">
                <a:solidFill>
                  <a:schemeClr val="tx1"/>
                </a:solidFill>
              </a:rPr>
              <a:t>史學概論</a:t>
            </a:r>
            <a:endParaRPr lang="zh-TW" altLang="en-US" dirty="0">
              <a:solidFill>
                <a:schemeClr val="tx1"/>
              </a:solidFill>
            </a:endParaRPr>
          </a:p>
        </p:txBody>
      </p:sp>
      <p:sp>
        <p:nvSpPr>
          <p:cNvPr id="43" name="圓角矩形 42"/>
          <p:cNvSpPr/>
          <p:nvPr/>
        </p:nvSpPr>
        <p:spPr>
          <a:xfrm>
            <a:off x="1432654" y="5001296"/>
            <a:ext cx="1296144" cy="576064"/>
          </a:xfrm>
          <a:prstGeom prst="roundRect">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社會</a:t>
            </a:r>
            <a:r>
              <a:rPr lang="zh-TW" altLang="en-US" dirty="0" smtClean="0">
                <a:solidFill>
                  <a:schemeClr val="tx1"/>
                </a:solidFill>
              </a:rPr>
              <a:t>系</a:t>
            </a:r>
            <a:endParaRPr lang="en-US" altLang="zh-TW" dirty="0" smtClean="0">
              <a:solidFill>
                <a:schemeClr val="tx1"/>
              </a:solidFill>
            </a:endParaRPr>
          </a:p>
          <a:p>
            <a:pPr algn="ctr"/>
            <a:r>
              <a:rPr lang="zh-TW" altLang="en-US" sz="1200" dirty="0" smtClean="0">
                <a:solidFill>
                  <a:schemeClr val="tx1"/>
                </a:solidFill>
              </a:rPr>
              <a:t>社會學概論</a:t>
            </a:r>
            <a:endParaRPr lang="zh-TW" altLang="en-US" dirty="0">
              <a:solidFill>
                <a:schemeClr val="tx1"/>
              </a:solidFill>
            </a:endParaRPr>
          </a:p>
        </p:txBody>
      </p:sp>
      <p:sp>
        <p:nvSpPr>
          <p:cNvPr id="51" name="文字方塊 50"/>
          <p:cNvSpPr txBox="1"/>
          <p:nvPr/>
        </p:nvSpPr>
        <p:spPr>
          <a:xfrm>
            <a:off x="1229666" y="2510119"/>
            <a:ext cx="504056" cy="369332"/>
          </a:xfrm>
          <a:prstGeom prst="rect">
            <a:avLst/>
          </a:prstGeom>
          <a:noFill/>
        </p:spPr>
        <p:txBody>
          <a:bodyPr wrap="square" rtlCol="0">
            <a:spAutoFit/>
          </a:bodyPr>
          <a:lstStyle/>
          <a:p>
            <a:r>
              <a:rPr lang="en-US" altLang="zh-TW" dirty="0" smtClean="0"/>
              <a:t>(1)</a:t>
            </a:r>
            <a:endParaRPr lang="zh-TW" altLang="en-US" dirty="0"/>
          </a:p>
        </p:txBody>
      </p:sp>
      <p:sp>
        <p:nvSpPr>
          <p:cNvPr id="52" name="文字方塊 51"/>
          <p:cNvSpPr txBox="1"/>
          <p:nvPr/>
        </p:nvSpPr>
        <p:spPr>
          <a:xfrm>
            <a:off x="1235227" y="3599531"/>
            <a:ext cx="504056" cy="369332"/>
          </a:xfrm>
          <a:prstGeom prst="rect">
            <a:avLst/>
          </a:prstGeom>
          <a:noFill/>
        </p:spPr>
        <p:txBody>
          <a:bodyPr wrap="square" rtlCol="0">
            <a:spAutoFit/>
          </a:bodyPr>
          <a:lstStyle/>
          <a:p>
            <a:r>
              <a:rPr lang="en-US" altLang="zh-TW" dirty="0" smtClean="0"/>
              <a:t>(2)</a:t>
            </a:r>
            <a:endParaRPr lang="zh-TW" altLang="en-US" dirty="0"/>
          </a:p>
        </p:txBody>
      </p:sp>
      <p:sp>
        <p:nvSpPr>
          <p:cNvPr id="53" name="文字方塊 52"/>
          <p:cNvSpPr txBox="1"/>
          <p:nvPr/>
        </p:nvSpPr>
        <p:spPr>
          <a:xfrm>
            <a:off x="1235227" y="4664468"/>
            <a:ext cx="504056" cy="369332"/>
          </a:xfrm>
          <a:prstGeom prst="rect">
            <a:avLst/>
          </a:prstGeom>
          <a:noFill/>
        </p:spPr>
        <p:txBody>
          <a:bodyPr wrap="square" rtlCol="0">
            <a:spAutoFit/>
          </a:bodyPr>
          <a:lstStyle/>
          <a:p>
            <a:r>
              <a:rPr lang="en-US" altLang="zh-TW" dirty="0" smtClean="0"/>
              <a:t>(3)</a:t>
            </a:r>
            <a:endParaRPr lang="zh-TW" altLang="en-US" dirty="0"/>
          </a:p>
        </p:txBody>
      </p:sp>
      <p:sp>
        <p:nvSpPr>
          <p:cNvPr id="55" name="右大括弧 54"/>
          <p:cNvSpPr/>
          <p:nvPr/>
        </p:nvSpPr>
        <p:spPr>
          <a:xfrm>
            <a:off x="3361462" y="2879451"/>
            <a:ext cx="418450" cy="2759551"/>
          </a:xfrm>
          <a:prstGeom prst="rightBrace">
            <a:avLst>
              <a:gd name="adj1" fmla="val 8333"/>
              <a:gd name="adj2" fmla="val 11756"/>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6" name="文字方塊 55"/>
          <p:cNvSpPr txBox="1"/>
          <p:nvPr/>
        </p:nvSpPr>
        <p:spPr>
          <a:xfrm>
            <a:off x="7090840" y="3545583"/>
            <a:ext cx="1656184" cy="369332"/>
          </a:xfrm>
          <a:prstGeom prst="rect">
            <a:avLst/>
          </a:prstGeom>
          <a:noFill/>
        </p:spPr>
        <p:txBody>
          <a:bodyPr wrap="square" rtlCol="0">
            <a:spAutoFit/>
          </a:bodyPr>
          <a:lstStyle/>
          <a:p>
            <a:r>
              <a:rPr lang="zh-TW" altLang="en-US" b="1" dirty="0" smtClean="0"/>
              <a:t>進行成績登錄</a:t>
            </a:r>
            <a:endParaRPr lang="zh-TW" altLang="en-US" b="1" dirty="0"/>
          </a:p>
        </p:txBody>
      </p:sp>
      <p:sp>
        <p:nvSpPr>
          <p:cNvPr id="57" name="文字方塊 56"/>
          <p:cNvSpPr txBox="1"/>
          <p:nvPr/>
        </p:nvSpPr>
        <p:spPr>
          <a:xfrm>
            <a:off x="3883994" y="4298053"/>
            <a:ext cx="1612675" cy="1015663"/>
          </a:xfrm>
          <a:prstGeom prst="rect">
            <a:avLst/>
          </a:prstGeom>
          <a:noFill/>
        </p:spPr>
        <p:txBody>
          <a:bodyPr wrap="square" rtlCol="0">
            <a:spAutoFit/>
          </a:bodyPr>
          <a:lstStyle>
            <a:defPPr>
              <a:defRPr lang="fr-FR"/>
            </a:defPPr>
            <a:lvl1pPr marL="342900" lvl="0" indent="-342900" algn="just">
              <a:lnSpc>
                <a:spcPts val="1800"/>
              </a:lnSpc>
              <a:spcAft>
                <a:spcPts val="0"/>
              </a:spcAft>
              <a:buFont typeface="+mj-lt"/>
              <a:buAutoNum type="arabicParenBoth"/>
              <a:defRPr sz="1400" kern="100">
                <a:latin typeface="+mn-ea"/>
                <a:cs typeface="Times New Roman"/>
              </a:defRPr>
            </a:lvl1pPr>
          </a:lstStyle>
          <a:p>
            <a:pPr marL="0" indent="0">
              <a:buNone/>
            </a:pPr>
            <a:r>
              <a:rPr lang="en-US" altLang="zh-TW" dirty="0" smtClean="0"/>
              <a:t>(1)  </a:t>
            </a:r>
            <a:r>
              <a:rPr lang="zh-TW" altLang="en-US" dirty="0" smtClean="0"/>
              <a:t>線</a:t>
            </a:r>
            <a:r>
              <a:rPr lang="zh-TW" altLang="en-US" dirty="0"/>
              <a:t>上培訓課程</a:t>
            </a:r>
            <a:endParaRPr lang="en-US" altLang="zh-TW" dirty="0"/>
          </a:p>
          <a:p>
            <a:pPr marL="0" indent="0">
              <a:buNone/>
            </a:pPr>
            <a:r>
              <a:rPr lang="en-US" altLang="zh-TW" dirty="0" smtClean="0"/>
              <a:t>(2) </a:t>
            </a:r>
            <a:r>
              <a:rPr lang="zh-TW" altLang="en-US" dirty="0" smtClean="0"/>
              <a:t>教學</a:t>
            </a:r>
            <a:r>
              <a:rPr lang="zh-TW" altLang="en-US" dirty="0"/>
              <a:t>實習活動成績評量</a:t>
            </a:r>
            <a:r>
              <a:rPr lang="zh-TW" altLang="en-US" dirty="0" smtClean="0"/>
              <a:t>表</a:t>
            </a:r>
            <a:endParaRPr lang="en-US" altLang="zh-TW" dirty="0" smtClean="0"/>
          </a:p>
          <a:p>
            <a:pPr marL="0" indent="0">
              <a:buNone/>
            </a:pPr>
            <a:r>
              <a:rPr lang="en-US" altLang="zh-TW" b="1" dirty="0" smtClean="0"/>
              <a:t>(3) </a:t>
            </a:r>
            <a:r>
              <a:rPr lang="zh-TW" altLang="en-US" b="1" dirty="0" smtClean="0"/>
              <a:t>通過</a:t>
            </a:r>
            <a:r>
              <a:rPr lang="zh-TW" altLang="en-US" b="1" dirty="0"/>
              <a:t>或不通過</a:t>
            </a:r>
          </a:p>
        </p:txBody>
      </p:sp>
      <p:sp>
        <p:nvSpPr>
          <p:cNvPr id="58" name="文字方塊 57"/>
          <p:cNvSpPr txBox="1"/>
          <p:nvPr/>
        </p:nvSpPr>
        <p:spPr>
          <a:xfrm>
            <a:off x="3870198" y="3501008"/>
            <a:ext cx="1656184" cy="646331"/>
          </a:xfrm>
          <a:prstGeom prst="rect">
            <a:avLst/>
          </a:prstGeom>
          <a:noFill/>
        </p:spPr>
        <p:txBody>
          <a:bodyPr wrap="square" rtlCol="0">
            <a:spAutoFit/>
          </a:bodyPr>
          <a:lstStyle/>
          <a:p>
            <a:r>
              <a:rPr lang="zh-TW" altLang="en-US" b="1" dirty="0"/>
              <a:t>彙整教學獎助生成績</a:t>
            </a:r>
            <a:endParaRPr lang="en-US" altLang="zh-TW" b="1" dirty="0"/>
          </a:p>
        </p:txBody>
      </p:sp>
      <p:sp>
        <p:nvSpPr>
          <p:cNvPr id="59" name="文字方塊 58"/>
          <p:cNvSpPr txBox="1"/>
          <p:nvPr/>
        </p:nvSpPr>
        <p:spPr>
          <a:xfrm>
            <a:off x="848623" y="2713209"/>
            <a:ext cx="324036" cy="4031873"/>
          </a:xfrm>
          <a:prstGeom prst="rect">
            <a:avLst/>
          </a:prstGeom>
          <a:noFill/>
        </p:spPr>
        <p:txBody>
          <a:bodyPr wrap="square" rtlCol="0">
            <a:spAutoFit/>
          </a:bodyPr>
          <a:lstStyle/>
          <a:p>
            <a:r>
              <a:rPr lang="zh-TW" altLang="en-US" sz="1600" dirty="0" smtClean="0"/>
              <a:t>所屬學生本學期共參與三門實習課程</a:t>
            </a:r>
            <a:endParaRPr lang="zh-TW" altLang="en-US" sz="1600" dirty="0"/>
          </a:p>
        </p:txBody>
      </p:sp>
    </p:spTree>
    <p:extLst>
      <p:ext uri="{BB962C8B-B14F-4D97-AF65-F5344CB8AC3E}">
        <p14:creationId xmlns:p14="http://schemas.microsoft.com/office/powerpoint/2010/main" val="3686198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mn-ea"/>
                <a:ea typeface="+mn-ea"/>
              </a:rPr>
              <a:t>培養未來優良教師</a:t>
            </a:r>
            <a:endParaRPr lang="zh-TW" altLang="en-US" b="1" dirty="0">
              <a:latin typeface="+mn-ea"/>
              <a:ea typeface="+mn-ea"/>
            </a:endParaRPr>
          </a:p>
        </p:txBody>
      </p:sp>
      <p:sp>
        <p:nvSpPr>
          <p:cNvPr id="3" name="內容版面配置區 2"/>
          <p:cNvSpPr>
            <a:spLocks noGrp="1"/>
          </p:cNvSpPr>
          <p:nvPr>
            <p:ph idx="1"/>
          </p:nvPr>
        </p:nvSpPr>
        <p:spPr/>
        <p:txBody>
          <a:bodyPr/>
          <a:lstStyle/>
          <a:p>
            <a:r>
              <a:rPr lang="zh-TW" altLang="zh-TW" b="1" dirty="0"/>
              <a:t>追蹤五年</a:t>
            </a:r>
            <a:r>
              <a:rPr lang="zh-TW" altLang="zh-TW" b="1" dirty="0" smtClean="0"/>
              <a:t>共</a:t>
            </a:r>
            <a:r>
              <a:rPr lang="en-US" altLang="zh-TW" b="1" dirty="0" smtClean="0"/>
              <a:t>1000</a:t>
            </a:r>
            <a:r>
              <a:rPr lang="zh-TW" altLang="zh-TW" b="1" dirty="0"/>
              <a:t>位教學助理（</a:t>
            </a:r>
            <a:r>
              <a:rPr lang="en-US" altLang="zh-TW" b="1" dirty="0"/>
              <a:t>TA</a:t>
            </a:r>
            <a:r>
              <a:rPr lang="zh-TW" altLang="zh-TW" b="1" dirty="0"/>
              <a:t>）的學習成效追蹤</a:t>
            </a:r>
            <a:r>
              <a:rPr lang="zh-TW" altLang="zh-TW" b="1" dirty="0" smtClean="0"/>
              <a:t>分析</a:t>
            </a:r>
            <a:r>
              <a:rPr lang="zh-TW" altLang="en-US" b="1" dirty="0" smtClean="0"/>
              <a:t>。</a:t>
            </a:r>
            <a:endParaRPr lang="en-US" altLang="zh-TW" b="1" dirty="0" smtClean="0"/>
          </a:p>
          <a:p>
            <a:r>
              <a:rPr lang="zh-TW" altLang="en-US" b="1" dirty="0" smtClean="0"/>
              <a:t>接受教學滿意度的調查。</a:t>
            </a:r>
            <a:endParaRPr lang="en-US" altLang="zh-TW" b="1" dirty="0" smtClean="0"/>
          </a:p>
          <a:p>
            <a:r>
              <a:rPr lang="zh-TW" altLang="en-US" b="1" dirty="0" smtClean="0"/>
              <a:t>競爭特優與優良教師的遴選。</a:t>
            </a:r>
            <a:endParaRPr lang="zh-TW" altLang="en-US" b="1" dirty="0"/>
          </a:p>
        </p:txBody>
      </p:sp>
      <p:sp>
        <p:nvSpPr>
          <p:cNvPr id="4" name="投影片編號版面配置區 3"/>
          <p:cNvSpPr>
            <a:spLocks noGrp="1"/>
          </p:cNvSpPr>
          <p:nvPr>
            <p:ph type="sldNum" sz="quarter" idx="12"/>
          </p:nvPr>
        </p:nvSpPr>
        <p:spPr/>
        <p:txBody>
          <a:bodyPr/>
          <a:lstStyle/>
          <a:p>
            <a:fld id="{5CE1597B-A397-4CB3-9660-0097F3AD3601}" type="slidenum">
              <a:rPr lang="fr-CA" altLang="zh-TW" smtClean="0"/>
              <a:pPr/>
              <a:t>4</a:t>
            </a:fld>
            <a:endParaRPr lang="fr-CA" altLang="zh-TW"/>
          </a:p>
        </p:txBody>
      </p:sp>
      <p:pic>
        <p:nvPicPr>
          <p:cNvPr id="5" name="Picture 5" descr="H:\04核心課程\TA培訓工作\1011\期中經驗分享活動\1122\照片\IMG_2860.JPG"/>
          <p:cNvPicPr>
            <a:picLocks noChangeAspect="1" noChangeArrowheads="1"/>
          </p:cNvPicPr>
          <p:nvPr/>
        </p:nvPicPr>
        <p:blipFill>
          <a:blip r:embed="rId2" cstate="screen"/>
          <a:srcRect/>
          <a:stretch>
            <a:fillRect/>
          </a:stretch>
        </p:blipFill>
        <p:spPr bwMode="auto">
          <a:xfrm>
            <a:off x="6804248" y="4440106"/>
            <a:ext cx="2149239" cy="2417894"/>
          </a:xfrm>
          <a:prstGeom prst="ellipse">
            <a:avLst/>
          </a:prstGeom>
          <a:ln>
            <a:noFill/>
          </a:ln>
          <a:effectLst>
            <a:softEdge rad="112500"/>
          </a:effectLst>
        </p:spPr>
      </p:pic>
      <p:pic>
        <p:nvPicPr>
          <p:cNvPr id="6" name="Picture 3" descr="H:\04核心課程\TA培訓工作\1011\期中經驗分享活動\1126\照片\IMG_2908.JPG"/>
          <p:cNvPicPr>
            <a:picLocks noChangeAspect="1" noChangeArrowheads="1"/>
          </p:cNvPicPr>
          <p:nvPr/>
        </p:nvPicPr>
        <p:blipFill>
          <a:blip r:embed="rId3" cstate="screen"/>
          <a:srcRect/>
          <a:stretch>
            <a:fillRect/>
          </a:stretch>
        </p:blipFill>
        <p:spPr bwMode="auto">
          <a:xfrm>
            <a:off x="3419872" y="4322776"/>
            <a:ext cx="2673297" cy="2516044"/>
          </a:xfrm>
          <a:prstGeom prst="ellipse">
            <a:avLst/>
          </a:prstGeom>
          <a:ln>
            <a:noFill/>
          </a:ln>
          <a:effectLst>
            <a:softEdge rad="112500"/>
          </a:effectLst>
        </p:spPr>
      </p:pic>
      <p:pic>
        <p:nvPicPr>
          <p:cNvPr id="7" name="Picture 6" descr="H:\04核心課程\TA培訓工作\1011\期中經驗分享活動\1207\照片\IMG_2999.JPG"/>
          <p:cNvPicPr>
            <a:picLocks noChangeAspect="1" noChangeArrowheads="1"/>
          </p:cNvPicPr>
          <p:nvPr/>
        </p:nvPicPr>
        <p:blipFill>
          <a:blip r:embed="rId4" cstate="screen"/>
          <a:srcRect/>
          <a:stretch>
            <a:fillRect/>
          </a:stretch>
        </p:blipFill>
        <p:spPr bwMode="auto">
          <a:xfrm>
            <a:off x="467544" y="4005662"/>
            <a:ext cx="2456695" cy="2852936"/>
          </a:xfrm>
          <a:prstGeom prst="ellipse">
            <a:avLst/>
          </a:prstGeom>
          <a:ln>
            <a:noFill/>
          </a:ln>
          <a:effectLst>
            <a:softEdge rad="112500"/>
          </a:effectLst>
        </p:spPr>
      </p:pic>
      <p:pic>
        <p:nvPicPr>
          <p:cNvPr id="8" name="Picture 4" descr="H:\04核心課程\TA培訓工作\1011\期中經驗分享活動\1123\照片\IMG_2881.JPG"/>
          <p:cNvPicPr>
            <a:picLocks noChangeAspect="1" noChangeArrowheads="1"/>
          </p:cNvPicPr>
          <p:nvPr/>
        </p:nvPicPr>
        <p:blipFill>
          <a:blip r:embed="rId5" cstate="screen"/>
          <a:srcRect/>
          <a:stretch>
            <a:fillRect/>
          </a:stretch>
        </p:blipFill>
        <p:spPr bwMode="auto">
          <a:xfrm>
            <a:off x="6588225" y="2142065"/>
            <a:ext cx="2088232" cy="2272488"/>
          </a:xfrm>
          <a:prstGeom prst="ellipse">
            <a:avLst/>
          </a:prstGeom>
          <a:ln>
            <a:noFill/>
          </a:ln>
          <a:effectLst>
            <a:softEdge rad="112500"/>
          </a:effectLst>
        </p:spPr>
      </p:pic>
    </p:spTree>
    <p:extLst>
      <p:ext uri="{BB962C8B-B14F-4D97-AF65-F5344CB8AC3E}">
        <p14:creationId xmlns:p14="http://schemas.microsoft.com/office/powerpoint/2010/main" val="15991373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363302" y="260648"/>
            <a:ext cx="8780698" cy="1143000"/>
          </a:xfrm>
        </p:spPr>
        <p:txBody>
          <a:bodyPr/>
          <a:lstStyle/>
          <a:p>
            <a:pPr lvl="0" algn="l"/>
            <a:r>
              <a:rPr lang="zh-TW" altLang="en-US" sz="3600" b="1" dirty="0" smtClean="0">
                <a:solidFill>
                  <a:srgbClr val="0070C0"/>
                </a:solidFill>
                <a:latin typeface="微軟正黑體" panose="020B0604030504040204" pitchFamily="34" charset="-120"/>
                <a:ea typeface="微軟正黑體" panose="020B0604030504040204" pitchFamily="34" charset="-120"/>
              </a:rPr>
              <a:t>四</a:t>
            </a:r>
            <a:r>
              <a:rPr lang="zh-TW" altLang="en-US" sz="3600" b="1" dirty="0">
                <a:solidFill>
                  <a:srgbClr val="0070C0"/>
                </a:solidFill>
                <a:latin typeface="微軟正黑體" panose="020B0604030504040204" pitchFamily="34" charset="-120"/>
                <a:ea typeface="微軟正黑體" panose="020B0604030504040204" pitchFamily="34" charset="-120"/>
              </a:rPr>
              <a:t>、</a:t>
            </a:r>
            <a:r>
              <a:rPr lang="zh-TW" altLang="en-US" sz="3600" b="1" dirty="0" smtClean="0">
                <a:solidFill>
                  <a:srgbClr val="0070C0"/>
                </a:solidFill>
                <a:latin typeface="微軟正黑體" panose="020B0604030504040204" pitchFamily="34" charset="-120"/>
                <a:ea typeface="微軟正黑體" panose="020B0604030504040204" pitchFamily="34" charset="-120"/>
              </a:rPr>
              <a:t>其他</a:t>
            </a:r>
            <a:r>
              <a:rPr lang="en-US" altLang="zh-TW" sz="3600" b="1" dirty="0">
                <a:solidFill>
                  <a:srgbClr val="0070C0"/>
                </a:solidFill>
                <a:latin typeface="微軟正黑體" panose="020B0604030504040204" pitchFamily="34" charset="-120"/>
                <a:ea typeface="微軟正黑體" panose="020B0604030504040204" pitchFamily="34" charset="-120"/>
              </a:rPr>
              <a:t>TA</a:t>
            </a:r>
            <a:r>
              <a:rPr lang="zh-TW" altLang="en-US" sz="3600" b="1" dirty="0">
                <a:solidFill>
                  <a:srgbClr val="0070C0"/>
                </a:solidFill>
                <a:latin typeface="微軟正黑體" panose="020B0604030504040204" pitchFamily="34" charset="-120"/>
                <a:ea typeface="微軟正黑體" panose="020B0604030504040204" pitchFamily="34" charset="-120"/>
              </a:rPr>
              <a:t>變革事項對照表</a:t>
            </a:r>
          </a:p>
        </p:txBody>
      </p:sp>
      <p:sp>
        <p:nvSpPr>
          <p:cNvPr id="15" name="Round Same Side Corner Rectangle 16"/>
          <p:cNvSpPr/>
          <p:nvPr/>
        </p:nvSpPr>
        <p:spPr>
          <a:xfrm>
            <a:off x="1651270" y="1941856"/>
            <a:ext cx="3249568" cy="790316"/>
          </a:xfrm>
          <a:prstGeom prst="round2SameRect">
            <a:avLst>
              <a:gd name="adj1" fmla="val 16667"/>
              <a:gd name="adj2" fmla="val 0"/>
            </a:avLst>
          </a:prstGeom>
          <a:solidFill>
            <a:schemeClr val="bg1"/>
          </a:solidFill>
          <a:ln w="28575">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algn="ctr">
              <a:lnSpc>
                <a:spcPts val="1300"/>
              </a:lnSpc>
            </a:pPr>
            <a:endParaRPr lang="en-US"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16" name="Round Same Side Corner Rectangle 174"/>
          <p:cNvSpPr/>
          <p:nvPr/>
        </p:nvSpPr>
        <p:spPr>
          <a:xfrm>
            <a:off x="279687" y="1940612"/>
            <a:ext cx="1325837" cy="790316"/>
          </a:xfrm>
          <a:prstGeom prst="round2SameRect">
            <a:avLst>
              <a:gd name="adj1" fmla="val 16667"/>
              <a:gd name="adj2" fmla="val 0"/>
            </a:avLst>
          </a:prstGeom>
          <a:gradFill flip="none" rotWithShape="1">
            <a:gsLst>
              <a:gs pos="47000">
                <a:schemeClr val="bg1"/>
              </a:gs>
              <a:gs pos="100000">
                <a:schemeClr val="bg1">
                  <a:lumMod val="85000"/>
                </a:schemeClr>
              </a:gs>
              <a:gs pos="0">
                <a:schemeClr val="bg1">
                  <a:lumMod val="85000"/>
                </a:schemeClr>
              </a:gs>
            </a:gsLst>
            <a:lin ang="12600000" scaled="0"/>
            <a:tileRect/>
          </a:gradFill>
          <a:ln w="28575">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0" rtlCol="0" anchor="ctr"/>
          <a:lstStyle/>
          <a:p>
            <a:pPr>
              <a:lnSpc>
                <a:spcPts val="1300"/>
              </a:lnSpc>
            </a:pPr>
            <a:endParaRPr lang="en-US" sz="2000" b="1" dirty="0">
              <a:solidFill>
                <a:schemeClr val="tx1"/>
              </a:solidFill>
              <a:effectLst>
                <a:outerShdw blurRad="63500" dist="25400" dir="5400000" algn="t" rotWithShape="0">
                  <a:prstClr val="black">
                    <a:alpha val="30000"/>
                  </a:prstClr>
                </a:outerShdw>
              </a:effectLst>
              <a:cs typeface="Arial" pitchFamily="34" charset="0"/>
            </a:endParaRPr>
          </a:p>
        </p:txBody>
      </p:sp>
      <p:sp>
        <p:nvSpPr>
          <p:cNvPr id="17" name="Round Same Side Corner Rectangle 17"/>
          <p:cNvSpPr/>
          <p:nvPr/>
        </p:nvSpPr>
        <p:spPr>
          <a:xfrm>
            <a:off x="5469454" y="1952870"/>
            <a:ext cx="3454190" cy="790316"/>
          </a:xfrm>
          <a:prstGeom prst="round2SameRect">
            <a:avLst>
              <a:gd name="adj1" fmla="val 16667"/>
              <a:gd name="adj2" fmla="val 0"/>
            </a:avLst>
          </a:prstGeom>
          <a:solidFill>
            <a:schemeClr val="bg1"/>
          </a:solidFill>
          <a:ln w="28575">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algn="ctr">
              <a:lnSpc>
                <a:spcPts val="1300"/>
              </a:lnSpc>
            </a:pPr>
            <a:endParaRPr lang="en-US" sz="2000" b="1" dirty="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18" name="文字方塊 17"/>
          <p:cNvSpPr txBox="1"/>
          <p:nvPr/>
        </p:nvSpPr>
        <p:spPr>
          <a:xfrm>
            <a:off x="1866099" y="2033726"/>
            <a:ext cx="2736304" cy="646331"/>
          </a:xfrm>
          <a:prstGeom prst="rect">
            <a:avLst/>
          </a:prstGeom>
          <a:noFill/>
        </p:spPr>
        <p:txBody>
          <a:bodyPr wrap="square" rtlCol="0">
            <a:spAutoFit/>
          </a:bodyPr>
          <a:lstStyle/>
          <a:p>
            <a:pPr algn="ctr"/>
            <a:r>
              <a:rPr lang="en-US" altLang="zh-TW" b="1" dirty="0" smtClean="0"/>
              <a:t>105-2</a:t>
            </a:r>
          </a:p>
          <a:p>
            <a:pPr algn="ctr"/>
            <a:r>
              <a:rPr lang="zh-TW" altLang="en-US" b="1" dirty="0" smtClean="0"/>
              <a:t>課程</a:t>
            </a:r>
            <a:r>
              <a:rPr lang="zh-TW" altLang="en-US" b="1" dirty="0"/>
              <a:t>學習型教學助理</a:t>
            </a:r>
          </a:p>
        </p:txBody>
      </p:sp>
      <p:sp>
        <p:nvSpPr>
          <p:cNvPr id="19" name="文字方塊 18"/>
          <p:cNvSpPr txBox="1"/>
          <p:nvPr/>
        </p:nvSpPr>
        <p:spPr>
          <a:xfrm>
            <a:off x="5940152" y="2013864"/>
            <a:ext cx="2736304" cy="646331"/>
          </a:xfrm>
          <a:prstGeom prst="rect">
            <a:avLst/>
          </a:prstGeom>
          <a:noFill/>
        </p:spPr>
        <p:txBody>
          <a:bodyPr wrap="square" rtlCol="0">
            <a:spAutoFit/>
          </a:bodyPr>
          <a:lstStyle/>
          <a:p>
            <a:pPr algn="ctr"/>
            <a:r>
              <a:rPr lang="en-US" altLang="zh-TW" b="1" dirty="0" smtClean="0"/>
              <a:t>106-1</a:t>
            </a:r>
          </a:p>
          <a:p>
            <a:pPr algn="ctr"/>
            <a:r>
              <a:rPr lang="zh-TW" altLang="en-US" b="1" dirty="0" smtClean="0"/>
              <a:t>教學獎助生</a:t>
            </a:r>
            <a:endParaRPr lang="zh-TW" altLang="en-US" b="1" dirty="0"/>
          </a:p>
        </p:txBody>
      </p:sp>
      <p:sp>
        <p:nvSpPr>
          <p:cNvPr id="20" name="Rectangle 51"/>
          <p:cNvSpPr/>
          <p:nvPr/>
        </p:nvSpPr>
        <p:spPr>
          <a:xfrm>
            <a:off x="1635928" y="2767429"/>
            <a:ext cx="3260108" cy="2293770"/>
          </a:xfrm>
          <a:prstGeom prst="rect">
            <a:avLst/>
          </a:prstGeom>
          <a:solidFill>
            <a:schemeClr val="accent1">
              <a:lumMod val="40000"/>
              <a:lumOff val="60000"/>
            </a:schemeClr>
          </a:solidFill>
          <a:ln/>
        </p:spPr>
        <p:style>
          <a:lnRef idx="0">
            <a:schemeClr val="accent4"/>
          </a:lnRef>
          <a:fillRef idx="3">
            <a:schemeClr val="accent4"/>
          </a:fillRef>
          <a:effectRef idx="3">
            <a:schemeClr val="accent4"/>
          </a:effectRef>
          <a:fontRef idx="minor">
            <a:schemeClr val="lt1"/>
          </a:fontRef>
        </p:style>
        <p:txBody>
          <a:bodyPr lIns="457200" rtlCol="0" anchor="ctr"/>
          <a:lstStyle/>
          <a:p>
            <a:pPr>
              <a:lnSpc>
                <a:spcPts val="1300"/>
              </a:lnSpc>
            </a:pPr>
            <a:endParaRPr lang="en-US" altLang="zh-TW" sz="1400" b="1" dirty="0">
              <a:solidFill>
                <a:schemeClr val="bg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21" name="Rectangle 51"/>
          <p:cNvSpPr/>
          <p:nvPr/>
        </p:nvSpPr>
        <p:spPr>
          <a:xfrm>
            <a:off x="5469454" y="2761895"/>
            <a:ext cx="3454190" cy="1099153"/>
          </a:xfrm>
          <a:prstGeom prst="rect">
            <a:avLst/>
          </a:prstGeom>
          <a:solidFill>
            <a:srgbClr val="CCECFF"/>
          </a:solidFill>
          <a:ln/>
        </p:spPr>
        <p:style>
          <a:lnRef idx="0">
            <a:schemeClr val="accent2"/>
          </a:lnRef>
          <a:fillRef idx="3">
            <a:schemeClr val="accent2"/>
          </a:fillRef>
          <a:effectRef idx="3">
            <a:schemeClr val="accent2"/>
          </a:effectRef>
          <a:fontRef idx="minor">
            <a:schemeClr val="lt1"/>
          </a:fontRef>
        </p:style>
        <p:txBody>
          <a:bodyPr lIns="457200" rtlCol="0" anchor="ctr"/>
          <a:lstStyle/>
          <a:p>
            <a:pPr>
              <a:lnSpc>
                <a:spcPts val="1300"/>
              </a:lnSpc>
            </a:pPr>
            <a:endParaRPr lang="en-US" altLang="zh-TW" sz="1400" b="1" dirty="0">
              <a:solidFill>
                <a:schemeClr val="bg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22" name="Rectangle 24"/>
          <p:cNvSpPr/>
          <p:nvPr/>
        </p:nvSpPr>
        <p:spPr>
          <a:xfrm>
            <a:off x="279687" y="2778095"/>
            <a:ext cx="1309187" cy="3543794"/>
          </a:xfrm>
          <a:prstGeom prst="rect">
            <a:avLst/>
          </a:prstGeom>
          <a:solidFill>
            <a:schemeClr val="bg1">
              <a:lumMod val="65000"/>
            </a:schemeClr>
          </a:solidFill>
          <a:ln w="190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45720" rtlCol="0" anchor="ctr"/>
          <a:lstStyle/>
          <a:p>
            <a:pPr algn="ctr">
              <a:lnSpc>
                <a:spcPts val="1300"/>
              </a:lnSpc>
            </a:pPr>
            <a:r>
              <a:rPr lang="zh-TW" altLang="en-US"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rPr>
              <a:t>類別與</a:t>
            </a:r>
            <a:endParaRPr lang="en-US" altLang="zh-TW"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a:p>
            <a:pPr algn="ctr">
              <a:lnSpc>
                <a:spcPts val="1300"/>
              </a:lnSpc>
            </a:pPr>
            <a:endParaRPr lang="en-US" altLang="zh-TW" sz="2000" b="1" dirty="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a:p>
            <a:pPr algn="ctr">
              <a:lnSpc>
                <a:spcPts val="1300"/>
              </a:lnSpc>
            </a:pPr>
            <a:r>
              <a:rPr lang="zh-TW" altLang="en-US"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rPr>
              <a:t>資格</a:t>
            </a:r>
            <a:endParaRPr lang="en-US"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23" name="文字方塊 22"/>
          <p:cNvSpPr txBox="1"/>
          <p:nvPr/>
        </p:nvSpPr>
        <p:spPr>
          <a:xfrm>
            <a:off x="1646468" y="2841100"/>
            <a:ext cx="3177560" cy="1138773"/>
          </a:xfrm>
          <a:prstGeom prst="rect">
            <a:avLst/>
          </a:prstGeom>
          <a:noFill/>
        </p:spPr>
        <p:txBody>
          <a:bodyPr wrap="square" rtlCol="0">
            <a:spAutoFit/>
          </a:bodyPr>
          <a:lstStyle/>
          <a:p>
            <a:pPr marL="285750" indent="-285750">
              <a:buFont typeface="Arial" panose="020B0604020202020204" pitchFamily="34" charset="0"/>
              <a:buChar char="•"/>
            </a:pPr>
            <a:r>
              <a:rPr lang="zh-TW" altLang="en-US" b="1" dirty="0" smtClean="0">
                <a:latin typeface="微軟正黑體" panose="020B0604030504040204" pitchFamily="34" charset="-120"/>
                <a:ea typeface="微軟正黑體" panose="020B0604030504040204" pitchFamily="34" charset="-120"/>
              </a:rPr>
              <a:t>教學類教學助理 </a:t>
            </a:r>
            <a:endParaRPr lang="en-US" altLang="zh-TW" b="1"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討論課</a:t>
            </a:r>
            <a:r>
              <a:rPr lang="en-US" altLang="zh-TW" b="1" dirty="0" smtClean="0">
                <a:latin typeface="微軟正黑體" panose="020B0604030504040204" pitchFamily="34" charset="-120"/>
                <a:ea typeface="微軟正黑體" panose="020B0604030504040204" pitchFamily="34" charset="-120"/>
              </a:rPr>
              <a:t>TA</a:t>
            </a:r>
            <a:r>
              <a:rPr lang="zh-TW" altLang="en-US" b="1" dirty="0" smtClean="0">
                <a:latin typeface="微軟正黑體" panose="020B0604030504040204" pitchFamily="34" charset="-120"/>
                <a:ea typeface="微軟正黑體" panose="020B0604030504040204" pitchFamily="34" charset="-120"/>
              </a:rPr>
              <a:t>、演習課</a:t>
            </a:r>
            <a:r>
              <a:rPr lang="en-US" altLang="zh-TW" b="1" dirty="0" smtClean="0">
                <a:latin typeface="微軟正黑體" panose="020B0604030504040204" pitchFamily="34" charset="-120"/>
                <a:ea typeface="微軟正黑體" panose="020B0604030504040204" pitchFamily="34" charset="-120"/>
              </a:rPr>
              <a:t>TA)</a:t>
            </a:r>
          </a:p>
          <a:p>
            <a:r>
              <a:rPr lang="zh-TW" altLang="en-US" sz="1400" dirty="0" smtClean="0">
                <a:latin typeface="微軟正黑體" panose="020B0604030504040204" pitchFamily="34" charset="-120"/>
                <a:ea typeface="微軟正黑體" panose="020B0604030504040204" pitchFamily="34" charset="-120"/>
              </a:rPr>
              <a:t>補助單位</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 教發</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通識中心</a:t>
            </a:r>
            <a:endParaRPr lang="en-US" altLang="zh-TW" sz="1400" dirty="0" smtClean="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資格</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本校碩士生</a:t>
            </a:r>
            <a:r>
              <a:rPr lang="zh-TW" altLang="en-US" b="1" dirty="0" smtClean="0">
                <a:latin typeface="微軟正黑體" panose="020B0604030504040204" pitchFamily="34" charset="-120"/>
                <a:ea typeface="微軟正黑體" panose="020B0604030504040204" pitchFamily="34" charset="-120"/>
              </a:rPr>
              <a:t>以上</a:t>
            </a:r>
            <a:endParaRPr lang="en-US" altLang="zh-TW" sz="1400" b="1" dirty="0">
              <a:latin typeface="微軟正黑體" panose="020B0604030504040204" pitchFamily="34" charset="-120"/>
              <a:ea typeface="微軟正黑體" panose="020B0604030504040204" pitchFamily="34" charset="-120"/>
            </a:endParaRPr>
          </a:p>
        </p:txBody>
      </p:sp>
      <p:sp>
        <p:nvSpPr>
          <p:cNvPr id="27" name="Rectangle 51"/>
          <p:cNvSpPr/>
          <p:nvPr/>
        </p:nvSpPr>
        <p:spPr>
          <a:xfrm>
            <a:off x="1616968" y="5083187"/>
            <a:ext cx="3283870" cy="1212657"/>
          </a:xfrm>
          <a:prstGeom prst="rect">
            <a:avLst/>
          </a:prstGeom>
          <a:solidFill>
            <a:schemeClr val="accent1">
              <a:lumMod val="40000"/>
              <a:lumOff val="60000"/>
            </a:schemeClr>
          </a:solidFill>
          <a:ln/>
        </p:spPr>
        <p:style>
          <a:lnRef idx="0">
            <a:schemeClr val="accent4"/>
          </a:lnRef>
          <a:fillRef idx="3">
            <a:schemeClr val="accent4"/>
          </a:fillRef>
          <a:effectRef idx="3">
            <a:schemeClr val="accent4"/>
          </a:effectRef>
          <a:fontRef idx="minor">
            <a:schemeClr val="lt1"/>
          </a:fontRef>
        </p:style>
        <p:txBody>
          <a:bodyPr lIns="457200" rtlCol="0" anchor="ctr"/>
          <a:lstStyle/>
          <a:p>
            <a:pPr>
              <a:lnSpc>
                <a:spcPts val="1300"/>
              </a:lnSpc>
            </a:pPr>
            <a:endParaRPr lang="en-US" altLang="zh-TW" sz="1400" b="1" dirty="0">
              <a:solidFill>
                <a:schemeClr val="bg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28" name="文字方塊 27"/>
          <p:cNvSpPr txBox="1"/>
          <p:nvPr/>
        </p:nvSpPr>
        <p:spPr>
          <a:xfrm>
            <a:off x="1710588" y="5169966"/>
            <a:ext cx="3144590" cy="861774"/>
          </a:xfrm>
          <a:prstGeom prst="rect">
            <a:avLst/>
          </a:prstGeom>
          <a:noFill/>
        </p:spPr>
        <p:txBody>
          <a:bodyPr wrap="square" rtlCol="0">
            <a:spAutoFit/>
          </a:bodyPr>
          <a:lstStyle/>
          <a:p>
            <a:pPr marL="285750" indent="-285750">
              <a:buFont typeface="Arial" panose="020B0604020202020204" pitchFamily="34" charset="0"/>
              <a:buChar char="•"/>
            </a:pPr>
            <a:r>
              <a:rPr lang="zh-TW" altLang="en-US" b="1" dirty="0" smtClean="0">
                <a:latin typeface="微軟正黑體" panose="020B0604030504040204" pitchFamily="34" charset="-120"/>
                <a:ea typeface="微軟正黑體" panose="020B0604030504040204" pitchFamily="34" charset="-120"/>
              </a:rPr>
              <a:t>一般課程類教學助理</a:t>
            </a:r>
            <a:r>
              <a:rPr lang="en-US" altLang="zh-TW" b="1" dirty="0" smtClean="0">
                <a:latin typeface="微軟正黑體" panose="020B0604030504040204" pitchFamily="34" charset="-120"/>
                <a:ea typeface="微軟正黑體" panose="020B0604030504040204" pitchFamily="34" charset="-120"/>
              </a:rPr>
              <a:t>(CA)</a:t>
            </a:r>
            <a:r>
              <a:rPr lang="zh-TW" altLang="en-US" b="1" dirty="0" smtClean="0">
                <a:latin typeface="微軟正黑體" panose="020B0604030504040204" pitchFamily="34" charset="-120"/>
                <a:ea typeface="微軟正黑體" panose="020B0604030504040204" pitchFamily="34" charset="-120"/>
              </a:rPr>
              <a:t> </a:t>
            </a:r>
            <a:endParaRPr lang="en-US" altLang="zh-TW" b="1"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補助單位</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 </a:t>
            </a:r>
            <a:r>
              <a:rPr lang="zh-TW" altLang="en-US" sz="1400" dirty="0" smtClean="0">
                <a:latin typeface="微軟正黑體" panose="020B0604030504040204" pitchFamily="34" charset="-120"/>
                <a:ea typeface="微軟正黑體" panose="020B0604030504040204" pitchFamily="34" charset="-120"/>
              </a:rPr>
              <a:t>教務處課務組</a:t>
            </a:r>
            <a:endParaRPr lang="en-US" altLang="zh-TW" sz="1400" dirty="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資格</a:t>
            </a:r>
            <a:r>
              <a:rPr lang="en-US" altLang="zh-TW" b="1" dirty="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本校學士班大三以上</a:t>
            </a:r>
            <a:endParaRPr lang="en-US" altLang="zh-TW" b="1" dirty="0">
              <a:latin typeface="微軟正黑體" panose="020B0604030504040204" pitchFamily="34" charset="-120"/>
              <a:ea typeface="微軟正黑體" panose="020B0604030504040204" pitchFamily="34" charset="-120"/>
            </a:endParaRPr>
          </a:p>
        </p:txBody>
      </p:sp>
      <p:sp>
        <p:nvSpPr>
          <p:cNvPr id="32" name="Rectangle 51"/>
          <p:cNvSpPr/>
          <p:nvPr/>
        </p:nvSpPr>
        <p:spPr>
          <a:xfrm>
            <a:off x="5467260" y="5083187"/>
            <a:ext cx="3456384" cy="1234627"/>
          </a:xfrm>
          <a:prstGeom prst="rect">
            <a:avLst/>
          </a:prstGeom>
          <a:solidFill>
            <a:srgbClr val="CCECFF"/>
          </a:solidFill>
          <a:ln/>
        </p:spPr>
        <p:style>
          <a:lnRef idx="0">
            <a:schemeClr val="accent2"/>
          </a:lnRef>
          <a:fillRef idx="3">
            <a:schemeClr val="accent2"/>
          </a:fillRef>
          <a:effectRef idx="3">
            <a:schemeClr val="accent2"/>
          </a:effectRef>
          <a:fontRef idx="minor">
            <a:schemeClr val="lt1"/>
          </a:fontRef>
        </p:style>
        <p:txBody>
          <a:bodyPr lIns="457200" rtlCol="0" anchor="ctr"/>
          <a:lstStyle/>
          <a:p>
            <a:pPr>
              <a:lnSpc>
                <a:spcPts val="1300"/>
              </a:lnSpc>
            </a:pPr>
            <a:endParaRPr lang="en-US" altLang="zh-TW" sz="1400" b="1" dirty="0">
              <a:solidFill>
                <a:schemeClr val="bg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52" name="橢圓 4"/>
          <p:cNvSpPr/>
          <p:nvPr/>
        </p:nvSpPr>
        <p:spPr>
          <a:xfrm>
            <a:off x="1469956" y="4922263"/>
            <a:ext cx="481265" cy="4444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zh-TW" altLang="en-US" sz="1600" kern="1200" dirty="0"/>
          </a:p>
        </p:txBody>
      </p:sp>
      <p:sp>
        <p:nvSpPr>
          <p:cNvPr id="66" name="內容版面配置區 2"/>
          <p:cNvSpPr>
            <a:spLocks noGrp="1"/>
          </p:cNvSpPr>
          <p:nvPr>
            <p:ph idx="1"/>
          </p:nvPr>
        </p:nvSpPr>
        <p:spPr>
          <a:xfrm>
            <a:off x="323528" y="1303951"/>
            <a:ext cx="8820472" cy="636662"/>
          </a:xfrm>
          <a:ln>
            <a:noFill/>
          </a:ln>
        </p:spPr>
        <p:txBody>
          <a:bodyPr/>
          <a:lstStyle/>
          <a:p>
            <a:pPr marL="0" indent="0">
              <a:buNone/>
            </a:pPr>
            <a:r>
              <a:rPr lang="zh-TW" altLang="en-US" sz="2400" b="1" dirty="0">
                <a:solidFill>
                  <a:srgbClr val="0070C0"/>
                </a:solidFill>
                <a:latin typeface="微軟正黑體" panose="020B0604030504040204" pitchFamily="34" charset="-120"/>
                <a:ea typeface="微軟正黑體" panose="020B0604030504040204" pitchFamily="34" charset="-120"/>
                <a:cs typeface="+mj-cs"/>
              </a:rPr>
              <a:t>除修習正式學分「教學實習與實務」課程外</a:t>
            </a:r>
            <a:r>
              <a:rPr lang="zh-TW" altLang="en-US" sz="2400" b="1" dirty="0" smtClean="0">
                <a:solidFill>
                  <a:srgbClr val="0070C0"/>
                </a:solidFill>
                <a:latin typeface="微軟正黑體" panose="020B0604030504040204" pitchFamily="34" charset="-120"/>
                <a:ea typeface="微軟正黑體" panose="020B0604030504040204" pitchFamily="34" charset="-120"/>
                <a:cs typeface="+mj-cs"/>
              </a:rPr>
              <a:t>，還有哪些不同呢</a:t>
            </a:r>
            <a:r>
              <a:rPr lang="en-US" altLang="zh-TW" sz="2400" b="1" dirty="0" smtClean="0">
                <a:solidFill>
                  <a:srgbClr val="0070C0"/>
                </a:solidFill>
                <a:latin typeface="微軟正黑體" panose="020B0604030504040204" pitchFamily="34" charset="-120"/>
                <a:ea typeface="微軟正黑體" panose="020B0604030504040204" pitchFamily="34" charset="-120"/>
                <a:cs typeface="+mj-cs"/>
              </a:rPr>
              <a:t>?</a:t>
            </a:r>
            <a:endParaRPr lang="zh-TW" altLang="en-US" sz="2400" b="1" dirty="0">
              <a:solidFill>
                <a:srgbClr val="0070C0"/>
              </a:solidFill>
              <a:latin typeface="微軟正黑體" panose="020B0604030504040204" pitchFamily="34" charset="-120"/>
              <a:ea typeface="微軟正黑體" panose="020B0604030504040204" pitchFamily="34" charset="-120"/>
              <a:cs typeface="+mj-cs"/>
            </a:endParaRPr>
          </a:p>
        </p:txBody>
      </p:sp>
      <p:sp>
        <p:nvSpPr>
          <p:cNvPr id="5" name="投影片編號版面配置區 4"/>
          <p:cNvSpPr>
            <a:spLocks noGrp="1"/>
          </p:cNvSpPr>
          <p:nvPr>
            <p:ph type="sldNum" sz="quarter" idx="12"/>
          </p:nvPr>
        </p:nvSpPr>
        <p:spPr>
          <a:xfrm>
            <a:off x="7010400" y="6492875"/>
            <a:ext cx="2133600" cy="365125"/>
          </a:xfrm>
        </p:spPr>
        <p:txBody>
          <a:bodyPr/>
          <a:lstStyle/>
          <a:p>
            <a:fld id="{5CE1597B-A397-4CB3-9660-0097F3AD3601}" type="slidenum">
              <a:rPr lang="fr-CA" altLang="zh-TW" smtClean="0"/>
              <a:pPr/>
              <a:t>40</a:t>
            </a:fld>
            <a:endParaRPr lang="fr-CA" altLang="zh-TW" dirty="0"/>
          </a:p>
        </p:txBody>
      </p:sp>
      <p:sp>
        <p:nvSpPr>
          <p:cNvPr id="42" name="文字方塊 41"/>
          <p:cNvSpPr txBox="1"/>
          <p:nvPr/>
        </p:nvSpPr>
        <p:spPr>
          <a:xfrm>
            <a:off x="5467260" y="2849236"/>
            <a:ext cx="3456384" cy="861774"/>
          </a:xfrm>
          <a:prstGeom prst="rect">
            <a:avLst/>
          </a:prstGeom>
          <a:noFill/>
        </p:spPr>
        <p:txBody>
          <a:bodyPr wrap="square" rtlCol="0">
            <a:spAutoFit/>
          </a:bodyPr>
          <a:lstStyle/>
          <a:p>
            <a:pPr marL="285750" indent="-285750">
              <a:buFont typeface="Arial" panose="020B0604020202020204" pitchFamily="34" charset="0"/>
              <a:buChar char="•"/>
            </a:pPr>
            <a:r>
              <a:rPr lang="zh-TW" altLang="en-US" b="1" dirty="0" smtClean="0">
                <a:latin typeface="微軟正黑體" panose="020B0604030504040204" pitchFamily="34" charset="-120"/>
                <a:ea typeface="微軟正黑體" panose="020B0604030504040204" pitchFamily="34" charset="-120"/>
              </a:rPr>
              <a:t>討論課獎助生、演習課獎助生</a:t>
            </a:r>
            <a:endParaRPr lang="en-US" altLang="zh-TW" b="1" dirty="0" smtClean="0">
              <a:latin typeface="微軟正黑體" panose="020B0604030504040204" pitchFamily="34" charset="-120"/>
              <a:ea typeface="微軟正黑體" panose="020B0604030504040204" pitchFamily="34" charset="-120"/>
            </a:endParaRPr>
          </a:p>
          <a:p>
            <a:r>
              <a:rPr lang="zh-TW" altLang="en-US" sz="1400" dirty="0" smtClean="0">
                <a:latin typeface="微軟正黑體" panose="020B0604030504040204" pitchFamily="34" charset="-120"/>
                <a:ea typeface="微軟正黑體" panose="020B0604030504040204" pitchFamily="34" charset="-120"/>
              </a:rPr>
              <a:t>補助單位</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 教發</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通識中心</a:t>
            </a:r>
            <a:endParaRPr lang="en-US" altLang="zh-TW" sz="1400" dirty="0" smtClean="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資格</a:t>
            </a:r>
            <a:r>
              <a:rPr lang="en-US" altLang="zh-TW" b="1" dirty="0" smtClean="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本校碩士生以上</a:t>
            </a:r>
            <a:endParaRPr lang="en-US" altLang="zh-TW" b="1" dirty="0" smtClean="0">
              <a:latin typeface="微軟正黑體" panose="020B0604030504040204" pitchFamily="34" charset="-120"/>
              <a:ea typeface="微軟正黑體" panose="020B0604030504040204" pitchFamily="34" charset="-120"/>
            </a:endParaRPr>
          </a:p>
        </p:txBody>
      </p:sp>
      <p:sp>
        <p:nvSpPr>
          <p:cNvPr id="77" name="Rectangle 51"/>
          <p:cNvSpPr/>
          <p:nvPr/>
        </p:nvSpPr>
        <p:spPr>
          <a:xfrm>
            <a:off x="5467260" y="3861048"/>
            <a:ext cx="3456384" cy="1200151"/>
          </a:xfrm>
          <a:prstGeom prst="rect">
            <a:avLst/>
          </a:prstGeom>
          <a:solidFill>
            <a:srgbClr val="CCECFF"/>
          </a:solidFill>
          <a:ln/>
        </p:spPr>
        <p:style>
          <a:lnRef idx="0">
            <a:schemeClr val="accent2"/>
          </a:lnRef>
          <a:fillRef idx="3">
            <a:schemeClr val="accent2"/>
          </a:fillRef>
          <a:effectRef idx="3">
            <a:schemeClr val="accent2"/>
          </a:effectRef>
          <a:fontRef idx="minor">
            <a:schemeClr val="lt1"/>
          </a:fontRef>
        </p:style>
        <p:txBody>
          <a:bodyPr lIns="457200" rtlCol="0" anchor="ctr"/>
          <a:lstStyle/>
          <a:p>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5611276" y="4005064"/>
            <a:ext cx="2880320" cy="861774"/>
          </a:xfrm>
          <a:prstGeom prst="rect">
            <a:avLst/>
          </a:prstGeom>
          <a:noFill/>
        </p:spPr>
        <p:txBody>
          <a:bodyPr wrap="square" rtlCol="0">
            <a:spAutoFit/>
          </a:bodyPr>
          <a:lstStyle/>
          <a:p>
            <a:pPr marL="285750" indent="-285750">
              <a:buFont typeface="Arial" panose="020B0604020202020204" pitchFamily="34" charset="0"/>
              <a:buChar char="•"/>
            </a:pPr>
            <a:r>
              <a:rPr lang="zh-TW" altLang="en-US" b="1" dirty="0" smtClean="0">
                <a:solidFill>
                  <a:srgbClr val="FF0000"/>
                </a:solidFill>
                <a:latin typeface="微軟正黑體" panose="020B0604030504040204" pitchFamily="34" charset="-120"/>
                <a:ea typeface="微軟正黑體" panose="020B0604030504040204" pitchFamily="34" charset="-120"/>
              </a:rPr>
              <a:t>實</a:t>
            </a:r>
            <a:r>
              <a:rPr lang="zh-TW" altLang="en-US" b="1" dirty="0">
                <a:solidFill>
                  <a:srgbClr val="FF0000"/>
                </a:solidFill>
                <a:latin typeface="微軟正黑體" panose="020B0604030504040204" pitchFamily="34" charset="-120"/>
                <a:ea typeface="微軟正黑體" panose="020B0604030504040204" pitchFamily="34" charset="-120"/>
              </a:rPr>
              <a:t>作</a:t>
            </a:r>
            <a:r>
              <a:rPr lang="zh-TW" altLang="en-US" b="1" dirty="0" smtClean="0">
                <a:solidFill>
                  <a:srgbClr val="FF0000"/>
                </a:solidFill>
                <a:latin typeface="微軟正黑體" panose="020B0604030504040204" pitchFamily="34" charset="-120"/>
                <a:ea typeface="微軟正黑體" panose="020B0604030504040204" pitchFamily="34" charset="-120"/>
              </a:rPr>
              <a:t>課</a:t>
            </a:r>
            <a:r>
              <a:rPr lang="zh-TW" altLang="en-US" b="1" dirty="0">
                <a:solidFill>
                  <a:srgbClr val="FF0000"/>
                </a:solidFill>
                <a:latin typeface="微軟正黑體" panose="020B0604030504040204" pitchFamily="34" charset="-120"/>
                <a:ea typeface="微軟正黑體" panose="020B0604030504040204" pitchFamily="34" charset="-120"/>
              </a:rPr>
              <a:t>獎助生</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補助單位</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 教發</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通識</a:t>
            </a:r>
            <a:r>
              <a:rPr lang="zh-TW" altLang="en-US" sz="1400" dirty="0" smtClean="0">
                <a:latin typeface="微軟正黑體" panose="020B0604030504040204" pitchFamily="34" charset="-120"/>
                <a:ea typeface="微軟正黑體" panose="020B0604030504040204" pitchFamily="34" charset="-120"/>
              </a:rPr>
              <a:t>中心</a:t>
            </a:r>
            <a:endParaRPr lang="en-US" altLang="zh-TW" sz="1400" dirty="0">
              <a:solidFill>
                <a:srgbClr val="FF0000"/>
              </a:solidFill>
              <a:latin typeface="微軟正黑體" panose="020B0604030504040204" pitchFamily="34" charset="-120"/>
              <a:ea typeface="微軟正黑體" panose="020B0604030504040204" pitchFamily="34" charset="-120"/>
            </a:endParaRPr>
          </a:p>
          <a:p>
            <a:r>
              <a:rPr lang="zh-TW" altLang="en-US" b="1" dirty="0">
                <a:solidFill>
                  <a:srgbClr val="FF0000"/>
                </a:solidFill>
                <a:latin typeface="微軟正黑體" panose="020B0604030504040204" pitchFamily="34" charset="-120"/>
                <a:ea typeface="微軟正黑體" panose="020B0604030504040204" pitchFamily="34" charset="-120"/>
              </a:rPr>
              <a:t>資格</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 本校學士班大三以上</a:t>
            </a:r>
            <a:endParaRPr lang="zh-TW" altLang="en-US" b="1" dirty="0">
              <a:solidFill>
                <a:srgbClr val="FF0000"/>
              </a:solidFill>
            </a:endParaRPr>
          </a:p>
        </p:txBody>
      </p:sp>
      <p:sp>
        <p:nvSpPr>
          <p:cNvPr id="8" name="圓角矩形圖說文字 7"/>
          <p:cNvSpPr/>
          <p:nvPr/>
        </p:nvSpPr>
        <p:spPr>
          <a:xfrm>
            <a:off x="7748365" y="3861048"/>
            <a:ext cx="1043608" cy="404642"/>
          </a:xfrm>
          <a:prstGeom prst="wedgeRoundRectCallout">
            <a:avLst>
              <a:gd name="adj1" fmla="val -67207"/>
              <a:gd name="adj2" fmla="val 30241"/>
              <a:gd name="adj3" fmla="val 16667"/>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latin typeface="微軟正黑體" panose="020B0604030504040204" pitchFamily="34" charset="-120"/>
                <a:ea typeface="微軟正黑體" panose="020B0604030504040204" pitchFamily="34" charset="-120"/>
              </a:rPr>
              <a:t>新增</a:t>
            </a:r>
          </a:p>
        </p:txBody>
      </p:sp>
      <p:sp>
        <p:nvSpPr>
          <p:cNvPr id="82" name="文字方塊 81"/>
          <p:cNvSpPr txBox="1"/>
          <p:nvPr/>
        </p:nvSpPr>
        <p:spPr>
          <a:xfrm>
            <a:off x="5575272" y="5202516"/>
            <a:ext cx="3533232" cy="861774"/>
          </a:xfrm>
          <a:prstGeom prst="rect">
            <a:avLst/>
          </a:prstGeom>
          <a:noFill/>
        </p:spPr>
        <p:txBody>
          <a:bodyPr wrap="square" rtlCol="0">
            <a:spAutoFit/>
          </a:bodyPr>
          <a:lstStyle/>
          <a:p>
            <a:pPr marL="285750" indent="-285750">
              <a:buFont typeface="Arial" panose="020B0604020202020204" pitchFamily="34" charset="0"/>
              <a:buChar char="•"/>
            </a:pPr>
            <a:r>
              <a:rPr lang="zh-TW" altLang="en-US" b="1" dirty="0" smtClean="0">
                <a:solidFill>
                  <a:srgbClr val="FF0000"/>
                </a:solidFill>
                <a:latin typeface="微軟正黑體" panose="020B0604030504040204" pitchFamily="34" charset="-120"/>
                <a:ea typeface="微軟正黑體" panose="020B0604030504040204" pitchFamily="34" charset="-120"/>
              </a:rPr>
              <a:t>課程經營類</a:t>
            </a:r>
            <a:r>
              <a:rPr lang="zh-TW" altLang="en-US" b="1" dirty="0">
                <a:solidFill>
                  <a:srgbClr val="FF0000"/>
                </a:solidFill>
                <a:latin typeface="微軟正黑體" panose="020B0604030504040204" pitchFamily="34" charset="-120"/>
                <a:ea typeface="微軟正黑體" panose="020B0604030504040204" pitchFamily="34" charset="-120"/>
              </a:rPr>
              <a:t>獎助生</a:t>
            </a:r>
            <a:endParaRPr lang="en-US" altLang="zh-TW" b="1"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補助單位</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 </a:t>
            </a:r>
            <a:r>
              <a:rPr lang="zh-TW" altLang="en-US" sz="1400" dirty="0" smtClean="0">
                <a:latin typeface="微軟正黑體" panose="020B0604030504040204" pitchFamily="34" charset="-120"/>
                <a:ea typeface="微軟正黑體" panose="020B0604030504040204" pitchFamily="34" charset="-120"/>
              </a:rPr>
              <a:t>教務處課務組</a:t>
            </a:r>
            <a:endParaRPr lang="en-US" altLang="zh-TW" sz="1400" dirty="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資格</a:t>
            </a:r>
            <a:r>
              <a:rPr lang="en-US" altLang="zh-TW" b="1" dirty="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本校學士班大三以上</a:t>
            </a:r>
            <a:endParaRPr lang="en-US" altLang="zh-TW" b="1" dirty="0">
              <a:latin typeface="微軟正黑體" panose="020B0604030504040204" pitchFamily="34" charset="-120"/>
              <a:ea typeface="微軟正黑體" panose="020B0604030504040204" pitchFamily="34" charset="-120"/>
            </a:endParaRPr>
          </a:p>
        </p:txBody>
      </p:sp>
      <p:sp>
        <p:nvSpPr>
          <p:cNvPr id="83" name="向右箭號 82"/>
          <p:cNvSpPr/>
          <p:nvPr/>
        </p:nvSpPr>
        <p:spPr>
          <a:xfrm>
            <a:off x="5056868" y="4265690"/>
            <a:ext cx="307220" cy="54470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84" name="向右箭號 83"/>
          <p:cNvSpPr/>
          <p:nvPr/>
        </p:nvSpPr>
        <p:spPr>
          <a:xfrm>
            <a:off x="5017324" y="5359278"/>
            <a:ext cx="307220" cy="54470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87" name="等於 86"/>
          <p:cNvSpPr/>
          <p:nvPr/>
        </p:nvSpPr>
        <p:spPr>
          <a:xfrm>
            <a:off x="5004048" y="3054217"/>
            <a:ext cx="307220" cy="514508"/>
          </a:xfrm>
          <a:prstGeom prst="mathEqua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6" name="文字方塊 25"/>
          <p:cNvSpPr txBox="1"/>
          <p:nvPr/>
        </p:nvSpPr>
        <p:spPr>
          <a:xfrm>
            <a:off x="251520" y="6381328"/>
            <a:ext cx="7838640" cy="276999"/>
          </a:xfrm>
          <a:prstGeom prst="rect">
            <a:avLst/>
          </a:prstGeom>
          <a:noFill/>
        </p:spPr>
        <p:txBody>
          <a:bodyPr wrap="square" rtlCol="0">
            <a:spAutoFit/>
          </a:bodyPr>
          <a:lstStyle/>
          <a:p>
            <a:pPr marL="285750" indent="-285750" algn="just">
              <a:buFont typeface="Arial" panose="020B0604020202020204" pitchFamily="34" charset="0"/>
              <a:buChar char="•"/>
            </a:pPr>
            <a:r>
              <a:rPr lang="zh-TW" altLang="en-US" sz="1200" dirty="0" smtClean="0"/>
              <a:t>國立政治大學教學獎助生</a:t>
            </a:r>
            <a:r>
              <a:rPr lang="zh-TW" altLang="en-US" sz="1200" dirty="0"/>
              <a:t>經費補助要點</a:t>
            </a:r>
            <a:endParaRPr lang="en-US" altLang="zh-TW" sz="1200" dirty="0" smtClean="0"/>
          </a:p>
        </p:txBody>
      </p:sp>
    </p:spTree>
    <p:extLst>
      <p:ext uri="{BB962C8B-B14F-4D97-AF65-F5344CB8AC3E}">
        <p14:creationId xmlns:p14="http://schemas.microsoft.com/office/powerpoint/2010/main" val="7208017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179512" y="260648"/>
            <a:ext cx="9073008" cy="1143000"/>
          </a:xfrm>
        </p:spPr>
        <p:txBody>
          <a:bodyPr/>
          <a:lstStyle/>
          <a:p>
            <a:pPr algn="l"/>
            <a:r>
              <a:rPr lang="zh-TW" altLang="en-US" sz="3600" b="1" dirty="0">
                <a:solidFill>
                  <a:srgbClr val="0070C0"/>
                </a:solidFill>
                <a:latin typeface="微軟正黑體" panose="020B0604030504040204" pitchFamily="34" charset="-120"/>
                <a:ea typeface="微軟正黑體" panose="020B0604030504040204" pitchFamily="34" charset="-120"/>
              </a:rPr>
              <a:t>四、其他</a:t>
            </a:r>
            <a:r>
              <a:rPr lang="en-US" altLang="zh-TW" sz="3600" b="1" dirty="0">
                <a:solidFill>
                  <a:srgbClr val="0070C0"/>
                </a:solidFill>
                <a:latin typeface="微軟正黑體" panose="020B0604030504040204" pitchFamily="34" charset="-120"/>
                <a:ea typeface="微軟正黑體" panose="020B0604030504040204" pitchFamily="34" charset="-120"/>
              </a:rPr>
              <a:t>TA</a:t>
            </a:r>
            <a:r>
              <a:rPr lang="zh-TW" altLang="en-US" sz="3600" b="1" dirty="0">
                <a:solidFill>
                  <a:srgbClr val="0070C0"/>
                </a:solidFill>
                <a:latin typeface="微軟正黑體" panose="020B0604030504040204" pitchFamily="34" charset="-120"/>
                <a:ea typeface="微軟正黑體" panose="020B0604030504040204" pitchFamily="34" charset="-120"/>
              </a:rPr>
              <a:t>變革事項對照表</a:t>
            </a:r>
            <a:r>
              <a:rPr lang="en-US" altLang="zh-TW" sz="3600" b="1" dirty="0" smtClean="0">
                <a:solidFill>
                  <a:srgbClr val="0070C0"/>
                </a:solidFill>
                <a:latin typeface="微軟正黑體" panose="020B0604030504040204" pitchFamily="34" charset="-120"/>
                <a:ea typeface="微軟正黑體" panose="020B0604030504040204" pitchFamily="34" charset="-120"/>
              </a:rPr>
              <a:t>(</a:t>
            </a:r>
            <a:r>
              <a:rPr lang="zh-TW" altLang="en-US" sz="3600" b="1" dirty="0" smtClean="0">
                <a:solidFill>
                  <a:srgbClr val="0070C0"/>
                </a:solidFill>
                <a:latin typeface="微軟正黑體" panose="020B0604030504040204" pitchFamily="34" charset="-120"/>
                <a:ea typeface="微軟正黑體" panose="020B0604030504040204" pitchFamily="34" charset="-120"/>
              </a:rPr>
              <a:t>續</a:t>
            </a:r>
            <a:r>
              <a:rPr lang="en-US" altLang="zh-TW" sz="3600" b="1" dirty="0" smtClean="0">
                <a:solidFill>
                  <a:srgbClr val="0070C0"/>
                </a:solidFill>
                <a:latin typeface="微軟正黑體" panose="020B0604030504040204" pitchFamily="34" charset="-120"/>
                <a:ea typeface="微軟正黑體" panose="020B0604030504040204" pitchFamily="34" charset="-120"/>
              </a:rPr>
              <a:t>1)</a:t>
            </a:r>
            <a:endParaRPr lang="fr-CA" altLang="zh-TW" sz="3600" b="1" dirty="0" smtClean="0">
              <a:solidFill>
                <a:srgbClr val="9C4839"/>
              </a:solidFill>
              <a:latin typeface="微軟正黑體" panose="020B0604030504040204" pitchFamily="34" charset="-120"/>
              <a:ea typeface="微軟正黑體" panose="020B0604030504040204" pitchFamily="34" charset="-120"/>
            </a:endParaRPr>
          </a:p>
        </p:txBody>
      </p:sp>
      <p:sp>
        <p:nvSpPr>
          <p:cNvPr id="15" name="Round Same Side Corner Rectangle 16"/>
          <p:cNvSpPr/>
          <p:nvPr/>
        </p:nvSpPr>
        <p:spPr>
          <a:xfrm>
            <a:off x="1651270" y="1197996"/>
            <a:ext cx="3249568" cy="790316"/>
          </a:xfrm>
          <a:prstGeom prst="round2SameRect">
            <a:avLst>
              <a:gd name="adj1" fmla="val 16667"/>
              <a:gd name="adj2" fmla="val 0"/>
            </a:avLst>
          </a:prstGeom>
          <a:solidFill>
            <a:schemeClr val="bg1"/>
          </a:solidFill>
          <a:ln w="28575">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algn="ctr">
              <a:lnSpc>
                <a:spcPts val="1300"/>
              </a:lnSpc>
            </a:pPr>
            <a:endParaRPr lang="en-US"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16" name="Round Same Side Corner Rectangle 174"/>
          <p:cNvSpPr/>
          <p:nvPr/>
        </p:nvSpPr>
        <p:spPr>
          <a:xfrm>
            <a:off x="279687" y="1196752"/>
            <a:ext cx="1325837" cy="790316"/>
          </a:xfrm>
          <a:prstGeom prst="round2SameRect">
            <a:avLst>
              <a:gd name="adj1" fmla="val 16667"/>
              <a:gd name="adj2" fmla="val 0"/>
            </a:avLst>
          </a:prstGeom>
          <a:gradFill flip="none" rotWithShape="1">
            <a:gsLst>
              <a:gs pos="47000">
                <a:schemeClr val="bg1"/>
              </a:gs>
              <a:gs pos="100000">
                <a:schemeClr val="bg1">
                  <a:lumMod val="85000"/>
                </a:schemeClr>
              </a:gs>
              <a:gs pos="0">
                <a:schemeClr val="bg1">
                  <a:lumMod val="85000"/>
                </a:schemeClr>
              </a:gs>
            </a:gsLst>
            <a:lin ang="12600000" scaled="0"/>
            <a:tileRect/>
          </a:gradFill>
          <a:ln w="28575">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0" rtlCol="0" anchor="ctr"/>
          <a:lstStyle/>
          <a:p>
            <a:pPr>
              <a:lnSpc>
                <a:spcPts val="1300"/>
              </a:lnSpc>
            </a:pPr>
            <a:endParaRPr lang="en-US" sz="2000" b="1" dirty="0">
              <a:solidFill>
                <a:schemeClr val="tx1"/>
              </a:solidFill>
              <a:effectLst>
                <a:outerShdw blurRad="63500" dist="25400" dir="5400000" algn="t" rotWithShape="0">
                  <a:prstClr val="black">
                    <a:alpha val="30000"/>
                  </a:prstClr>
                </a:outerShdw>
              </a:effectLst>
              <a:cs typeface="Arial" pitchFamily="34" charset="0"/>
            </a:endParaRPr>
          </a:p>
        </p:txBody>
      </p:sp>
      <p:sp>
        <p:nvSpPr>
          <p:cNvPr id="17" name="Round Same Side Corner Rectangle 17"/>
          <p:cNvSpPr/>
          <p:nvPr/>
        </p:nvSpPr>
        <p:spPr>
          <a:xfrm>
            <a:off x="5469454" y="1209010"/>
            <a:ext cx="3454190" cy="790316"/>
          </a:xfrm>
          <a:prstGeom prst="round2SameRect">
            <a:avLst>
              <a:gd name="adj1" fmla="val 16667"/>
              <a:gd name="adj2" fmla="val 0"/>
            </a:avLst>
          </a:prstGeom>
          <a:solidFill>
            <a:schemeClr val="bg1"/>
          </a:solidFill>
          <a:ln w="28575">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algn="ctr">
              <a:lnSpc>
                <a:spcPts val="1300"/>
              </a:lnSpc>
            </a:pPr>
            <a:endParaRPr lang="en-US" sz="2000" b="1" dirty="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18" name="文字方塊 17"/>
          <p:cNvSpPr txBox="1"/>
          <p:nvPr/>
        </p:nvSpPr>
        <p:spPr>
          <a:xfrm>
            <a:off x="1866099" y="1289866"/>
            <a:ext cx="2736304" cy="646331"/>
          </a:xfrm>
          <a:prstGeom prst="rect">
            <a:avLst/>
          </a:prstGeom>
          <a:noFill/>
        </p:spPr>
        <p:txBody>
          <a:bodyPr wrap="square" rtlCol="0">
            <a:spAutoFit/>
          </a:bodyPr>
          <a:lstStyle/>
          <a:p>
            <a:pPr algn="ctr"/>
            <a:r>
              <a:rPr lang="en-US" altLang="zh-TW" b="1" dirty="0" smtClean="0"/>
              <a:t>105-2</a:t>
            </a:r>
          </a:p>
          <a:p>
            <a:pPr algn="ctr"/>
            <a:r>
              <a:rPr lang="zh-TW" altLang="en-US" b="1" dirty="0" smtClean="0"/>
              <a:t>課程</a:t>
            </a:r>
            <a:r>
              <a:rPr lang="zh-TW" altLang="en-US" b="1" dirty="0"/>
              <a:t>學習型教學助理</a:t>
            </a:r>
          </a:p>
        </p:txBody>
      </p:sp>
      <p:sp>
        <p:nvSpPr>
          <p:cNvPr id="19" name="文字方塊 18"/>
          <p:cNvSpPr txBox="1"/>
          <p:nvPr/>
        </p:nvSpPr>
        <p:spPr>
          <a:xfrm>
            <a:off x="5940152" y="1270004"/>
            <a:ext cx="2736304" cy="646331"/>
          </a:xfrm>
          <a:prstGeom prst="rect">
            <a:avLst/>
          </a:prstGeom>
          <a:noFill/>
        </p:spPr>
        <p:txBody>
          <a:bodyPr wrap="square" rtlCol="0">
            <a:spAutoFit/>
          </a:bodyPr>
          <a:lstStyle/>
          <a:p>
            <a:pPr algn="ctr"/>
            <a:r>
              <a:rPr lang="en-US" altLang="zh-TW" b="1" dirty="0" smtClean="0"/>
              <a:t>106-1</a:t>
            </a:r>
          </a:p>
          <a:p>
            <a:pPr algn="ctr"/>
            <a:r>
              <a:rPr lang="zh-TW" altLang="en-US" b="1" dirty="0" smtClean="0"/>
              <a:t>教學獎助生</a:t>
            </a:r>
            <a:endParaRPr lang="zh-TW" altLang="en-US" b="1" dirty="0"/>
          </a:p>
        </p:txBody>
      </p:sp>
      <p:sp>
        <p:nvSpPr>
          <p:cNvPr id="20" name="Rectangle 51"/>
          <p:cNvSpPr/>
          <p:nvPr/>
        </p:nvSpPr>
        <p:spPr>
          <a:xfrm>
            <a:off x="1635928" y="2023568"/>
            <a:ext cx="3260108" cy="3182865"/>
          </a:xfrm>
          <a:prstGeom prst="rect">
            <a:avLst/>
          </a:prstGeom>
          <a:solidFill>
            <a:schemeClr val="accent1">
              <a:lumMod val="40000"/>
              <a:lumOff val="60000"/>
            </a:schemeClr>
          </a:solidFill>
          <a:ln/>
        </p:spPr>
        <p:style>
          <a:lnRef idx="0">
            <a:schemeClr val="accent4"/>
          </a:lnRef>
          <a:fillRef idx="3">
            <a:schemeClr val="accent4"/>
          </a:fillRef>
          <a:effectRef idx="3">
            <a:schemeClr val="accent4"/>
          </a:effectRef>
          <a:fontRef idx="minor">
            <a:schemeClr val="lt1"/>
          </a:fontRef>
        </p:style>
        <p:txBody>
          <a:bodyPr lIns="457200" rtlCol="0" anchor="ctr"/>
          <a:lstStyle/>
          <a:p>
            <a:pPr>
              <a:lnSpc>
                <a:spcPts val="1300"/>
              </a:lnSpc>
            </a:pPr>
            <a:endParaRPr lang="en-US" altLang="zh-TW" sz="1400" b="1" dirty="0">
              <a:solidFill>
                <a:schemeClr val="bg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21" name="Rectangle 51"/>
          <p:cNvSpPr/>
          <p:nvPr/>
        </p:nvSpPr>
        <p:spPr>
          <a:xfrm>
            <a:off x="5479396" y="2018035"/>
            <a:ext cx="3454190" cy="3188398"/>
          </a:xfrm>
          <a:prstGeom prst="rect">
            <a:avLst/>
          </a:prstGeom>
          <a:solidFill>
            <a:srgbClr val="CCECFF"/>
          </a:solidFill>
          <a:ln/>
        </p:spPr>
        <p:style>
          <a:lnRef idx="0">
            <a:schemeClr val="accent2"/>
          </a:lnRef>
          <a:fillRef idx="3">
            <a:schemeClr val="accent2"/>
          </a:fillRef>
          <a:effectRef idx="3">
            <a:schemeClr val="accent2"/>
          </a:effectRef>
          <a:fontRef idx="minor">
            <a:schemeClr val="lt1"/>
          </a:fontRef>
        </p:style>
        <p:txBody>
          <a:bodyPr lIns="457200" rtlCol="0" anchor="ctr"/>
          <a:lstStyle/>
          <a:p>
            <a:pPr>
              <a:lnSpc>
                <a:spcPts val="1300"/>
              </a:lnSpc>
            </a:pPr>
            <a:endParaRPr lang="en-US" altLang="zh-TW" sz="1400" b="1" dirty="0">
              <a:solidFill>
                <a:schemeClr val="bg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22" name="Rectangle 24"/>
          <p:cNvSpPr/>
          <p:nvPr/>
        </p:nvSpPr>
        <p:spPr>
          <a:xfrm>
            <a:off x="279687" y="2034233"/>
            <a:ext cx="1309187" cy="4546513"/>
          </a:xfrm>
          <a:prstGeom prst="rect">
            <a:avLst/>
          </a:prstGeom>
          <a:solidFill>
            <a:schemeClr val="bg1">
              <a:lumMod val="65000"/>
            </a:schemeClr>
          </a:solidFill>
          <a:ln w="190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45720" rtlCol="0" anchor="ctr"/>
          <a:lstStyle/>
          <a:p>
            <a:pPr algn="ctr">
              <a:lnSpc>
                <a:spcPts val="1300"/>
              </a:lnSpc>
            </a:pPr>
            <a:r>
              <a:rPr lang="zh-TW" altLang="en-US"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rPr>
              <a:t>員額</a:t>
            </a:r>
            <a:r>
              <a:rPr lang="en-US" altLang="zh-TW"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rPr>
              <a:t>	</a:t>
            </a:r>
            <a:r>
              <a:rPr lang="zh-TW" altLang="en-US"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rPr>
              <a:t>核定標準</a:t>
            </a:r>
            <a:endParaRPr lang="en-US" altLang="zh-TW"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27" name="Rectangle 51"/>
          <p:cNvSpPr/>
          <p:nvPr/>
        </p:nvSpPr>
        <p:spPr>
          <a:xfrm>
            <a:off x="1619672" y="5217911"/>
            <a:ext cx="3283870" cy="1362836"/>
          </a:xfrm>
          <a:prstGeom prst="rect">
            <a:avLst/>
          </a:prstGeom>
          <a:solidFill>
            <a:schemeClr val="accent1">
              <a:lumMod val="40000"/>
              <a:lumOff val="60000"/>
            </a:schemeClr>
          </a:solidFill>
          <a:ln/>
        </p:spPr>
        <p:style>
          <a:lnRef idx="0">
            <a:schemeClr val="accent4"/>
          </a:lnRef>
          <a:fillRef idx="3">
            <a:schemeClr val="accent4"/>
          </a:fillRef>
          <a:effectRef idx="3">
            <a:schemeClr val="accent4"/>
          </a:effectRef>
          <a:fontRef idx="minor">
            <a:schemeClr val="lt1"/>
          </a:fontRef>
        </p:style>
        <p:txBody>
          <a:bodyPr lIns="457200" rtlCol="0" anchor="ctr"/>
          <a:lstStyle/>
          <a:p>
            <a:pPr>
              <a:lnSpc>
                <a:spcPts val="1300"/>
              </a:lnSpc>
            </a:pPr>
            <a:endParaRPr lang="en-US" altLang="zh-TW" sz="1400" b="1" dirty="0">
              <a:solidFill>
                <a:schemeClr val="bg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28" name="文字方塊 27"/>
          <p:cNvSpPr txBox="1"/>
          <p:nvPr/>
        </p:nvSpPr>
        <p:spPr>
          <a:xfrm>
            <a:off x="1643434" y="5325643"/>
            <a:ext cx="3144590" cy="800219"/>
          </a:xfrm>
          <a:prstGeom prst="rect">
            <a:avLst/>
          </a:prstGeom>
          <a:noFill/>
        </p:spPr>
        <p:txBody>
          <a:bodyPr wrap="square" rtlCol="0">
            <a:spAutoFit/>
          </a:bodyPr>
          <a:lstStyle/>
          <a:p>
            <a:pPr marL="285750" indent="-285750">
              <a:buFont typeface="Arial" panose="020B0604020202020204" pitchFamily="34" charset="0"/>
              <a:buChar char="•"/>
            </a:pPr>
            <a:r>
              <a:rPr lang="zh-TW" altLang="en-US" b="1" dirty="0" smtClean="0">
                <a:latin typeface="微軟正黑體" panose="020B0604030504040204" pitchFamily="34" charset="-120"/>
                <a:ea typeface="微軟正黑體" panose="020B0604030504040204" pitchFamily="34" charset="-120"/>
              </a:rPr>
              <a:t>一般課程類 </a:t>
            </a:r>
            <a:endParaRPr lang="en-US" altLang="zh-TW" b="1"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補助單位</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 </a:t>
            </a:r>
            <a:r>
              <a:rPr lang="zh-TW" altLang="en-US" sz="1400" dirty="0" smtClean="0">
                <a:latin typeface="微軟正黑體" panose="020B0604030504040204" pitchFamily="34" charset="-120"/>
                <a:ea typeface="微軟正黑體" panose="020B0604030504040204" pitchFamily="34" charset="-120"/>
              </a:rPr>
              <a:t>教務處課務組</a:t>
            </a:r>
            <a:endParaRPr lang="en-US" altLang="zh-TW" sz="1400" dirty="0" smtClean="0">
              <a:latin typeface="微軟正黑體" panose="020B0604030504040204" pitchFamily="34" charset="-120"/>
              <a:ea typeface="微軟正黑體" panose="020B0604030504040204" pitchFamily="34" charset="-120"/>
            </a:endParaRPr>
          </a:p>
          <a:p>
            <a:r>
              <a:rPr lang="zh-TW" altLang="en-US" sz="1400" b="1" dirty="0" smtClean="0">
                <a:latin typeface="微軟正黑體" panose="020B0604030504040204" pitchFamily="34" charset="-120"/>
                <a:ea typeface="微軟正黑體" panose="020B0604030504040204" pitchFamily="34" charset="-120"/>
              </a:rPr>
              <a:t>無規範員額數</a:t>
            </a:r>
            <a:endParaRPr lang="en-US" altLang="zh-TW" sz="1400" b="1" dirty="0">
              <a:latin typeface="微軟正黑體" panose="020B0604030504040204" pitchFamily="34" charset="-120"/>
              <a:ea typeface="微軟正黑體" panose="020B0604030504040204" pitchFamily="34" charset="-120"/>
            </a:endParaRPr>
          </a:p>
        </p:txBody>
      </p:sp>
      <p:sp>
        <p:nvSpPr>
          <p:cNvPr id="32" name="Rectangle 51"/>
          <p:cNvSpPr/>
          <p:nvPr/>
        </p:nvSpPr>
        <p:spPr>
          <a:xfrm>
            <a:off x="5467260" y="5217911"/>
            <a:ext cx="3456384" cy="1379441"/>
          </a:xfrm>
          <a:prstGeom prst="rect">
            <a:avLst/>
          </a:prstGeom>
          <a:solidFill>
            <a:srgbClr val="CCECFF"/>
          </a:solidFill>
          <a:ln/>
        </p:spPr>
        <p:style>
          <a:lnRef idx="0">
            <a:schemeClr val="accent2"/>
          </a:lnRef>
          <a:fillRef idx="3">
            <a:schemeClr val="accent2"/>
          </a:fillRef>
          <a:effectRef idx="3">
            <a:schemeClr val="accent2"/>
          </a:effectRef>
          <a:fontRef idx="minor">
            <a:schemeClr val="lt1"/>
          </a:fontRef>
        </p:style>
        <p:txBody>
          <a:bodyPr lIns="457200" rtlCol="0" anchor="ctr"/>
          <a:lstStyle/>
          <a:p>
            <a:pPr>
              <a:lnSpc>
                <a:spcPts val="1300"/>
              </a:lnSpc>
            </a:pPr>
            <a:endParaRPr lang="en-US" altLang="zh-TW" sz="1400" b="1" dirty="0">
              <a:solidFill>
                <a:schemeClr val="bg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52" name="橢圓 4"/>
          <p:cNvSpPr/>
          <p:nvPr/>
        </p:nvSpPr>
        <p:spPr>
          <a:xfrm>
            <a:off x="1469956" y="4178403"/>
            <a:ext cx="481265" cy="4444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zh-TW" altLang="en-US" sz="1600" kern="1200" dirty="0"/>
          </a:p>
        </p:txBody>
      </p:sp>
      <p:sp>
        <p:nvSpPr>
          <p:cNvPr id="5" name="投影片編號版面配置區 4"/>
          <p:cNvSpPr>
            <a:spLocks noGrp="1"/>
          </p:cNvSpPr>
          <p:nvPr>
            <p:ph type="sldNum" sz="quarter" idx="12"/>
          </p:nvPr>
        </p:nvSpPr>
        <p:spPr>
          <a:xfrm>
            <a:off x="7010400" y="5749015"/>
            <a:ext cx="2133600" cy="365125"/>
          </a:xfrm>
        </p:spPr>
        <p:txBody>
          <a:bodyPr/>
          <a:lstStyle/>
          <a:p>
            <a:fld id="{5CE1597B-A397-4CB3-9660-0097F3AD3601}" type="slidenum">
              <a:rPr lang="fr-CA" altLang="zh-TW" smtClean="0"/>
              <a:pPr/>
              <a:t>41</a:t>
            </a:fld>
            <a:endParaRPr lang="fr-CA" altLang="zh-TW" dirty="0"/>
          </a:p>
        </p:txBody>
      </p:sp>
      <p:sp>
        <p:nvSpPr>
          <p:cNvPr id="8" name="圓角矩形圖說文字 7"/>
          <p:cNvSpPr/>
          <p:nvPr/>
        </p:nvSpPr>
        <p:spPr>
          <a:xfrm>
            <a:off x="7452320" y="1872230"/>
            <a:ext cx="691581" cy="404642"/>
          </a:xfrm>
          <a:prstGeom prst="wedgeRoundRectCallout">
            <a:avLst>
              <a:gd name="adj1" fmla="val -90345"/>
              <a:gd name="adj2" fmla="val 47189"/>
              <a:gd name="adj3" fmla="val 16667"/>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新增</a:t>
            </a:r>
          </a:p>
        </p:txBody>
      </p:sp>
      <p:sp>
        <p:nvSpPr>
          <p:cNvPr id="82" name="文字方塊 81"/>
          <p:cNvSpPr txBox="1"/>
          <p:nvPr/>
        </p:nvSpPr>
        <p:spPr>
          <a:xfrm>
            <a:off x="5633789" y="5238579"/>
            <a:ext cx="3258691" cy="1231106"/>
          </a:xfrm>
          <a:prstGeom prst="rect">
            <a:avLst/>
          </a:prstGeom>
          <a:noFill/>
        </p:spPr>
        <p:txBody>
          <a:bodyPr wrap="square" rtlCol="0">
            <a:spAutoFit/>
          </a:bodyPr>
          <a:lstStyle/>
          <a:p>
            <a:pPr marL="285750" indent="-285750">
              <a:buFont typeface="Arial" panose="020B0604020202020204" pitchFamily="34" charset="0"/>
              <a:buChar char="•"/>
            </a:pPr>
            <a:r>
              <a:rPr lang="zh-TW" altLang="en-US" b="1" dirty="0" smtClean="0">
                <a:solidFill>
                  <a:srgbClr val="FF0000"/>
                </a:solidFill>
                <a:latin typeface="微軟正黑體" panose="020B0604030504040204" pitchFamily="34" charset="-120"/>
                <a:ea typeface="微軟正黑體" panose="020B0604030504040204" pitchFamily="34" charset="-120"/>
              </a:rPr>
              <a:t>課程經營類</a:t>
            </a:r>
            <a:endParaRPr lang="en-US" altLang="zh-TW" b="1"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補助單位</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 </a:t>
            </a:r>
            <a:r>
              <a:rPr lang="zh-TW" altLang="en-US" sz="1400" dirty="0" smtClean="0">
                <a:latin typeface="微軟正黑體" panose="020B0604030504040204" pitchFamily="34" charset="-120"/>
                <a:ea typeface="微軟正黑體" panose="020B0604030504040204" pitchFamily="34" charset="-120"/>
              </a:rPr>
              <a:t>教務處課務組</a:t>
            </a:r>
            <a:endParaRPr lang="en-US" altLang="zh-TW" sz="1400" dirty="0" smtClean="0">
              <a:latin typeface="微軟正黑體" panose="020B0604030504040204" pitchFamily="34" charset="-120"/>
              <a:ea typeface="微軟正黑體" panose="020B0604030504040204" pitchFamily="34" charset="-120"/>
            </a:endParaRPr>
          </a:p>
          <a:p>
            <a:r>
              <a:rPr lang="zh-TW" altLang="zh-TW" sz="1400" b="1" dirty="0" smtClean="0">
                <a:solidFill>
                  <a:srgbClr val="FF0000"/>
                </a:solidFill>
                <a:latin typeface="微軟正黑體" panose="020B0604030504040204" pitchFamily="34" charset="-120"/>
                <a:ea typeface="微軟正黑體" panose="020B0604030504040204" pitchFamily="34" charset="-120"/>
              </a:rPr>
              <a:t>每一</a:t>
            </a:r>
            <a:r>
              <a:rPr lang="zh-TW" altLang="zh-TW" sz="1400" b="1" dirty="0">
                <a:solidFill>
                  <a:srgbClr val="FF0000"/>
                </a:solidFill>
                <a:latin typeface="微軟正黑體" panose="020B0604030504040204" pitchFamily="34" charset="-120"/>
                <a:ea typeface="微軟正黑體" panose="020B0604030504040204" pitchFamily="34" charset="-120"/>
              </a:rPr>
              <a:t>科目得由一名教學獎助生參與學習活動</a:t>
            </a:r>
            <a:r>
              <a:rPr lang="en-US" altLang="zh-TW" sz="1400" b="1" dirty="0">
                <a:solidFill>
                  <a:srgbClr val="FF0000"/>
                </a:solidFill>
                <a:latin typeface="微軟正黑體" panose="020B0604030504040204" pitchFamily="34" charset="-120"/>
                <a:ea typeface="微軟正黑體" panose="020B0604030504040204" pitchFamily="34" charset="-120"/>
              </a:rPr>
              <a:t>;</a:t>
            </a:r>
            <a:r>
              <a:rPr lang="zh-TW" altLang="zh-TW" sz="1400" b="1" dirty="0">
                <a:solidFill>
                  <a:srgbClr val="FF0000"/>
                </a:solidFill>
                <a:latin typeface="微軟正黑體" panose="020B0604030504040204" pitchFamily="34" charset="-120"/>
                <a:ea typeface="微軟正黑體" panose="020B0604030504040204" pitchFamily="34" charset="-120"/>
              </a:rPr>
              <a:t>若選課人數達一百名</a:t>
            </a:r>
            <a:r>
              <a:rPr lang="en-US" altLang="zh-TW" sz="1400" b="1" dirty="0">
                <a:solidFill>
                  <a:srgbClr val="FF0000"/>
                </a:solidFill>
                <a:latin typeface="微軟正黑體" panose="020B0604030504040204" pitchFamily="34" charset="-120"/>
                <a:ea typeface="微軟正黑體" panose="020B0604030504040204" pitchFamily="34" charset="-120"/>
              </a:rPr>
              <a:t>(</a:t>
            </a:r>
            <a:r>
              <a:rPr lang="zh-TW" altLang="zh-TW" sz="1400" b="1" dirty="0">
                <a:solidFill>
                  <a:srgbClr val="FF0000"/>
                </a:solidFill>
                <a:latin typeface="微軟正黑體" panose="020B0604030504040204" pitchFamily="34" charset="-120"/>
                <a:ea typeface="微軟正黑體" panose="020B0604030504040204" pitchFamily="34" charset="-120"/>
              </a:rPr>
              <a:t>含</a:t>
            </a:r>
            <a:r>
              <a:rPr lang="en-US" altLang="zh-TW" sz="1400" b="1" dirty="0">
                <a:solidFill>
                  <a:srgbClr val="FF0000"/>
                </a:solidFill>
                <a:latin typeface="微軟正黑體" panose="020B0604030504040204" pitchFamily="34" charset="-120"/>
                <a:ea typeface="微軟正黑體" panose="020B0604030504040204" pitchFamily="34" charset="-120"/>
              </a:rPr>
              <a:t>)</a:t>
            </a:r>
            <a:r>
              <a:rPr lang="zh-TW" altLang="zh-TW" sz="1400" b="1" dirty="0">
                <a:solidFill>
                  <a:srgbClr val="FF0000"/>
                </a:solidFill>
                <a:latin typeface="微軟正黑體" panose="020B0604030504040204" pitchFamily="34" charset="-120"/>
                <a:ea typeface="微軟正黑體" panose="020B0604030504040204" pitchFamily="34" charset="-120"/>
              </a:rPr>
              <a:t>者至多得由兩名教學獎助生參與學習活動</a:t>
            </a:r>
            <a:r>
              <a:rPr lang="zh-TW" altLang="zh-TW" sz="1400" b="1" dirty="0" smtClean="0">
                <a:solidFill>
                  <a:srgbClr val="FF0000"/>
                </a:solidFill>
                <a:latin typeface="微軟正黑體" panose="020B0604030504040204" pitchFamily="34" charset="-120"/>
                <a:ea typeface="微軟正黑體" panose="020B0604030504040204" pitchFamily="34" charset="-120"/>
              </a:rPr>
              <a:t>。</a:t>
            </a:r>
            <a:endParaRPr lang="zh-TW" altLang="zh-TW" sz="1400" b="1" dirty="0">
              <a:solidFill>
                <a:srgbClr val="FF0000"/>
              </a:solidFill>
              <a:latin typeface="微軟正黑體" panose="020B0604030504040204" pitchFamily="34" charset="-120"/>
              <a:ea typeface="微軟正黑體" panose="020B0604030504040204" pitchFamily="34" charset="-120"/>
            </a:endParaRPr>
          </a:p>
        </p:txBody>
      </p:sp>
      <p:sp>
        <p:nvSpPr>
          <p:cNvPr id="83" name="向右箭號 82"/>
          <p:cNvSpPr/>
          <p:nvPr/>
        </p:nvSpPr>
        <p:spPr>
          <a:xfrm>
            <a:off x="5076056" y="5410919"/>
            <a:ext cx="307220" cy="54470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 name="文字方塊 1"/>
          <p:cNvSpPr txBox="1"/>
          <p:nvPr/>
        </p:nvSpPr>
        <p:spPr>
          <a:xfrm>
            <a:off x="1773288" y="2162500"/>
            <a:ext cx="3127550" cy="3016210"/>
          </a:xfrm>
          <a:prstGeom prst="rect">
            <a:avLst/>
          </a:prstGeom>
          <a:noFill/>
        </p:spPr>
        <p:txBody>
          <a:bodyPr wrap="square" rtlCol="0">
            <a:spAutoFit/>
          </a:bodyPr>
          <a:lstStyle/>
          <a:p>
            <a:pPr marL="285750" indent="-285750">
              <a:buFont typeface="Arial" panose="020B0604020202020204" pitchFamily="34" charset="0"/>
              <a:buChar char="•"/>
            </a:pPr>
            <a:r>
              <a:rPr lang="zh-TW" altLang="zh-TW" b="1" dirty="0" smtClean="0">
                <a:latin typeface="微軟正黑體" panose="020B0604030504040204" pitchFamily="34" charset="-120"/>
                <a:ea typeface="微軟正黑體" panose="020B0604030504040204" pitchFamily="34" charset="-120"/>
              </a:rPr>
              <a:t>討論課</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 </a:t>
            </a:r>
            <a:r>
              <a:rPr lang="zh-TW" altLang="zh-TW" sz="1400" dirty="0" smtClean="0">
                <a:latin typeface="微軟正黑體" panose="020B0604030504040204" pitchFamily="34" charset="-120"/>
                <a:ea typeface="微軟正黑體" panose="020B0604030504040204" pitchFamily="34" charset="-120"/>
              </a:rPr>
              <a:t>每一</a:t>
            </a:r>
            <a:r>
              <a:rPr lang="zh-TW" altLang="zh-TW" sz="1400" dirty="0">
                <a:latin typeface="微軟正黑體" panose="020B0604030504040204" pitchFamily="34" charset="-120"/>
                <a:ea typeface="微軟正黑體" panose="020B0604030504040204" pitchFamily="34" charset="-120"/>
              </a:rPr>
              <a:t>科目每三十五名選課人數得補助一名，以此類推；若最終選課人數餘額達二十五名以上者，得增補一名教學獎助生</a:t>
            </a:r>
            <a:r>
              <a:rPr lang="zh-TW" altLang="zh-TW" sz="1400" dirty="0" smtClean="0">
                <a:latin typeface="微軟正黑體" panose="020B0604030504040204" pitchFamily="34" charset="-120"/>
                <a:ea typeface="微軟正黑體" panose="020B0604030504040204" pitchFamily="34" charset="-120"/>
              </a:rPr>
              <a:t>。</a:t>
            </a:r>
            <a:endParaRPr lang="en-US" altLang="zh-TW" sz="1400" dirty="0" smtClean="0">
              <a:latin typeface="微軟正黑體" panose="020B0604030504040204" pitchFamily="34" charset="-120"/>
              <a:ea typeface="微軟正黑體" panose="020B0604030504040204" pitchFamily="34" charset="-120"/>
            </a:endParaRPr>
          </a:p>
          <a:p>
            <a:endParaRPr lang="en-US" altLang="zh-TW" sz="1400"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zh-TW" b="1" dirty="0">
                <a:latin typeface="微軟正黑體" panose="020B0604030504040204" pitchFamily="34" charset="-120"/>
                <a:ea typeface="微軟正黑體" panose="020B0604030504040204" pitchFamily="34" charset="-120"/>
              </a:rPr>
              <a:t>演習</a:t>
            </a:r>
            <a:r>
              <a:rPr lang="zh-TW" altLang="zh-TW" b="1" dirty="0" smtClean="0">
                <a:latin typeface="微軟正黑體" panose="020B0604030504040204" pitchFamily="34" charset="-120"/>
                <a:ea typeface="微軟正黑體" panose="020B0604030504040204" pitchFamily="34" charset="-120"/>
              </a:rPr>
              <a:t>課</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 </a:t>
            </a:r>
            <a:r>
              <a:rPr lang="zh-TW" altLang="zh-TW" sz="1400" dirty="0" smtClean="0">
                <a:latin typeface="微軟正黑體" panose="020B0604030504040204" pitchFamily="34" charset="-120"/>
                <a:ea typeface="微軟正黑體" panose="020B0604030504040204" pitchFamily="34" charset="-120"/>
              </a:rPr>
              <a:t>每一</a:t>
            </a:r>
            <a:r>
              <a:rPr lang="zh-TW" altLang="zh-TW" sz="1400" dirty="0">
                <a:latin typeface="微軟正黑體" panose="020B0604030504040204" pitchFamily="34" charset="-120"/>
                <a:ea typeface="微軟正黑體" panose="020B0604030504040204" pitchFamily="34" charset="-120"/>
              </a:rPr>
              <a:t>科目選課人數達三十五名未達一百名者得補助一名，若達一百名</a:t>
            </a:r>
            <a:r>
              <a:rPr lang="en-US" altLang="zh-TW" sz="1400" dirty="0">
                <a:latin typeface="微軟正黑體" panose="020B0604030504040204" pitchFamily="34" charset="-120"/>
                <a:ea typeface="微軟正黑體" panose="020B0604030504040204" pitchFamily="34" charset="-120"/>
              </a:rPr>
              <a:t>(</a:t>
            </a:r>
            <a:r>
              <a:rPr lang="zh-TW" altLang="zh-TW" sz="1400" dirty="0">
                <a:latin typeface="微軟正黑體" panose="020B0604030504040204" pitchFamily="34" charset="-120"/>
                <a:ea typeface="微軟正黑體" panose="020B0604030504040204" pitchFamily="34" charset="-120"/>
              </a:rPr>
              <a:t>含</a:t>
            </a:r>
            <a:r>
              <a:rPr lang="en-US" altLang="zh-TW" sz="1400" dirty="0">
                <a:latin typeface="微軟正黑體" panose="020B0604030504040204" pitchFamily="34" charset="-120"/>
                <a:ea typeface="微軟正黑體" panose="020B0604030504040204" pitchFamily="34" charset="-120"/>
              </a:rPr>
              <a:t>)</a:t>
            </a:r>
            <a:r>
              <a:rPr lang="zh-TW" altLang="zh-TW" sz="1400" dirty="0">
                <a:latin typeface="微軟正黑體" panose="020B0604030504040204" pitchFamily="34" charset="-120"/>
                <a:ea typeface="微軟正黑體" panose="020B0604030504040204" pitchFamily="34" charset="-120"/>
              </a:rPr>
              <a:t>者得再補助一名，超過一百名以上者，每增加五十名得補助一名，以此類推；若最終選課人數餘額達四十名以上者得增補一名教學獎助</a:t>
            </a:r>
            <a:r>
              <a:rPr lang="zh-TW" altLang="zh-TW" sz="1400" dirty="0" smtClean="0">
                <a:latin typeface="微軟正黑體" panose="020B0604030504040204" pitchFamily="34" charset="-120"/>
                <a:ea typeface="微軟正黑體" panose="020B0604030504040204" pitchFamily="34" charset="-120"/>
              </a:rPr>
              <a:t>生</a:t>
            </a:r>
            <a:r>
              <a:rPr lang="zh-TW" altLang="en-US" sz="1400" dirty="0" smtClean="0">
                <a:latin typeface="微軟正黑體" panose="020B0604030504040204" pitchFamily="34" charset="-120"/>
                <a:ea typeface="微軟正黑體" panose="020B0604030504040204" pitchFamily="34" charset="-120"/>
              </a:rPr>
              <a:t>。</a:t>
            </a:r>
            <a:endParaRPr lang="en-US" altLang="zh-TW" sz="1400"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補助單位</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 教發</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通識</a:t>
            </a:r>
            <a:r>
              <a:rPr lang="zh-TW" altLang="en-US" sz="1400" dirty="0" smtClean="0">
                <a:latin typeface="微軟正黑體" panose="020B0604030504040204" pitchFamily="34" charset="-120"/>
                <a:ea typeface="微軟正黑體" panose="020B0604030504040204" pitchFamily="34" charset="-120"/>
              </a:rPr>
              <a:t>中心</a:t>
            </a:r>
            <a:endParaRPr lang="en-US" altLang="zh-TW" sz="1400" dirty="0">
              <a:latin typeface="微軟正黑體" panose="020B0604030504040204" pitchFamily="34" charset="-120"/>
              <a:ea typeface="微軟正黑體" panose="020B0604030504040204" pitchFamily="34" charset="-120"/>
            </a:endParaRPr>
          </a:p>
        </p:txBody>
      </p:sp>
      <p:sp>
        <p:nvSpPr>
          <p:cNvPr id="29" name="文字方塊 28"/>
          <p:cNvSpPr txBox="1"/>
          <p:nvPr/>
        </p:nvSpPr>
        <p:spPr>
          <a:xfrm>
            <a:off x="5539268" y="2189705"/>
            <a:ext cx="3394318" cy="3231654"/>
          </a:xfrm>
          <a:prstGeom prst="rect">
            <a:avLst/>
          </a:prstGeom>
          <a:noFill/>
        </p:spPr>
        <p:txBody>
          <a:bodyPr wrap="square" rtlCol="0">
            <a:spAutoFit/>
          </a:bodyPr>
          <a:lstStyle/>
          <a:p>
            <a:pPr marL="285750" indent="-285750">
              <a:buFont typeface="Arial" panose="020B0604020202020204" pitchFamily="34" charset="0"/>
              <a:buChar char="•"/>
            </a:pPr>
            <a:r>
              <a:rPr lang="zh-TW" altLang="zh-TW" b="1" dirty="0">
                <a:latin typeface="微軟正黑體" panose="020B0604030504040204" pitchFamily="34" charset="-120"/>
                <a:ea typeface="微軟正黑體" panose="020B0604030504040204" pitchFamily="34" charset="-120"/>
              </a:rPr>
              <a:t>討論</a:t>
            </a:r>
            <a:r>
              <a:rPr lang="zh-TW" altLang="zh-TW" b="1" dirty="0" smtClean="0">
                <a:latin typeface="微軟正黑體" panose="020B0604030504040204" pitchFamily="34" charset="-120"/>
                <a:ea typeface="微軟正黑體" panose="020B0604030504040204" pitchFamily="34" charset="-120"/>
              </a:rPr>
              <a:t>課</a:t>
            </a:r>
            <a:r>
              <a:rPr lang="zh-TW" altLang="en-US" b="1" dirty="0" smtClean="0">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實作課</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 </a:t>
            </a:r>
            <a:r>
              <a:rPr lang="zh-TW" altLang="zh-TW" sz="1400" dirty="0">
                <a:latin typeface="微軟正黑體" panose="020B0604030504040204" pitchFamily="34" charset="-120"/>
                <a:ea typeface="微軟正黑體" panose="020B0604030504040204" pitchFamily="34" charset="-120"/>
              </a:rPr>
              <a:t>每一科目每三十五名選課人數得補助一名，以此類推；若最終選課人數餘額達二十五名以上者，得增補一名教學獎助生</a:t>
            </a:r>
            <a:r>
              <a:rPr lang="zh-TW" altLang="zh-TW" sz="1400" dirty="0" smtClean="0">
                <a:latin typeface="微軟正黑體" panose="020B0604030504040204" pitchFamily="34" charset="-120"/>
                <a:ea typeface="微軟正黑體" panose="020B0604030504040204" pitchFamily="34" charset="-120"/>
              </a:rPr>
              <a:t>。</a:t>
            </a:r>
            <a:endParaRPr lang="en-US" altLang="zh-TW" sz="1400" dirty="0" smtClean="0">
              <a:latin typeface="微軟正黑體" panose="020B0604030504040204" pitchFamily="34" charset="-120"/>
              <a:ea typeface="微軟正黑體" panose="020B0604030504040204" pitchFamily="34" charset="-120"/>
            </a:endParaRPr>
          </a:p>
          <a:p>
            <a:endParaRPr lang="en-US" altLang="zh-TW" sz="14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zh-TW" b="1" dirty="0" smtClean="0">
                <a:latin typeface="微軟正黑體" panose="020B0604030504040204" pitchFamily="34" charset="-120"/>
                <a:ea typeface="微軟正黑體" panose="020B0604030504040204" pitchFamily="34" charset="-120"/>
              </a:rPr>
              <a:t>演習</a:t>
            </a:r>
            <a:r>
              <a:rPr lang="zh-TW" altLang="zh-TW" b="1" dirty="0">
                <a:latin typeface="微軟正黑體" panose="020B0604030504040204" pitchFamily="34" charset="-120"/>
                <a:ea typeface="微軟正黑體" panose="020B0604030504040204" pitchFamily="34" charset="-120"/>
              </a:rPr>
              <a:t>課</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 </a:t>
            </a:r>
            <a:r>
              <a:rPr lang="zh-TW" altLang="zh-TW" sz="1400" dirty="0">
                <a:latin typeface="微軟正黑體" panose="020B0604030504040204" pitchFamily="34" charset="-120"/>
                <a:ea typeface="微軟正黑體" panose="020B0604030504040204" pitchFamily="34" charset="-120"/>
              </a:rPr>
              <a:t>每一科目選課人數達三十五名未達一百名者得補助一名，若達一百名</a:t>
            </a:r>
            <a:r>
              <a:rPr lang="en-US" altLang="zh-TW" sz="1400" dirty="0">
                <a:latin typeface="微軟正黑體" panose="020B0604030504040204" pitchFamily="34" charset="-120"/>
                <a:ea typeface="微軟正黑體" panose="020B0604030504040204" pitchFamily="34" charset="-120"/>
              </a:rPr>
              <a:t>(</a:t>
            </a:r>
            <a:r>
              <a:rPr lang="zh-TW" altLang="zh-TW" sz="1400" dirty="0">
                <a:latin typeface="微軟正黑體" panose="020B0604030504040204" pitchFamily="34" charset="-120"/>
                <a:ea typeface="微軟正黑體" panose="020B0604030504040204" pitchFamily="34" charset="-120"/>
              </a:rPr>
              <a:t>含</a:t>
            </a:r>
            <a:r>
              <a:rPr lang="en-US" altLang="zh-TW" sz="1400" dirty="0">
                <a:latin typeface="微軟正黑體" panose="020B0604030504040204" pitchFamily="34" charset="-120"/>
                <a:ea typeface="微軟正黑體" panose="020B0604030504040204" pitchFamily="34" charset="-120"/>
              </a:rPr>
              <a:t>)</a:t>
            </a:r>
            <a:r>
              <a:rPr lang="zh-TW" altLang="zh-TW" sz="1400" dirty="0">
                <a:latin typeface="微軟正黑體" panose="020B0604030504040204" pitchFamily="34" charset="-120"/>
                <a:ea typeface="微軟正黑體" panose="020B0604030504040204" pitchFamily="34" charset="-120"/>
              </a:rPr>
              <a:t>者得再補助一名，超過一百名以上者，每增加五十名得補助一名，以此類推；若最終選課人數餘額達四十名以上者得增補一名教學獎助生</a:t>
            </a:r>
            <a:r>
              <a:rPr lang="zh-TW" altLang="zh-TW" sz="1400" dirty="0" smtClean="0">
                <a:latin typeface="微軟正黑體" panose="020B0604030504040204" pitchFamily="34" charset="-120"/>
                <a:ea typeface="微軟正黑體" panose="020B0604030504040204" pitchFamily="34" charset="-120"/>
              </a:rPr>
              <a:t>。</a:t>
            </a:r>
            <a:endParaRPr lang="en-US" altLang="zh-TW" sz="1400"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endParaRPr lang="en-US" altLang="zh-TW" sz="1400"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400" dirty="0" smtClean="0">
                <a:latin typeface="微軟正黑體" panose="020B0604030504040204" pitchFamily="34" charset="-120"/>
                <a:ea typeface="微軟正黑體" panose="020B0604030504040204" pitchFamily="34" charset="-120"/>
              </a:rPr>
              <a:t>補助</a:t>
            </a:r>
            <a:r>
              <a:rPr lang="zh-TW" altLang="en-US" sz="1400" dirty="0">
                <a:latin typeface="微軟正黑體" panose="020B0604030504040204" pitchFamily="34" charset="-120"/>
                <a:ea typeface="微軟正黑體" panose="020B0604030504040204" pitchFamily="34" charset="-120"/>
              </a:rPr>
              <a:t>單位</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 教發</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通識中心</a:t>
            </a:r>
            <a:endParaRPr lang="en-US" altLang="zh-TW" sz="1400" dirty="0">
              <a:latin typeface="微軟正黑體" panose="020B0604030504040204" pitchFamily="34" charset="-120"/>
              <a:ea typeface="微軟正黑體" panose="020B0604030504040204" pitchFamily="34" charset="-120"/>
            </a:endParaRPr>
          </a:p>
          <a:p>
            <a:endParaRPr lang="zh-TW" altLang="zh-TW" sz="1400" dirty="0">
              <a:latin typeface="微軟正黑體" panose="020B0604030504040204" pitchFamily="34" charset="-120"/>
              <a:ea typeface="微軟正黑體" panose="020B0604030504040204" pitchFamily="34" charset="-120"/>
            </a:endParaRPr>
          </a:p>
        </p:txBody>
      </p:sp>
      <p:sp>
        <p:nvSpPr>
          <p:cNvPr id="24" name="等於 23"/>
          <p:cNvSpPr/>
          <p:nvPr/>
        </p:nvSpPr>
        <p:spPr>
          <a:xfrm>
            <a:off x="5078784" y="2967858"/>
            <a:ext cx="307220" cy="514508"/>
          </a:xfrm>
          <a:prstGeom prst="mathEqua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3" name="圓角矩形圖說文字 22"/>
          <p:cNvSpPr/>
          <p:nvPr/>
        </p:nvSpPr>
        <p:spPr>
          <a:xfrm>
            <a:off x="7950510" y="5282808"/>
            <a:ext cx="691581" cy="404642"/>
          </a:xfrm>
          <a:prstGeom prst="wedgeRoundRectCallout">
            <a:avLst>
              <a:gd name="adj1" fmla="val -82475"/>
              <a:gd name="adj2" fmla="val 60640"/>
              <a:gd name="adj3" fmla="val 16667"/>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rgbClr val="FF0000"/>
                </a:solidFill>
              </a:rPr>
              <a:t>變革</a:t>
            </a:r>
            <a:endParaRPr lang="zh-TW" altLang="en-US" dirty="0">
              <a:solidFill>
                <a:srgbClr val="FF0000"/>
              </a:solidFill>
            </a:endParaRPr>
          </a:p>
        </p:txBody>
      </p:sp>
      <p:sp>
        <p:nvSpPr>
          <p:cNvPr id="25" name="文字方塊 24"/>
          <p:cNvSpPr txBox="1"/>
          <p:nvPr/>
        </p:nvSpPr>
        <p:spPr>
          <a:xfrm>
            <a:off x="251520" y="6580746"/>
            <a:ext cx="7838640" cy="276999"/>
          </a:xfrm>
          <a:prstGeom prst="rect">
            <a:avLst/>
          </a:prstGeom>
          <a:noFill/>
        </p:spPr>
        <p:txBody>
          <a:bodyPr wrap="square" rtlCol="0">
            <a:spAutoFit/>
          </a:bodyPr>
          <a:lstStyle/>
          <a:p>
            <a:pPr marL="285750" indent="-285750" algn="just">
              <a:buFont typeface="Arial" panose="020B0604020202020204" pitchFamily="34" charset="0"/>
              <a:buChar char="•"/>
            </a:pPr>
            <a:r>
              <a:rPr lang="zh-TW" altLang="en-US" sz="1200" dirty="0" smtClean="0"/>
              <a:t>國立政治大學教學獎助生</a:t>
            </a:r>
            <a:r>
              <a:rPr lang="zh-TW" altLang="en-US" sz="1200" dirty="0"/>
              <a:t>經費補助要點</a:t>
            </a:r>
            <a:endParaRPr lang="en-US" altLang="zh-TW" sz="1200" dirty="0" smtClean="0"/>
          </a:p>
        </p:txBody>
      </p:sp>
    </p:spTree>
    <p:extLst>
      <p:ext uri="{BB962C8B-B14F-4D97-AF65-F5344CB8AC3E}">
        <p14:creationId xmlns:p14="http://schemas.microsoft.com/office/powerpoint/2010/main" val="21716591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288032" y="260648"/>
            <a:ext cx="9036496" cy="1143000"/>
          </a:xfrm>
        </p:spPr>
        <p:txBody>
          <a:bodyPr/>
          <a:lstStyle/>
          <a:p>
            <a:pPr algn="l"/>
            <a:r>
              <a:rPr lang="zh-TW" altLang="en-US" sz="3600" b="1" dirty="0">
                <a:solidFill>
                  <a:srgbClr val="0070C0"/>
                </a:solidFill>
                <a:latin typeface="微軟正黑體" panose="020B0604030504040204" pitchFamily="34" charset="-120"/>
                <a:ea typeface="微軟正黑體" panose="020B0604030504040204" pitchFamily="34" charset="-120"/>
              </a:rPr>
              <a:t>四、其他</a:t>
            </a:r>
            <a:r>
              <a:rPr lang="en-US" altLang="zh-TW" sz="3600" b="1" dirty="0">
                <a:solidFill>
                  <a:srgbClr val="0070C0"/>
                </a:solidFill>
                <a:latin typeface="微軟正黑體" panose="020B0604030504040204" pitchFamily="34" charset="-120"/>
                <a:ea typeface="微軟正黑體" panose="020B0604030504040204" pitchFamily="34" charset="-120"/>
              </a:rPr>
              <a:t>TA</a:t>
            </a:r>
            <a:r>
              <a:rPr lang="zh-TW" altLang="en-US" sz="3600" b="1" dirty="0">
                <a:solidFill>
                  <a:srgbClr val="0070C0"/>
                </a:solidFill>
                <a:latin typeface="微軟正黑體" panose="020B0604030504040204" pitchFamily="34" charset="-120"/>
                <a:ea typeface="微軟正黑體" panose="020B0604030504040204" pitchFamily="34" charset="-120"/>
              </a:rPr>
              <a:t>變革事項對照表</a:t>
            </a:r>
            <a:r>
              <a:rPr lang="en-US" altLang="zh-TW" sz="3600" b="1" dirty="0" smtClean="0">
                <a:solidFill>
                  <a:srgbClr val="0070C0"/>
                </a:solidFill>
                <a:latin typeface="微軟正黑體" panose="020B0604030504040204" pitchFamily="34" charset="-120"/>
                <a:ea typeface="微軟正黑體" panose="020B0604030504040204" pitchFamily="34" charset="-120"/>
              </a:rPr>
              <a:t>(</a:t>
            </a:r>
            <a:r>
              <a:rPr lang="zh-TW" altLang="en-US" sz="3600" b="1" dirty="0" smtClean="0">
                <a:solidFill>
                  <a:srgbClr val="0070C0"/>
                </a:solidFill>
                <a:latin typeface="微軟正黑體" panose="020B0604030504040204" pitchFamily="34" charset="-120"/>
                <a:ea typeface="微軟正黑體" panose="020B0604030504040204" pitchFamily="34" charset="-120"/>
              </a:rPr>
              <a:t>續</a:t>
            </a:r>
            <a:r>
              <a:rPr lang="en-US" altLang="zh-TW" sz="3600" b="1" dirty="0" smtClean="0">
                <a:solidFill>
                  <a:srgbClr val="0070C0"/>
                </a:solidFill>
                <a:latin typeface="微軟正黑體" panose="020B0604030504040204" pitchFamily="34" charset="-120"/>
                <a:ea typeface="微軟正黑體" panose="020B0604030504040204" pitchFamily="34" charset="-120"/>
              </a:rPr>
              <a:t>2)</a:t>
            </a:r>
            <a:endParaRPr lang="fr-CA" altLang="zh-TW" sz="3600" b="1" dirty="0" smtClean="0">
              <a:solidFill>
                <a:srgbClr val="9C4839"/>
              </a:solidFill>
              <a:latin typeface="微軟正黑體" panose="020B0604030504040204" pitchFamily="34" charset="-120"/>
              <a:ea typeface="微軟正黑體" panose="020B0604030504040204" pitchFamily="34" charset="-120"/>
            </a:endParaRPr>
          </a:p>
        </p:txBody>
      </p:sp>
      <p:sp>
        <p:nvSpPr>
          <p:cNvPr id="15" name="Round Same Side Corner Rectangle 16"/>
          <p:cNvSpPr/>
          <p:nvPr/>
        </p:nvSpPr>
        <p:spPr>
          <a:xfrm>
            <a:off x="1651270" y="1941856"/>
            <a:ext cx="3249568" cy="790316"/>
          </a:xfrm>
          <a:prstGeom prst="round2SameRect">
            <a:avLst>
              <a:gd name="adj1" fmla="val 16667"/>
              <a:gd name="adj2" fmla="val 0"/>
            </a:avLst>
          </a:prstGeom>
          <a:solidFill>
            <a:schemeClr val="bg1"/>
          </a:solidFill>
          <a:ln w="28575">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algn="ctr">
              <a:lnSpc>
                <a:spcPts val="1300"/>
              </a:lnSpc>
            </a:pPr>
            <a:endParaRPr lang="en-US"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16" name="Round Same Side Corner Rectangle 174"/>
          <p:cNvSpPr/>
          <p:nvPr/>
        </p:nvSpPr>
        <p:spPr>
          <a:xfrm>
            <a:off x="279687" y="1940612"/>
            <a:ext cx="1325837" cy="790316"/>
          </a:xfrm>
          <a:prstGeom prst="round2SameRect">
            <a:avLst>
              <a:gd name="adj1" fmla="val 16667"/>
              <a:gd name="adj2" fmla="val 0"/>
            </a:avLst>
          </a:prstGeom>
          <a:gradFill flip="none" rotWithShape="1">
            <a:gsLst>
              <a:gs pos="47000">
                <a:schemeClr val="bg1"/>
              </a:gs>
              <a:gs pos="100000">
                <a:schemeClr val="bg1">
                  <a:lumMod val="85000"/>
                </a:schemeClr>
              </a:gs>
              <a:gs pos="0">
                <a:schemeClr val="bg1">
                  <a:lumMod val="85000"/>
                </a:schemeClr>
              </a:gs>
            </a:gsLst>
            <a:lin ang="12600000" scaled="0"/>
            <a:tileRect/>
          </a:gradFill>
          <a:ln w="28575">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0" rtlCol="0" anchor="ctr"/>
          <a:lstStyle/>
          <a:p>
            <a:pPr>
              <a:lnSpc>
                <a:spcPts val="1300"/>
              </a:lnSpc>
            </a:pPr>
            <a:endParaRPr lang="en-US" sz="2000" b="1" dirty="0">
              <a:solidFill>
                <a:schemeClr val="tx1"/>
              </a:solidFill>
              <a:effectLst>
                <a:outerShdw blurRad="63500" dist="25400" dir="5400000" algn="t" rotWithShape="0">
                  <a:prstClr val="black">
                    <a:alpha val="30000"/>
                  </a:prstClr>
                </a:outerShdw>
              </a:effectLst>
              <a:cs typeface="Arial" pitchFamily="34" charset="0"/>
            </a:endParaRPr>
          </a:p>
        </p:txBody>
      </p:sp>
      <p:sp>
        <p:nvSpPr>
          <p:cNvPr id="17" name="Round Same Side Corner Rectangle 17"/>
          <p:cNvSpPr/>
          <p:nvPr/>
        </p:nvSpPr>
        <p:spPr>
          <a:xfrm>
            <a:off x="5469454" y="1952870"/>
            <a:ext cx="3454190" cy="790316"/>
          </a:xfrm>
          <a:prstGeom prst="round2SameRect">
            <a:avLst>
              <a:gd name="adj1" fmla="val 16667"/>
              <a:gd name="adj2" fmla="val 0"/>
            </a:avLst>
          </a:prstGeom>
          <a:solidFill>
            <a:schemeClr val="bg1"/>
          </a:solidFill>
          <a:ln w="28575">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algn="ctr">
              <a:lnSpc>
                <a:spcPts val="1300"/>
              </a:lnSpc>
            </a:pPr>
            <a:endParaRPr lang="en-US" sz="2000" b="1" dirty="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18" name="文字方塊 17"/>
          <p:cNvSpPr txBox="1"/>
          <p:nvPr/>
        </p:nvSpPr>
        <p:spPr>
          <a:xfrm>
            <a:off x="1866099" y="2033726"/>
            <a:ext cx="2736304" cy="646331"/>
          </a:xfrm>
          <a:prstGeom prst="rect">
            <a:avLst/>
          </a:prstGeom>
          <a:noFill/>
        </p:spPr>
        <p:txBody>
          <a:bodyPr wrap="square" rtlCol="0">
            <a:spAutoFit/>
          </a:bodyPr>
          <a:lstStyle/>
          <a:p>
            <a:pPr algn="ctr"/>
            <a:r>
              <a:rPr lang="en-US" altLang="zh-TW" b="1" dirty="0" smtClean="0"/>
              <a:t>105-2</a:t>
            </a:r>
          </a:p>
          <a:p>
            <a:pPr algn="ctr"/>
            <a:r>
              <a:rPr lang="zh-TW" altLang="en-US" b="1" dirty="0" smtClean="0"/>
              <a:t>課程</a:t>
            </a:r>
            <a:r>
              <a:rPr lang="zh-TW" altLang="en-US" b="1" dirty="0"/>
              <a:t>學習型教學助理</a:t>
            </a:r>
          </a:p>
        </p:txBody>
      </p:sp>
      <p:sp>
        <p:nvSpPr>
          <p:cNvPr id="19" name="文字方塊 18"/>
          <p:cNvSpPr txBox="1"/>
          <p:nvPr/>
        </p:nvSpPr>
        <p:spPr>
          <a:xfrm>
            <a:off x="5940152" y="2013864"/>
            <a:ext cx="2736304" cy="646331"/>
          </a:xfrm>
          <a:prstGeom prst="rect">
            <a:avLst/>
          </a:prstGeom>
          <a:noFill/>
        </p:spPr>
        <p:txBody>
          <a:bodyPr wrap="square" rtlCol="0">
            <a:spAutoFit/>
          </a:bodyPr>
          <a:lstStyle/>
          <a:p>
            <a:pPr algn="ctr"/>
            <a:r>
              <a:rPr lang="en-US" altLang="zh-TW" b="1" dirty="0" smtClean="0"/>
              <a:t>106-1</a:t>
            </a:r>
          </a:p>
          <a:p>
            <a:pPr algn="ctr"/>
            <a:r>
              <a:rPr lang="zh-TW" altLang="en-US" b="1" dirty="0" smtClean="0"/>
              <a:t>教學獎助生</a:t>
            </a:r>
            <a:endParaRPr lang="zh-TW" altLang="en-US" b="1" dirty="0"/>
          </a:p>
        </p:txBody>
      </p:sp>
      <p:sp>
        <p:nvSpPr>
          <p:cNvPr id="20" name="Rectangle 51"/>
          <p:cNvSpPr/>
          <p:nvPr/>
        </p:nvSpPr>
        <p:spPr>
          <a:xfrm>
            <a:off x="1635928" y="2767429"/>
            <a:ext cx="3260108" cy="2154834"/>
          </a:xfrm>
          <a:prstGeom prst="rect">
            <a:avLst/>
          </a:prstGeom>
          <a:solidFill>
            <a:schemeClr val="accent1">
              <a:lumMod val="40000"/>
              <a:lumOff val="60000"/>
            </a:schemeClr>
          </a:solidFill>
          <a:ln/>
        </p:spPr>
        <p:style>
          <a:lnRef idx="0">
            <a:schemeClr val="accent4"/>
          </a:lnRef>
          <a:fillRef idx="3">
            <a:schemeClr val="accent4"/>
          </a:fillRef>
          <a:effectRef idx="3">
            <a:schemeClr val="accent4"/>
          </a:effectRef>
          <a:fontRef idx="minor">
            <a:schemeClr val="lt1"/>
          </a:fontRef>
        </p:style>
        <p:txBody>
          <a:bodyPr lIns="457200" rtlCol="0" anchor="ctr"/>
          <a:lstStyle/>
          <a:p>
            <a:pPr>
              <a:lnSpc>
                <a:spcPts val="1300"/>
              </a:lnSpc>
            </a:pPr>
            <a:endParaRPr lang="en-US" altLang="zh-TW" sz="1400" b="1" dirty="0">
              <a:solidFill>
                <a:schemeClr val="bg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21" name="Rectangle 51"/>
          <p:cNvSpPr/>
          <p:nvPr/>
        </p:nvSpPr>
        <p:spPr>
          <a:xfrm>
            <a:off x="5469454" y="2761895"/>
            <a:ext cx="3454190" cy="2160368"/>
          </a:xfrm>
          <a:prstGeom prst="rect">
            <a:avLst/>
          </a:prstGeom>
          <a:solidFill>
            <a:srgbClr val="CCECFF"/>
          </a:solidFill>
          <a:ln/>
        </p:spPr>
        <p:style>
          <a:lnRef idx="0">
            <a:schemeClr val="accent2"/>
          </a:lnRef>
          <a:fillRef idx="3">
            <a:schemeClr val="accent2"/>
          </a:fillRef>
          <a:effectRef idx="3">
            <a:schemeClr val="accent2"/>
          </a:effectRef>
          <a:fontRef idx="minor">
            <a:schemeClr val="lt1"/>
          </a:fontRef>
        </p:style>
        <p:txBody>
          <a:bodyPr lIns="457200" rtlCol="0" anchor="ctr"/>
          <a:lstStyle/>
          <a:p>
            <a:pPr>
              <a:lnSpc>
                <a:spcPts val="1300"/>
              </a:lnSpc>
            </a:pPr>
            <a:endParaRPr lang="en-US" altLang="zh-TW" sz="1400" b="1" dirty="0">
              <a:solidFill>
                <a:schemeClr val="bg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22" name="Rectangle 24"/>
          <p:cNvSpPr/>
          <p:nvPr/>
        </p:nvSpPr>
        <p:spPr>
          <a:xfrm>
            <a:off x="279687" y="2778095"/>
            <a:ext cx="1309187" cy="3543794"/>
          </a:xfrm>
          <a:prstGeom prst="rect">
            <a:avLst/>
          </a:prstGeom>
          <a:solidFill>
            <a:schemeClr val="bg1">
              <a:lumMod val="65000"/>
            </a:schemeClr>
          </a:solidFill>
          <a:ln w="190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45720" rtlCol="0" anchor="ctr"/>
          <a:lstStyle/>
          <a:p>
            <a:pPr algn="ctr">
              <a:lnSpc>
                <a:spcPts val="1300"/>
              </a:lnSpc>
            </a:pPr>
            <a:r>
              <a:rPr lang="zh-TW" altLang="en-US"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rPr>
              <a:t>補助標準</a:t>
            </a:r>
            <a:endParaRPr lang="en-US" altLang="zh-TW"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27" name="Rectangle 51"/>
          <p:cNvSpPr/>
          <p:nvPr/>
        </p:nvSpPr>
        <p:spPr>
          <a:xfrm>
            <a:off x="1616968" y="4941168"/>
            <a:ext cx="3283870" cy="1379441"/>
          </a:xfrm>
          <a:prstGeom prst="rect">
            <a:avLst/>
          </a:prstGeom>
          <a:solidFill>
            <a:schemeClr val="accent1">
              <a:lumMod val="40000"/>
              <a:lumOff val="60000"/>
            </a:schemeClr>
          </a:solidFill>
          <a:ln/>
        </p:spPr>
        <p:style>
          <a:lnRef idx="0">
            <a:schemeClr val="accent4"/>
          </a:lnRef>
          <a:fillRef idx="3">
            <a:schemeClr val="accent4"/>
          </a:fillRef>
          <a:effectRef idx="3">
            <a:schemeClr val="accent4"/>
          </a:effectRef>
          <a:fontRef idx="minor">
            <a:schemeClr val="lt1"/>
          </a:fontRef>
        </p:style>
        <p:txBody>
          <a:bodyPr lIns="457200" rtlCol="0" anchor="ctr"/>
          <a:lstStyle/>
          <a:p>
            <a:pPr>
              <a:lnSpc>
                <a:spcPts val="1300"/>
              </a:lnSpc>
            </a:pPr>
            <a:endParaRPr lang="en-US" altLang="zh-TW" sz="1400" b="1" dirty="0">
              <a:solidFill>
                <a:schemeClr val="bg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28" name="文字方塊 27"/>
          <p:cNvSpPr txBox="1"/>
          <p:nvPr/>
        </p:nvSpPr>
        <p:spPr>
          <a:xfrm>
            <a:off x="1710588" y="5027947"/>
            <a:ext cx="3144590" cy="1231106"/>
          </a:xfrm>
          <a:prstGeom prst="rect">
            <a:avLst/>
          </a:prstGeom>
          <a:noFill/>
        </p:spPr>
        <p:txBody>
          <a:bodyPr wrap="square" rtlCol="0">
            <a:spAutoFit/>
          </a:bodyPr>
          <a:lstStyle/>
          <a:p>
            <a:pPr marL="285750" indent="-285750">
              <a:buFont typeface="Arial" panose="020B0604020202020204" pitchFamily="34" charset="0"/>
              <a:buChar char="•"/>
            </a:pPr>
            <a:r>
              <a:rPr lang="zh-TW" altLang="en-US" b="1" dirty="0" smtClean="0">
                <a:latin typeface="微軟正黑體" panose="020B0604030504040204" pitchFamily="34" charset="-120"/>
                <a:ea typeface="微軟正黑體" panose="020B0604030504040204" pitchFamily="34" charset="-120"/>
              </a:rPr>
              <a:t>一般課程類</a:t>
            </a:r>
            <a:r>
              <a:rPr lang="zh-TW" altLang="en-US" b="1" dirty="0">
                <a:latin typeface="微軟正黑體" panose="020B0604030504040204" pitchFamily="34" charset="-120"/>
                <a:ea typeface="微軟正黑體" panose="020B0604030504040204" pitchFamily="34" charset="-120"/>
              </a:rPr>
              <a:t>教學</a:t>
            </a:r>
            <a:r>
              <a:rPr lang="zh-TW" altLang="en-US" b="1" dirty="0" smtClean="0">
                <a:latin typeface="微軟正黑體" panose="020B0604030504040204" pitchFamily="34" charset="-120"/>
                <a:ea typeface="微軟正黑體" panose="020B0604030504040204" pitchFamily="34" charset="-120"/>
              </a:rPr>
              <a:t>助理</a:t>
            </a:r>
            <a:r>
              <a:rPr lang="en-US" altLang="zh-TW" b="1" dirty="0" smtClean="0">
                <a:latin typeface="微軟正黑體" panose="020B0604030504040204" pitchFamily="34" charset="-120"/>
                <a:ea typeface="微軟正黑體" panose="020B0604030504040204" pitchFamily="34" charset="-120"/>
              </a:rPr>
              <a:t>(CA)</a:t>
            </a:r>
            <a:r>
              <a:rPr lang="zh-TW" altLang="en-US" b="1" dirty="0" smtClean="0">
                <a:latin typeface="微軟正黑體" panose="020B0604030504040204" pitchFamily="34" charset="-120"/>
                <a:ea typeface="微軟正黑體" panose="020B0604030504040204" pitchFamily="34" charset="-120"/>
              </a:rPr>
              <a:t> </a:t>
            </a:r>
            <a:endParaRPr lang="en-US" altLang="zh-TW" b="1"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補助單位</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 </a:t>
            </a:r>
            <a:r>
              <a:rPr lang="zh-TW" altLang="en-US" sz="1400" dirty="0" smtClean="0">
                <a:latin typeface="微軟正黑體" panose="020B0604030504040204" pitchFamily="34" charset="-120"/>
                <a:ea typeface="微軟正黑體" panose="020B0604030504040204" pitchFamily="34" charset="-120"/>
              </a:rPr>
              <a:t>教務處課務組</a:t>
            </a:r>
            <a:endParaRPr lang="en-US" altLang="zh-TW" sz="1400" dirty="0">
              <a:latin typeface="微軟正黑體" panose="020B0604030504040204" pitchFamily="34" charset="-120"/>
              <a:ea typeface="微軟正黑體" panose="020B0604030504040204" pitchFamily="34" charset="-120"/>
            </a:endParaRPr>
          </a:p>
          <a:p>
            <a:r>
              <a:rPr lang="zh-TW" altLang="en-US" sz="1400" b="1" dirty="0" smtClean="0">
                <a:latin typeface="微軟正黑體" panose="020B0604030504040204" pitchFamily="34" charset="-120"/>
                <a:ea typeface="微軟正黑體" panose="020B0604030504040204" pitchFamily="34" charset="-120"/>
              </a:rPr>
              <a:t>按</a:t>
            </a:r>
            <a:r>
              <a:rPr lang="zh-TW" altLang="en-US" sz="1400" b="1" dirty="0">
                <a:latin typeface="微軟正黑體" panose="020B0604030504040204" pitchFamily="34" charset="-120"/>
                <a:ea typeface="微軟正黑體" panose="020B0604030504040204" pitchFamily="34" charset="-120"/>
              </a:rPr>
              <a:t>各科目之選課人數核定補助，依當學期補助總金額，分</a:t>
            </a:r>
            <a:r>
              <a:rPr lang="en-US" altLang="zh-TW" sz="1400" b="1" dirty="0">
                <a:latin typeface="微軟正黑體" panose="020B0604030504040204" pitchFamily="34" charset="-120"/>
                <a:ea typeface="微軟正黑體" panose="020B0604030504040204" pitchFamily="34" charset="-120"/>
              </a:rPr>
              <a:t>4</a:t>
            </a:r>
            <a:r>
              <a:rPr lang="zh-TW" altLang="en-US" sz="1400" b="1" dirty="0">
                <a:latin typeface="微軟正黑體" panose="020B0604030504040204" pitchFamily="34" charset="-120"/>
                <a:ea typeface="微軟正黑體" panose="020B0604030504040204" pitchFamily="34" charset="-120"/>
              </a:rPr>
              <a:t>個月平均核發為原則。</a:t>
            </a:r>
            <a:endParaRPr lang="en-US" altLang="zh-TW" sz="1400" b="1" dirty="0">
              <a:latin typeface="微軟正黑體" panose="020B0604030504040204" pitchFamily="34" charset="-120"/>
              <a:ea typeface="微軟正黑體" panose="020B0604030504040204" pitchFamily="34" charset="-120"/>
            </a:endParaRPr>
          </a:p>
        </p:txBody>
      </p:sp>
      <p:sp>
        <p:nvSpPr>
          <p:cNvPr id="32" name="Rectangle 51"/>
          <p:cNvSpPr/>
          <p:nvPr/>
        </p:nvSpPr>
        <p:spPr>
          <a:xfrm>
            <a:off x="5467260" y="4941168"/>
            <a:ext cx="3456384" cy="1379441"/>
          </a:xfrm>
          <a:prstGeom prst="rect">
            <a:avLst/>
          </a:prstGeom>
          <a:solidFill>
            <a:srgbClr val="CCECFF"/>
          </a:solidFill>
          <a:ln/>
        </p:spPr>
        <p:style>
          <a:lnRef idx="0">
            <a:schemeClr val="accent2"/>
          </a:lnRef>
          <a:fillRef idx="3">
            <a:schemeClr val="accent2"/>
          </a:fillRef>
          <a:effectRef idx="3">
            <a:schemeClr val="accent2"/>
          </a:effectRef>
          <a:fontRef idx="minor">
            <a:schemeClr val="lt1"/>
          </a:fontRef>
        </p:style>
        <p:txBody>
          <a:bodyPr lIns="457200" rtlCol="0" anchor="ctr"/>
          <a:lstStyle/>
          <a:p>
            <a:pPr>
              <a:lnSpc>
                <a:spcPts val="1300"/>
              </a:lnSpc>
            </a:pPr>
            <a:endParaRPr lang="en-US" altLang="zh-TW" sz="1400" b="1" dirty="0">
              <a:solidFill>
                <a:schemeClr val="bg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52" name="橢圓 4"/>
          <p:cNvSpPr/>
          <p:nvPr/>
        </p:nvSpPr>
        <p:spPr>
          <a:xfrm>
            <a:off x="1469956" y="4922263"/>
            <a:ext cx="481265" cy="4444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zh-TW" altLang="en-US" sz="1600" kern="1200" dirty="0"/>
          </a:p>
        </p:txBody>
      </p:sp>
      <p:sp>
        <p:nvSpPr>
          <p:cNvPr id="66" name="內容版面配置區 2"/>
          <p:cNvSpPr>
            <a:spLocks noGrp="1"/>
          </p:cNvSpPr>
          <p:nvPr>
            <p:ph idx="1"/>
          </p:nvPr>
        </p:nvSpPr>
        <p:spPr>
          <a:xfrm>
            <a:off x="323528" y="1303951"/>
            <a:ext cx="8820472" cy="636662"/>
          </a:xfrm>
          <a:ln>
            <a:noFill/>
          </a:ln>
        </p:spPr>
        <p:txBody>
          <a:bodyPr/>
          <a:lstStyle/>
          <a:p>
            <a:pPr marL="0" indent="0">
              <a:buNone/>
            </a:pPr>
            <a:endParaRPr lang="zh-TW" altLang="en-US" dirty="0"/>
          </a:p>
        </p:txBody>
      </p:sp>
      <p:sp>
        <p:nvSpPr>
          <p:cNvPr id="5" name="投影片編號版面配置區 4"/>
          <p:cNvSpPr>
            <a:spLocks noGrp="1"/>
          </p:cNvSpPr>
          <p:nvPr>
            <p:ph type="sldNum" sz="quarter" idx="12"/>
          </p:nvPr>
        </p:nvSpPr>
        <p:spPr>
          <a:xfrm>
            <a:off x="7010400" y="6492875"/>
            <a:ext cx="2133600" cy="365125"/>
          </a:xfrm>
        </p:spPr>
        <p:txBody>
          <a:bodyPr/>
          <a:lstStyle/>
          <a:p>
            <a:fld id="{5CE1597B-A397-4CB3-9660-0097F3AD3601}" type="slidenum">
              <a:rPr lang="fr-CA" altLang="zh-TW" smtClean="0"/>
              <a:pPr/>
              <a:t>42</a:t>
            </a:fld>
            <a:endParaRPr lang="fr-CA" altLang="zh-TW" dirty="0"/>
          </a:p>
        </p:txBody>
      </p:sp>
      <p:sp>
        <p:nvSpPr>
          <p:cNvPr id="8" name="圓角矩形圖說文字 7"/>
          <p:cNvSpPr/>
          <p:nvPr/>
        </p:nvSpPr>
        <p:spPr>
          <a:xfrm>
            <a:off x="8200899" y="3240382"/>
            <a:ext cx="691581" cy="404642"/>
          </a:xfrm>
          <a:prstGeom prst="wedgeRoundRectCallout">
            <a:avLst>
              <a:gd name="adj1" fmla="val -67207"/>
              <a:gd name="adj2" fmla="val 30241"/>
              <a:gd name="adj3" fmla="val 16667"/>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新增</a:t>
            </a:r>
          </a:p>
        </p:txBody>
      </p:sp>
      <p:sp>
        <p:nvSpPr>
          <p:cNvPr id="82" name="文字方塊 81"/>
          <p:cNvSpPr txBox="1"/>
          <p:nvPr/>
        </p:nvSpPr>
        <p:spPr>
          <a:xfrm>
            <a:off x="5633789" y="4961836"/>
            <a:ext cx="3258691" cy="1231106"/>
          </a:xfrm>
          <a:prstGeom prst="rect">
            <a:avLst/>
          </a:prstGeom>
          <a:noFill/>
        </p:spPr>
        <p:txBody>
          <a:bodyPr wrap="square" rtlCol="0">
            <a:spAutoFit/>
          </a:bodyPr>
          <a:lstStyle/>
          <a:p>
            <a:pPr marL="285750" indent="-285750">
              <a:buFont typeface="Arial" panose="020B0604020202020204" pitchFamily="34" charset="0"/>
              <a:buChar char="•"/>
            </a:pPr>
            <a:r>
              <a:rPr lang="zh-TW" altLang="en-US" b="1" dirty="0" smtClean="0">
                <a:solidFill>
                  <a:srgbClr val="FF0000"/>
                </a:solidFill>
                <a:latin typeface="微軟正黑體" panose="020B0604030504040204" pitchFamily="34" charset="-120"/>
                <a:ea typeface="微軟正黑體" panose="020B0604030504040204" pitchFamily="34" charset="-120"/>
              </a:rPr>
              <a:t>課程經營類</a:t>
            </a:r>
            <a:endParaRPr lang="en-US" altLang="zh-TW" sz="1400" b="1"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補助單位</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 </a:t>
            </a:r>
            <a:r>
              <a:rPr lang="zh-TW" altLang="en-US" sz="1400" dirty="0" smtClean="0">
                <a:latin typeface="微軟正黑體" panose="020B0604030504040204" pitchFamily="34" charset="-120"/>
                <a:ea typeface="微軟正黑體" panose="020B0604030504040204" pitchFamily="34" charset="-120"/>
              </a:rPr>
              <a:t>教務處課務組</a:t>
            </a:r>
            <a:endParaRPr lang="en-US" altLang="zh-TW" sz="1400" dirty="0" smtClean="0">
              <a:latin typeface="微軟正黑體" panose="020B0604030504040204" pitchFamily="34" charset="-120"/>
              <a:ea typeface="微軟正黑體" panose="020B0604030504040204" pitchFamily="34" charset="-120"/>
            </a:endParaRPr>
          </a:p>
          <a:p>
            <a:r>
              <a:rPr lang="zh-TW" altLang="en-US" sz="1400" b="1" dirty="0" smtClean="0">
                <a:latin typeface="微軟正黑體" panose="020B0604030504040204" pitchFamily="34" charset="-120"/>
                <a:ea typeface="微軟正黑體" panose="020B0604030504040204" pitchFamily="34" charset="-120"/>
              </a:rPr>
              <a:t>按</a:t>
            </a:r>
            <a:r>
              <a:rPr lang="zh-TW" altLang="en-US" sz="1400" b="1" dirty="0">
                <a:latin typeface="微軟正黑體" panose="020B0604030504040204" pitchFamily="34" charset="-120"/>
                <a:ea typeface="微軟正黑體" panose="020B0604030504040204" pitchFamily="34" charset="-120"/>
              </a:rPr>
              <a:t>各科目之選課人數核定補助，依當學期補助總金額，分</a:t>
            </a:r>
            <a:r>
              <a:rPr lang="en-US" altLang="zh-TW" sz="1400" b="1" dirty="0">
                <a:latin typeface="微軟正黑體" panose="020B0604030504040204" pitchFamily="34" charset="-120"/>
                <a:ea typeface="微軟正黑體" panose="020B0604030504040204" pitchFamily="34" charset="-120"/>
              </a:rPr>
              <a:t>4</a:t>
            </a:r>
            <a:r>
              <a:rPr lang="zh-TW" altLang="en-US" sz="1400" b="1" dirty="0">
                <a:latin typeface="微軟正黑體" panose="020B0604030504040204" pitchFamily="34" charset="-120"/>
                <a:ea typeface="微軟正黑體" panose="020B0604030504040204" pitchFamily="34" charset="-120"/>
              </a:rPr>
              <a:t>個月平均核發為原則</a:t>
            </a:r>
            <a:r>
              <a:rPr lang="zh-TW" altLang="en-US" sz="1400" b="1" dirty="0" smtClean="0">
                <a:latin typeface="微軟正黑體" panose="020B0604030504040204" pitchFamily="34" charset="-120"/>
                <a:ea typeface="微軟正黑體" panose="020B0604030504040204" pitchFamily="34" charset="-120"/>
              </a:rPr>
              <a:t>。</a:t>
            </a:r>
            <a:endParaRPr lang="en-US" altLang="zh-TW" sz="1400" b="1" dirty="0">
              <a:latin typeface="微軟正黑體" panose="020B0604030504040204" pitchFamily="34" charset="-120"/>
              <a:ea typeface="微軟正黑體" panose="020B0604030504040204" pitchFamily="34" charset="-120"/>
            </a:endParaRPr>
          </a:p>
        </p:txBody>
      </p:sp>
      <p:sp>
        <p:nvSpPr>
          <p:cNvPr id="83" name="向右箭號 82"/>
          <p:cNvSpPr/>
          <p:nvPr/>
        </p:nvSpPr>
        <p:spPr>
          <a:xfrm>
            <a:off x="5056868" y="3645024"/>
            <a:ext cx="307220" cy="54470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 name="文字方塊 1"/>
          <p:cNvSpPr txBox="1"/>
          <p:nvPr/>
        </p:nvSpPr>
        <p:spPr>
          <a:xfrm>
            <a:off x="1866099" y="3054217"/>
            <a:ext cx="2921925" cy="1754326"/>
          </a:xfrm>
          <a:prstGeom prst="rect">
            <a:avLst/>
          </a:prstGeom>
          <a:noFill/>
        </p:spPr>
        <p:txBody>
          <a:bodyPr wrap="square" rtlCol="0">
            <a:spAutoFit/>
          </a:bodyPr>
          <a:lstStyle/>
          <a:p>
            <a:pPr marL="285750" indent="-285750">
              <a:buFont typeface="Arial" panose="020B0604020202020204" pitchFamily="34" charset="0"/>
              <a:buChar char="•"/>
            </a:pPr>
            <a:r>
              <a:rPr lang="zh-TW" altLang="en-US" b="1" dirty="0" smtClean="0">
                <a:latin typeface="微軟正黑體" panose="020B0604030504040204" pitchFamily="34" charset="-120"/>
                <a:ea typeface="微軟正黑體" panose="020B0604030504040204" pitchFamily="34" charset="-120"/>
              </a:rPr>
              <a:t>教學類教學助理 </a:t>
            </a:r>
            <a:endParaRPr lang="en-US" altLang="zh-TW" b="1"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討論課</a:t>
            </a:r>
            <a:r>
              <a:rPr lang="en-US" altLang="zh-TW" b="1" dirty="0" smtClean="0">
                <a:latin typeface="微軟正黑體" panose="020B0604030504040204" pitchFamily="34" charset="-120"/>
                <a:ea typeface="微軟正黑體" panose="020B0604030504040204" pitchFamily="34" charset="-120"/>
              </a:rPr>
              <a:t>TA</a:t>
            </a:r>
            <a:r>
              <a:rPr lang="zh-TW" altLang="en-US" b="1" dirty="0" smtClean="0">
                <a:latin typeface="微軟正黑體" panose="020B0604030504040204" pitchFamily="34" charset="-120"/>
                <a:ea typeface="微軟正黑體" panose="020B0604030504040204" pitchFamily="34" charset="-120"/>
              </a:rPr>
              <a:t>、演習課</a:t>
            </a:r>
            <a:r>
              <a:rPr lang="en-US" altLang="zh-TW" b="1" dirty="0" smtClean="0">
                <a:latin typeface="微軟正黑體" panose="020B0604030504040204" pitchFamily="34" charset="-120"/>
                <a:ea typeface="微軟正黑體" panose="020B0604030504040204" pitchFamily="34" charset="-120"/>
              </a:rPr>
              <a:t>TA)</a:t>
            </a:r>
          </a:p>
          <a:p>
            <a:r>
              <a:rPr lang="zh-TW" altLang="en-US" sz="1400" dirty="0" smtClean="0">
                <a:latin typeface="微軟正黑體" panose="020B0604030504040204" pitchFamily="34" charset="-120"/>
                <a:ea typeface="微軟正黑體" panose="020B0604030504040204" pitchFamily="34" charset="-120"/>
              </a:rPr>
              <a:t>補助</a:t>
            </a:r>
            <a:r>
              <a:rPr lang="zh-TW" altLang="en-US" sz="1400" dirty="0">
                <a:latin typeface="微軟正黑體" panose="020B0604030504040204" pitchFamily="34" charset="-120"/>
                <a:ea typeface="微軟正黑體" panose="020B0604030504040204" pitchFamily="34" charset="-120"/>
              </a:rPr>
              <a:t>單位</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 教發</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通識中心</a:t>
            </a:r>
            <a:endParaRPr lang="en-US" altLang="zh-TW" sz="1400" dirty="0">
              <a:latin typeface="微軟正黑體" panose="020B0604030504040204" pitchFamily="34" charset="-120"/>
              <a:ea typeface="微軟正黑體" panose="020B0604030504040204" pitchFamily="34" charset="-120"/>
            </a:endParaRPr>
          </a:p>
          <a:p>
            <a:endParaRPr lang="en-US" altLang="zh-TW" b="1" dirty="0" smtClean="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碩士生</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 每月</a:t>
            </a:r>
            <a:r>
              <a:rPr lang="en-US" altLang="zh-TW" b="1" dirty="0" smtClean="0">
                <a:latin typeface="微軟正黑體" panose="020B0604030504040204" pitchFamily="34" charset="-120"/>
                <a:ea typeface="微軟正黑體" panose="020B0604030504040204" pitchFamily="34" charset="-120"/>
              </a:rPr>
              <a:t>7,500/</a:t>
            </a:r>
            <a:r>
              <a:rPr lang="zh-TW" altLang="en-US" b="1" dirty="0" smtClean="0">
                <a:latin typeface="微軟正黑體" panose="020B0604030504040204" pitchFamily="34" charset="-120"/>
                <a:ea typeface="微軟正黑體" panose="020B0604030504040204" pitchFamily="34" charset="-120"/>
              </a:rPr>
              <a:t>月</a:t>
            </a:r>
            <a:endParaRPr lang="en-US" altLang="zh-TW" b="1" dirty="0" smtClean="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博士生</a:t>
            </a:r>
            <a:r>
              <a:rPr lang="en-US" altLang="zh-TW" b="1" dirty="0" smtClean="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每月</a:t>
            </a:r>
            <a:r>
              <a:rPr lang="en-US" altLang="zh-TW" b="1" dirty="0" smtClean="0">
                <a:latin typeface="微軟正黑體" panose="020B0604030504040204" pitchFamily="34" charset="-120"/>
                <a:ea typeface="微軟正黑體" panose="020B0604030504040204" pitchFamily="34" charset="-120"/>
              </a:rPr>
              <a:t>10,000/</a:t>
            </a:r>
            <a:r>
              <a:rPr lang="zh-TW" altLang="en-US" b="1" dirty="0" smtClean="0">
                <a:latin typeface="微軟正黑體" panose="020B0604030504040204" pitchFamily="34" charset="-120"/>
                <a:ea typeface="微軟正黑體" panose="020B0604030504040204" pitchFamily="34" charset="-120"/>
              </a:rPr>
              <a:t>月</a:t>
            </a:r>
            <a:endParaRPr lang="zh-TW" altLang="en-US" b="1" dirty="0">
              <a:latin typeface="微軟正黑體" panose="020B0604030504040204" pitchFamily="34" charset="-120"/>
              <a:ea typeface="微軟正黑體" panose="020B0604030504040204" pitchFamily="34" charset="-120"/>
            </a:endParaRPr>
          </a:p>
        </p:txBody>
      </p:sp>
      <p:sp>
        <p:nvSpPr>
          <p:cNvPr id="29" name="文字方塊 28"/>
          <p:cNvSpPr txBox="1"/>
          <p:nvPr/>
        </p:nvSpPr>
        <p:spPr>
          <a:xfrm>
            <a:off x="5652120" y="2970818"/>
            <a:ext cx="3312368" cy="1800493"/>
          </a:xfrm>
          <a:prstGeom prst="rect">
            <a:avLst/>
          </a:prstGeom>
          <a:noFill/>
        </p:spPr>
        <p:txBody>
          <a:bodyPr wrap="square" rtlCol="0">
            <a:spAutoFit/>
          </a:bodyPr>
          <a:lstStyle/>
          <a:p>
            <a:pPr marL="285750" indent="-285750">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討論</a:t>
            </a:r>
            <a:r>
              <a:rPr lang="zh-TW" altLang="en-US" b="1" dirty="0" smtClean="0">
                <a:latin typeface="微軟正黑體" panose="020B0604030504040204" pitchFamily="34" charset="-120"/>
                <a:ea typeface="微軟正黑體" panose="020B0604030504040204" pitchFamily="34" charset="-120"/>
              </a:rPr>
              <a:t>課、</a:t>
            </a:r>
            <a:r>
              <a:rPr lang="zh-TW" altLang="en-US" b="1" dirty="0">
                <a:latin typeface="微軟正黑體" panose="020B0604030504040204" pitchFamily="34" charset="-120"/>
                <a:ea typeface="微軟正黑體" panose="020B0604030504040204" pitchFamily="34" charset="-120"/>
              </a:rPr>
              <a:t>演習</a:t>
            </a:r>
            <a:r>
              <a:rPr lang="zh-TW" altLang="en-US" b="1" dirty="0" smtClean="0">
                <a:latin typeface="微軟正黑體" panose="020B0604030504040204" pitchFamily="34" charset="-120"/>
                <a:ea typeface="微軟正黑體" panose="020B0604030504040204" pitchFamily="34" charset="-120"/>
              </a:rPr>
              <a:t>課、實作課</a:t>
            </a:r>
            <a:endParaRPr lang="en-US" altLang="zh-TW" b="1" dirty="0" smtClean="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補助單位</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 教發</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通識中心</a:t>
            </a:r>
            <a:endParaRPr lang="en-US" altLang="zh-TW" sz="1400" dirty="0">
              <a:latin typeface="微軟正黑體" panose="020B0604030504040204" pitchFamily="34" charset="-120"/>
              <a:ea typeface="微軟正黑體" panose="020B0604030504040204" pitchFamily="34" charset="-120"/>
            </a:endParaRPr>
          </a:p>
          <a:p>
            <a:endParaRPr lang="en-US" altLang="zh-TW" sz="700" b="1" dirty="0" smtClean="0">
              <a:solidFill>
                <a:srgbClr val="FF0000"/>
              </a:solidFill>
              <a:latin typeface="微軟正黑體" panose="020B0604030504040204" pitchFamily="34" charset="-120"/>
              <a:ea typeface="微軟正黑體" panose="020B0604030504040204" pitchFamily="34" charset="-120"/>
            </a:endParaRPr>
          </a:p>
          <a:p>
            <a:r>
              <a:rPr lang="zh-TW" altLang="en-US" b="1" dirty="0" smtClean="0">
                <a:solidFill>
                  <a:srgbClr val="FF0000"/>
                </a:solidFill>
                <a:latin typeface="微軟正黑體" panose="020B0604030504040204" pitchFamily="34" charset="-120"/>
                <a:ea typeface="微軟正黑體" panose="020B0604030504040204" pitchFamily="34" charset="-120"/>
              </a:rPr>
              <a:t>學士</a:t>
            </a:r>
            <a:r>
              <a:rPr lang="zh-TW" altLang="en-US" b="1" dirty="0">
                <a:solidFill>
                  <a:srgbClr val="FF0000"/>
                </a:solidFill>
                <a:latin typeface="微軟正黑體" panose="020B0604030504040204" pitchFamily="34" charset="-120"/>
                <a:ea typeface="微軟正黑體" panose="020B0604030504040204" pitchFamily="34" charset="-120"/>
              </a:rPr>
              <a:t>生</a:t>
            </a:r>
            <a:r>
              <a:rPr lang="en-US" altLang="zh-TW" b="1" dirty="0">
                <a:solidFill>
                  <a:srgbClr val="FF0000"/>
                </a:solidFill>
                <a:latin typeface="微軟正黑體" panose="020B0604030504040204" pitchFamily="34" charset="-120"/>
                <a:ea typeface="微軟正黑體" panose="020B0604030504040204" pitchFamily="34" charset="-120"/>
              </a:rPr>
              <a:t>: 24,000</a:t>
            </a:r>
            <a:r>
              <a:rPr lang="zh-TW" altLang="en-US" b="1" dirty="0">
                <a:solidFill>
                  <a:srgbClr val="FF0000"/>
                </a:solidFill>
                <a:latin typeface="微軟正黑體" panose="020B0604030504040204" pitchFamily="34" charset="-120"/>
                <a:ea typeface="微軟正黑體" panose="020B0604030504040204" pitchFamily="34" charset="-120"/>
              </a:rPr>
              <a:t>元</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學期</a:t>
            </a:r>
            <a:r>
              <a:rPr lang="en-US" altLang="zh-TW" sz="1050" b="1" dirty="0" smtClean="0">
                <a:solidFill>
                  <a:srgbClr val="FF0000"/>
                </a:solidFill>
                <a:latin typeface="微軟正黑體" panose="020B0604030504040204" pitchFamily="34" charset="-120"/>
                <a:ea typeface="微軟正黑體" panose="020B0604030504040204" pitchFamily="34" charset="-120"/>
              </a:rPr>
              <a:t>(</a:t>
            </a:r>
            <a:r>
              <a:rPr lang="zh-TW" altLang="en-US" sz="1050" b="1" dirty="0" smtClean="0">
                <a:solidFill>
                  <a:srgbClr val="FF0000"/>
                </a:solidFill>
                <a:latin typeface="微軟正黑體" panose="020B0604030504040204" pitchFamily="34" charset="-120"/>
                <a:ea typeface="微軟正黑體" panose="020B0604030504040204" pitchFamily="34" charset="-120"/>
              </a:rPr>
              <a:t>限實</a:t>
            </a:r>
            <a:r>
              <a:rPr lang="zh-TW" altLang="en-US" sz="1050" b="1" dirty="0">
                <a:solidFill>
                  <a:srgbClr val="FF0000"/>
                </a:solidFill>
                <a:latin typeface="微軟正黑體" panose="020B0604030504040204" pitchFamily="34" charset="-120"/>
                <a:ea typeface="微軟正黑體" panose="020B0604030504040204" pitchFamily="34" charset="-120"/>
              </a:rPr>
              <a:t>作課</a:t>
            </a:r>
            <a:r>
              <a:rPr lang="en-US" altLang="zh-TW" sz="1050" b="1" dirty="0">
                <a:solidFill>
                  <a:srgbClr val="FF0000"/>
                </a:solidFill>
                <a:latin typeface="微軟正黑體" panose="020B0604030504040204" pitchFamily="34" charset="-120"/>
                <a:ea typeface="微軟正黑體" panose="020B0604030504040204" pitchFamily="34" charset="-120"/>
              </a:rPr>
              <a:t>)</a:t>
            </a:r>
            <a:endParaRPr lang="en-US" altLang="zh-TW" b="1" dirty="0" smtClean="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碩士</a:t>
            </a:r>
            <a:r>
              <a:rPr lang="zh-TW" altLang="en-US" b="1" dirty="0" smtClean="0">
                <a:latin typeface="微軟正黑體" panose="020B0604030504040204" pitchFamily="34" charset="-120"/>
                <a:ea typeface="微軟正黑體" panose="020B0604030504040204" pitchFamily="34" charset="-120"/>
              </a:rPr>
              <a:t>生</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 </a:t>
            </a:r>
            <a:r>
              <a:rPr lang="en-US" altLang="zh-TW" b="1" dirty="0" smtClean="0">
                <a:latin typeface="微軟正黑體" panose="020B0604030504040204" pitchFamily="34" charset="-120"/>
                <a:ea typeface="微軟正黑體" panose="020B0604030504040204" pitchFamily="34" charset="-120"/>
              </a:rPr>
              <a:t>30,000</a:t>
            </a:r>
            <a:r>
              <a:rPr lang="zh-TW" altLang="en-US" b="1" dirty="0" smtClean="0">
                <a:latin typeface="微軟正黑體" panose="020B0604030504040204" pitchFamily="34" charset="-120"/>
                <a:ea typeface="微軟正黑體" panose="020B0604030504040204" pitchFamily="34" charset="-120"/>
              </a:rPr>
              <a:t>元</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學期</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博士生</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 </a:t>
            </a:r>
            <a:r>
              <a:rPr lang="en-US" altLang="zh-TW" b="1" dirty="0" smtClean="0">
                <a:latin typeface="微軟正黑體" panose="020B0604030504040204" pitchFamily="34" charset="-120"/>
                <a:ea typeface="微軟正黑體" panose="020B0604030504040204" pitchFamily="34" charset="-120"/>
              </a:rPr>
              <a:t>40,000</a:t>
            </a:r>
            <a:r>
              <a:rPr lang="zh-TW" altLang="en-US" b="1" dirty="0" smtClean="0">
                <a:latin typeface="微軟正黑體" panose="020B0604030504040204" pitchFamily="34" charset="-120"/>
                <a:ea typeface="微軟正黑體" panose="020B0604030504040204" pitchFamily="34" charset="-120"/>
              </a:rPr>
              <a:t>元</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學期</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分</a:t>
            </a: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個月平均核發為原則。</a:t>
            </a:r>
          </a:p>
        </p:txBody>
      </p:sp>
      <p:sp>
        <p:nvSpPr>
          <p:cNvPr id="30" name="等於 29"/>
          <p:cNvSpPr/>
          <p:nvPr/>
        </p:nvSpPr>
        <p:spPr>
          <a:xfrm>
            <a:off x="5056868" y="5443246"/>
            <a:ext cx="307220" cy="514508"/>
          </a:xfrm>
          <a:prstGeom prst="mathEqua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3" name="文字方塊 22"/>
          <p:cNvSpPr txBox="1"/>
          <p:nvPr/>
        </p:nvSpPr>
        <p:spPr>
          <a:xfrm>
            <a:off x="251520" y="6381328"/>
            <a:ext cx="7838640" cy="276999"/>
          </a:xfrm>
          <a:prstGeom prst="rect">
            <a:avLst/>
          </a:prstGeom>
          <a:noFill/>
        </p:spPr>
        <p:txBody>
          <a:bodyPr wrap="square" rtlCol="0">
            <a:spAutoFit/>
          </a:bodyPr>
          <a:lstStyle/>
          <a:p>
            <a:pPr marL="285750" indent="-285750" algn="just">
              <a:buFont typeface="Arial" panose="020B0604020202020204" pitchFamily="34" charset="0"/>
              <a:buChar char="•"/>
            </a:pPr>
            <a:r>
              <a:rPr lang="zh-TW" altLang="en-US" sz="1200" dirty="0" smtClean="0"/>
              <a:t>國立政治大學教學獎助生</a:t>
            </a:r>
            <a:r>
              <a:rPr lang="zh-TW" altLang="en-US" sz="1200" dirty="0"/>
              <a:t>經費補助要點</a:t>
            </a:r>
            <a:endParaRPr lang="en-US" altLang="zh-TW" sz="1200" dirty="0" smtClean="0"/>
          </a:p>
        </p:txBody>
      </p:sp>
    </p:spTree>
    <p:extLst>
      <p:ext uri="{BB962C8B-B14F-4D97-AF65-F5344CB8AC3E}">
        <p14:creationId xmlns:p14="http://schemas.microsoft.com/office/powerpoint/2010/main" val="7690570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1143000"/>
          </a:xfrm>
        </p:spPr>
        <p:txBody>
          <a:bodyPr/>
          <a:lstStyle/>
          <a:p>
            <a:pPr lvl="0" algn="l"/>
            <a:r>
              <a:rPr lang="zh-TW" altLang="en-US" sz="3600" b="1" dirty="0">
                <a:solidFill>
                  <a:srgbClr val="0070C0"/>
                </a:solidFill>
                <a:latin typeface="微軟正黑體" panose="020B0604030504040204" pitchFamily="34" charset="-120"/>
                <a:ea typeface="微軟正黑體" panose="020B0604030504040204" pitchFamily="34" charset="-120"/>
              </a:rPr>
              <a:t>五</a:t>
            </a:r>
            <a:r>
              <a:rPr lang="zh-TW" altLang="en-US" sz="3600" b="1" dirty="0" smtClean="0">
                <a:solidFill>
                  <a:srgbClr val="0070C0"/>
                </a:solidFill>
                <a:latin typeface="微軟正黑體" panose="020B0604030504040204" pitchFamily="34" charset="-120"/>
                <a:ea typeface="微軟正黑體" panose="020B0604030504040204" pitchFamily="34" charset="-120"/>
              </a:rPr>
              <a:t>、相關行政處理事項</a:t>
            </a:r>
            <a:endParaRPr lang="en-US" altLang="zh-TW" sz="3600" b="1" dirty="0">
              <a:solidFill>
                <a:srgbClr val="0070C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374848" y="1556792"/>
            <a:ext cx="8229600" cy="5256584"/>
          </a:xfrm>
        </p:spPr>
        <p:txBody>
          <a:bodyPr/>
          <a:lstStyle/>
          <a:p>
            <a:pPr marL="0" indent="0">
              <a:buNone/>
            </a:pPr>
            <a:endParaRPr lang="zh-TW" altLang="en-US" sz="3600" dirty="0"/>
          </a:p>
        </p:txBody>
      </p:sp>
      <p:sp>
        <p:nvSpPr>
          <p:cNvPr id="7" name="投影片編號版面配置區 6"/>
          <p:cNvSpPr>
            <a:spLocks noGrp="1"/>
          </p:cNvSpPr>
          <p:nvPr>
            <p:ph type="sldNum" sz="quarter" idx="12"/>
          </p:nvPr>
        </p:nvSpPr>
        <p:spPr>
          <a:xfrm>
            <a:off x="7010400" y="6492875"/>
            <a:ext cx="2133600" cy="365125"/>
          </a:xfrm>
        </p:spPr>
        <p:txBody>
          <a:bodyPr/>
          <a:lstStyle/>
          <a:p>
            <a:fld id="{5CE1597B-A397-4CB3-9660-0097F3AD3601}" type="slidenum">
              <a:rPr lang="fr-CA" altLang="zh-TW" smtClean="0"/>
              <a:pPr/>
              <a:t>43</a:t>
            </a:fld>
            <a:endParaRPr lang="fr-CA" altLang="zh-TW" dirty="0"/>
          </a:p>
        </p:txBody>
      </p:sp>
      <p:graphicFrame>
        <p:nvGraphicFramePr>
          <p:cNvPr id="5" name="內容版面配置區 5"/>
          <p:cNvGraphicFramePr>
            <a:graphicFrameLocks/>
          </p:cNvGraphicFramePr>
          <p:nvPr>
            <p:extLst>
              <p:ext uri="{D42A27DB-BD31-4B8C-83A1-F6EECF244321}">
                <p14:modId xmlns:p14="http://schemas.microsoft.com/office/powerpoint/2010/main" val="3626561025"/>
              </p:ext>
            </p:extLst>
          </p:nvPr>
        </p:nvGraphicFramePr>
        <p:xfrm>
          <a:off x="179512" y="989138"/>
          <a:ext cx="8856984" cy="5775264"/>
        </p:xfrm>
        <a:graphic>
          <a:graphicData uri="http://schemas.openxmlformats.org/drawingml/2006/table">
            <a:tbl>
              <a:tblPr firstRow="1" bandRow="1">
                <a:tableStyleId>{2D5ABB26-0587-4C30-8999-92F81FD0307C}</a:tableStyleId>
              </a:tblPr>
              <a:tblGrid>
                <a:gridCol w="1872208">
                  <a:extLst>
                    <a:ext uri="{9D8B030D-6E8A-4147-A177-3AD203B41FA5}">
                      <a16:colId xmlns:a16="http://schemas.microsoft.com/office/drawing/2014/main" val="20000"/>
                    </a:ext>
                  </a:extLst>
                </a:gridCol>
                <a:gridCol w="6984776">
                  <a:extLst>
                    <a:ext uri="{9D8B030D-6E8A-4147-A177-3AD203B41FA5}">
                      <a16:colId xmlns:a16="http://schemas.microsoft.com/office/drawing/2014/main" val="20001"/>
                    </a:ext>
                  </a:extLst>
                </a:gridCol>
              </a:tblGrid>
              <a:tr h="376713">
                <a:tc>
                  <a:txBody>
                    <a:bodyPr/>
                    <a:lstStyle/>
                    <a:p>
                      <a:pPr algn="ctr"/>
                      <a:r>
                        <a:rPr lang="zh-TW" altLang="en-US" sz="2000" dirty="0" smtClean="0"/>
                        <a:t>日期</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2000" dirty="0" smtClean="0"/>
                        <a:t>行政處理事項</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575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0" dirty="0" smtClean="0"/>
                        <a:t>106</a:t>
                      </a:r>
                      <a:r>
                        <a:rPr lang="zh-TW" altLang="en-US" sz="1800" b="0" dirty="0" smtClean="0"/>
                        <a:t>年</a:t>
                      </a:r>
                      <a:r>
                        <a:rPr lang="en-US" altLang="zh-TW" sz="1800" b="0" dirty="0" smtClean="0"/>
                        <a:t>8</a:t>
                      </a:r>
                      <a:r>
                        <a:rPr lang="zh-TW" altLang="en-US" sz="1800" b="0" dirty="0" smtClean="0"/>
                        <a:t>月</a:t>
                      </a:r>
                      <a:r>
                        <a:rPr lang="en-US" altLang="zh-TW" sz="1800" b="0" dirty="0" smtClean="0"/>
                        <a:t>2</a:t>
                      </a:r>
                      <a:r>
                        <a:rPr lang="zh-TW" altLang="en-US" sz="1800" b="0" dirty="0" smtClean="0"/>
                        <a:t>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smtClean="0">
                          <a:latin typeface="Arial"/>
                          <a:cs typeface="Arial"/>
                        </a:rPr>
                        <a:t>教發中心於行政會議中，簡報「</a:t>
                      </a:r>
                      <a:r>
                        <a:rPr lang="zh-TW" altLang="en-US" sz="1600" b="0" dirty="0" smtClean="0"/>
                        <a:t>教學獎助生因應措施規劃」第一場次</a:t>
                      </a:r>
                      <a:endParaRPr lang="en-US" altLang="zh-TW" sz="1600"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226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0" dirty="0" smtClean="0"/>
                        <a:t>106</a:t>
                      </a:r>
                      <a:r>
                        <a:rPr lang="zh-TW" altLang="en-US" sz="1800" b="0" dirty="0" smtClean="0"/>
                        <a:t>年</a:t>
                      </a:r>
                      <a:r>
                        <a:rPr lang="en-US" altLang="zh-TW" sz="1800" b="0" dirty="0" smtClean="0"/>
                        <a:t>8</a:t>
                      </a:r>
                      <a:r>
                        <a:rPr lang="zh-TW" altLang="en-US" sz="1800" b="0" dirty="0" smtClean="0"/>
                        <a:t>月</a:t>
                      </a:r>
                      <a:r>
                        <a:rPr lang="en-US" altLang="zh-TW" sz="1800" b="0" dirty="0" smtClean="0"/>
                        <a:t>17</a:t>
                      </a:r>
                      <a:r>
                        <a:rPr lang="zh-TW" altLang="en-US" sz="1800" b="0" dirty="0" smtClean="0"/>
                        <a:t>日</a:t>
                      </a:r>
                      <a:endParaRPr lang="en-US" altLang="zh-TW" sz="1800"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smtClean="0"/>
                        <a:t>教發中心辦理「教學獎助生制度說明座談會」，簡報教學獎助生因應措施規劃第二場次（邀請參加對象：學生）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92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0" kern="1200" dirty="0" smtClean="0">
                          <a:solidFill>
                            <a:schemeClr val="tx1"/>
                          </a:solidFill>
                          <a:latin typeface="+mn-lt"/>
                          <a:ea typeface="+mn-ea"/>
                          <a:cs typeface="+mn-cs"/>
                        </a:rPr>
                        <a:t>106</a:t>
                      </a:r>
                      <a:r>
                        <a:rPr lang="zh-TW" altLang="en-US" sz="1800" b="0" kern="1200" dirty="0" smtClean="0">
                          <a:solidFill>
                            <a:schemeClr val="tx1"/>
                          </a:solidFill>
                          <a:latin typeface="+mn-lt"/>
                          <a:ea typeface="+mn-ea"/>
                          <a:cs typeface="+mn-cs"/>
                        </a:rPr>
                        <a:t>年</a:t>
                      </a:r>
                      <a:r>
                        <a:rPr lang="en-US" altLang="zh-TW" sz="1800" b="0" kern="1200" dirty="0" smtClean="0">
                          <a:solidFill>
                            <a:schemeClr val="tx1"/>
                          </a:solidFill>
                          <a:latin typeface="+mn-lt"/>
                          <a:ea typeface="+mn-ea"/>
                          <a:cs typeface="+mn-cs"/>
                        </a:rPr>
                        <a:t>8</a:t>
                      </a:r>
                      <a:r>
                        <a:rPr lang="zh-TW" altLang="en-US" sz="1800" b="0" kern="1200" dirty="0" smtClean="0">
                          <a:solidFill>
                            <a:schemeClr val="tx1"/>
                          </a:solidFill>
                          <a:latin typeface="+mn-lt"/>
                          <a:ea typeface="+mn-ea"/>
                          <a:cs typeface="+mn-cs"/>
                        </a:rPr>
                        <a:t>月</a:t>
                      </a:r>
                      <a:r>
                        <a:rPr lang="en-US" altLang="zh-TW" sz="1800" b="0" kern="1200" dirty="0" smtClean="0">
                          <a:solidFill>
                            <a:schemeClr val="tx1"/>
                          </a:solidFill>
                          <a:latin typeface="+mn-lt"/>
                          <a:ea typeface="+mn-ea"/>
                          <a:cs typeface="+mn-cs"/>
                        </a:rPr>
                        <a:t>21</a:t>
                      </a:r>
                      <a:r>
                        <a:rPr lang="zh-TW" altLang="en-US" sz="1800" b="0" kern="1200" dirty="0" smtClean="0">
                          <a:solidFill>
                            <a:schemeClr val="tx1"/>
                          </a:solidFill>
                          <a:latin typeface="+mn-lt"/>
                          <a:ea typeface="+mn-ea"/>
                          <a:cs typeface="+mn-cs"/>
                        </a:rPr>
                        <a:t>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smtClean="0"/>
                        <a:t>教發中心辦理「獎助生及兼任助理制度說明座談會」，簡報教學獎助生因應措施規劃第三場次（邀請參加對象：各院系所業務承辦同仁、老師）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32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0" dirty="0" smtClean="0"/>
                        <a:t>106</a:t>
                      </a:r>
                      <a:r>
                        <a:rPr lang="zh-TW" altLang="en-US" sz="1800" b="0" dirty="0" smtClean="0"/>
                        <a:t>年</a:t>
                      </a:r>
                      <a:r>
                        <a:rPr lang="en-US" altLang="zh-TW" sz="1800" b="0" dirty="0" smtClean="0"/>
                        <a:t>9</a:t>
                      </a:r>
                      <a:r>
                        <a:rPr lang="zh-TW" altLang="en-US" sz="1800" b="0" dirty="0" smtClean="0"/>
                        <a:t>月</a:t>
                      </a:r>
                      <a:r>
                        <a:rPr lang="en-US" altLang="zh-TW" sz="1800" b="0" dirty="0" smtClean="0"/>
                        <a:t>1</a:t>
                      </a:r>
                      <a:r>
                        <a:rPr lang="zh-TW" altLang="en-US" sz="1800" b="0" dirty="0" smtClean="0"/>
                        <a:t>日前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b="0" dirty="0" smtClean="0">
                          <a:latin typeface="+mn-ea"/>
                          <a:ea typeface="+mn-ea"/>
                          <a:cs typeface="Arial"/>
                        </a:rPr>
                        <a:t>教發中心公告教學獎助生相關辦法並提供教學大綱範例規劃。</a:t>
                      </a:r>
                      <a:endParaRPr lang="en-US" altLang="zh-TW" sz="2000" b="0" dirty="0" smtClean="0">
                        <a:latin typeface="+mn-ea"/>
                        <a:ea typeface="+mn-ea"/>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9076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0" dirty="0" smtClean="0"/>
                        <a:t>106</a:t>
                      </a:r>
                      <a:r>
                        <a:rPr lang="zh-TW" altLang="en-US" sz="1800" b="0" dirty="0" smtClean="0"/>
                        <a:t>年</a:t>
                      </a:r>
                      <a:r>
                        <a:rPr lang="en-US" altLang="zh-TW" sz="1800" b="0" dirty="0" smtClean="0"/>
                        <a:t>9</a:t>
                      </a:r>
                      <a:r>
                        <a:rPr lang="zh-TW" altLang="en-US" sz="1800" b="0" dirty="0" smtClean="0"/>
                        <a:t>月</a:t>
                      </a:r>
                      <a:r>
                        <a:rPr lang="en-US" altLang="zh-TW" sz="1800" b="0" dirty="0" smtClean="0"/>
                        <a:t>15</a:t>
                      </a:r>
                      <a:r>
                        <a:rPr lang="zh-TW" altLang="en-US" sz="1800" b="0" dirty="0" smtClean="0"/>
                        <a:t>日前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b="0" dirty="0" smtClean="0">
                          <a:latin typeface="Arial"/>
                          <a:cs typeface="Arial"/>
                        </a:rPr>
                        <a:t>規劃請各學院於</a:t>
                      </a:r>
                      <a:r>
                        <a:rPr lang="en-US" altLang="zh-TW" sz="2000" b="0" dirty="0" smtClean="0">
                          <a:latin typeface="Arial"/>
                          <a:cs typeface="Arial"/>
                        </a:rPr>
                        <a:t>106</a:t>
                      </a:r>
                      <a:r>
                        <a:rPr lang="zh-TW" altLang="en-US" sz="2000" b="0" dirty="0" smtClean="0">
                          <a:latin typeface="Arial"/>
                          <a:cs typeface="Arial"/>
                        </a:rPr>
                        <a:t>學年度開學後一週（</a:t>
                      </a:r>
                      <a:r>
                        <a:rPr lang="en-US" altLang="zh-TW" sz="2000" b="0" dirty="0" smtClean="0">
                          <a:latin typeface="Arial"/>
                          <a:cs typeface="Arial"/>
                        </a:rPr>
                        <a:t>106</a:t>
                      </a:r>
                      <a:r>
                        <a:rPr lang="zh-TW" altLang="en-US" sz="2000" b="0" dirty="0" smtClean="0">
                          <a:latin typeface="Arial"/>
                          <a:cs typeface="Arial"/>
                        </a:rPr>
                        <a:t>年</a:t>
                      </a:r>
                      <a:r>
                        <a:rPr lang="en-US" altLang="zh-TW" sz="2000" b="0" dirty="0" smtClean="0">
                          <a:latin typeface="Arial"/>
                          <a:cs typeface="Arial"/>
                        </a:rPr>
                        <a:t>9</a:t>
                      </a:r>
                      <a:r>
                        <a:rPr lang="zh-TW" altLang="en-US" sz="2000" b="0" dirty="0" smtClean="0">
                          <a:latin typeface="Arial"/>
                          <a:cs typeface="Arial"/>
                        </a:rPr>
                        <a:t>月</a:t>
                      </a:r>
                      <a:r>
                        <a:rPr lang="en-US" altLang="zh-TW" sz="2000" b="0" dirty="0" smtClean="0">
                          <a:latin typeface="Arial"/>
                          <a:cs typeface="Arial"/>
                        </a:rPr>
                        <a:t>15</a:t>
                      </a:r>
                      <a:r>
                        <a:rPr lang="zh-TW" altLang="en-US" sz="2000" b="0" dirty="0" smtClean="0">
                          <a:latin typeface="Arial"/>
                          <a:cs typeface="Arial"/>
                        </a:rPr>
                        <a:t>日），經院課程委員會通過後開設</a:t>
                      </a:r>
                      <a:r>
                        <a:rPr lang="zh-TW" altLang="en-US" sz="2000" b="0" dirty="0" smtClean="0">
                          <a:latin typeface="Arial"/>
                          <a:ea typeface="新細明體" panose="02020500000000000000" pitchFamily="18" charset="-120"/>
                          <a:cs typeface="Arial"/>
                        </a:rPr>
                        <a:t>「</a:t>
                      </a:r>
                      <a:r>
                        <a:rPr lang="zh-TW" altLang="en-US" sz="2000" b="0" dirty="0" smtClean="0">
                          <a:latin typeface="Arial"/>
                          <a:cs typeface="Arial"/>
                        </a:rPr>
                        <a:t>教學實習</a:t>
                      </a:r>
                      <a:r>
                        <a:rPr lang="zh-TW" altLang="en-US" sz="2000" b="0" dirty="0" smtClean="0">
                          <a:latin typeface="+mn-ea"/>
                          <a:ea typeface="+mn-ea"/>
                          <a:cs typeface="Arial"/>
                        </a:rPr>
                        <a:t>與實務」課程。</a:t>
                      </a:r>
                      <a:endParaRPr lang="en-US" altLang="zh-TW" sz="2000" b="0" dirty="0" smtClean="0">
                        <a:latin typeface="+mn-ea"/>
                        <a:ea typeface="+mn-ea"/>
                        <a:cs typeface="Arial"/>
                      </a:endParaRPr>
                    </a:p>
                    <a:p>
                      <a:r>
                        <a:rPr lang="en-US" altLang="zh-TW" sz="2000" b="0" dirty="0" smtClean="0">
                          <a:latin typeface="+mn-lt"/>
                          <a:ea typeface="+mn-ea"/>
                          <a:cs typeface="+mn-cs"/>
                        </a:rPr>
                        <a:t>(</a:t>
                      </a:r>
                      <a:r>
                        <a:rPr lang="zh-TW" altLang="en-US" sz="2000" b="0" dirty="0" smtClean="0">
                          <a:latin typeface="+mn-lt"/>
                          <a:ea typeface="+mn-ea"/>
                          <a:cs typeface="+mn-cs"/>
                        </a:rPr>
                        <a:t>會議記錄最遲可於</a:t>
                      </a:r>
                      <a:r>
                        <a:rPr lang="en-US" altLang="zh-TW" sz="2000" b="0" dirty="0" smtClean="0">
                          <a:latin typeface="+mn-lt"/>
                          <a:ea typeface="+mn-ea"/>
                          <a:cs typeface="+mn-cs"/>
                        </a:rPr>
                        <a:t>9/28</a:t>
                      </a:r>
                      <a:r>
                        <a:rPr lang="zh-TW" altLang="en-US" sz="2000" b="0" dirty="0" smtClean="0">
                          <a:latin typeface="+mn-lt"/>
                          <a:ea typeface="+mn-ea"/>
                          <a:cs typeface="+mn-cs"/>
                        </a:rPr>
                        <a:t>後補</a:t>
                      </a:r>
                      <a:r>
                        <a:rPr lang="en-US" altLang="zh-TW" sz="2000" b="0" dirty="0" smtClean="0">
                          <a:latin typeface="+mn-lt"/>
                          <a:ea typeface="+mn-ea"/>
                          <a:cs typeface="+mn-cs"/>
                        </a:rPr>
                        <a:t>)</a:t>
                      </a:r>
                      <a:endParaRPr lang="en-US" altLang="zh-TW" sz="2000" b="0" dirty="0" smtClean="0">
                        <a:latin typeface="+mn-ea"/>
                        <a:ea typeface="+mn-ea"/>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213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0" dirty="0" smtClean="0"/>
                        <a:t>106</a:t>
                      </a:r>
                      <a:r>
                        <a:rPr lang="zh-TW" altLang="en-US" sz="1800" b="0" dirty="0" smtClean="0"/>
                        <a:t>年</a:t>
                      </a:r>
                      <a:r>
                        <a:rPr lang="en-US" altLang="zh-TW" sz="1800" b="0" dirty="0" smtClean="0"/>
                        <a:t>9</a:t>
                      </a:r>
                      <a:r>
                        <a:rPr lang="zh-TW" altLang="en-US" sz="1800" b="0" dirty="0" smtClean="0"/>
                        <a:t>月</a:t>
                      </a:r>
                      <a:r>
                        <a:rPr lang="en-US" altLang="zh-TW" sz="1800" b="0" dirty="0" smtClean="0"/>
                        <a:t>11</a:t>
                      </a:r>
                      <a:r>
                        <a:rPr lang="zh-TW" altLang="en-US" sz="1800" b="0" dirty="0" smtClean="0"/>
                        <a:t>日</a:t>
                      </a:r>
                      <a:r>
                        <a:rPr lang="en-US" altLang="zh-TW" sz="1800" b="0" dirty="0" smtClean="0"/>
                        <a:t>~106</a:t>
                      </a:r>
                      <a:r>
                        <a:rPr lang="zh-TW" altLang="en-US" sz="1800" b="0" dirty="0" smtClean="0"/>
                        <a:t>年</a:t>
                      </a:r>
                      <a:r>
                        <a:rPr lang="en-US" altLang="zh-TW" sz="1800" b="0" dirty="0" smtClean="0"/>
                        <a:t>9</a:t>
                      </a:r>
                      <a:r>
                        <a:rPr lang="zh-TW" altLang="en-US" sz="1800" b="0" dirty="0" smtClean="0"/>
                        <a:t>月</a:t>
                      </a:r>
                      <a:r>
                        <a:rPr lang="en-US" altLang="zh-TW" sz="1800" b="0" dirty="0" smtClean="0"/>
                        <a:t>22</a:t>
                      </a:r>
                      <a:r>
                        <a:rPr lang="zh-TW" altLang="en-US" sz="1800" b="0" dirty="0" smtClean="0"/>
                        <a:t>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b="0" dirty="0" smtClean="0"/>
                        <a:t>教學獎助生繳交「教學實習與實務課程教學實習活動計畫表」給所屬系所</a:t>
                      </a:r>
                      <a:endParaRPr lang="zh-TW" altLang="en-US" sz="2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32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0" dirty="0" smtClean="0"/>
                        <a:t>106</a:t>
                      </a:r>
                      <a:r>
                        <a:rPr lang="zh-TW" altLang="en-US" sz="1800" b="0" dirty="0" smtClean="0"/>
                        <a:t>年</a:t>
                      </a:r>
                      <a:r>
                        <a:rPr lang="en-US" altLang="zh-TW" sz="1800" b="0" dirty="0" smtClean="0"/>
                        <a:t>9</a:t>
                      </a:r>
                      <a:r>
                        <a:rPr lang="zh-TW" altLang="en-US" sz="1800" b="0" dirty="0" smtClean="0"/>
                        <a:t>月</a:t>
                      </a:r>
                      <a:r>
                        <a:rPr lang="en-US" altLang="zh-TW" sz="1800" b="0" dirty="0" smtClean="0"/>
                        <a:t>28</a:t>
                      </a:r>
                      <a:r>
                        <a:rPr lang="zh-TW" altLang="en-US" sz="1800" b="0" dirty="0" smtClean="0"/>
                        <a:t>日</a:t>
                      </a:r>
                      <a:r>
                        <a:rPr lang="en-US" altLang="zh-TW" sz="1800" b="0" dirty="0" smtClean="0"/>
                        <a:t>~106</a:t>
                      </a:r>
                      <a:r>
                        <a:rPr lang="zh-TW" altLang="en-US" sz="1800" b="0" dirty="0" smtClean="0"/>
                        <a:t>年</a:t>
                      </a:r>
                      <a:r>
                        <a:rPr lang="en-US" altLang="zh-TW" sz="1800" b="0" dirty="0" smtClean="0"/>
                        <a:t>10</a:t>
                      </a:r>
                      <a:r>
                        <a:rPr lang="zh-TW" altLang="en-US" sz="1800" b="0" dirty="0" smtClean="0"/>
                        <a:t>月</a:t>
                      </a:r>
                      <a:r>
                        <a:rPr lang="en-US" altLang="zh-TW" sz="1800" b="0" dirty="0" smtClean="0"/>
                        <a:t>3</a:t>
                      </a:r>
                      <a:r>
                        <a:rPr lang="zh-TW" altLang="en-US" sz="1800" b="0" dirty="0" smtClean="0"/>
                        <a:t>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b="0" dirty="0" smtClean="0"/>
                        <a:t>各系所彙整教學獎助生資料與教學實習活動計畫表</a:t>
                      </a:r>
                      <a:r>
                        <a:rPr lang="en-US" altLang="zh-TW" sz="2000" b="0" dirty="0" smtClean="0"/>
                        <a:t/>
                      </a:r>
                      <a:br>
                        <a:rPr lang="en-US" altLang="zh-TW" sz="2000" b="0" dirty="0" smtClean="0"/>
                      </a:br>
                      <a:r>
                        <a:rPr lang="en-US" altLang="zh-TW" sz="2000" b="0" dirty="0" smtClean="0"/>
                        <a:t>(</a:t>
                      </a:r>
                      <a:r>
                        <a:rPr lang="zh-TW" altLang="en-US" sz="2000" b="0" dirty="0" smtClean="0"/>
                        <a:t>非歸責學生事由選課處理階段</a:t>
                      </a:r>
                      <a:r>
                        <a:rPr lang="en-US" altLang="zh-TW" sz="2000" b="0" dirty="0" smtClean="0"/>
                        <a:t>)</a:t>
                      </a:r>
                      <a:endParaRPr lang="zh-TW" altLang="en-US" sz="2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84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0" dirty="0" smtClean="0"/>
                        <a:t>106</a:t>
                      </a:r>
                      <a:r>
                        <a:rPr lang="zh-TW" altLang="en-US" sz="1800" b="0" dirty="0" smtClean="0"/>
                        <a:t>年</a:t>
                      </a:r>
                      <a:r>
                        <a:rPr lang="en-US" altLang="zh-TW" sz="1800" b="0" dirty="0" smtClean="0"/>
                        <a:t>10</a:t>
                      </a:r>
                      <a:r>
                        <a:rPr lang="zh-TW" altLang="en-US" sz="1800" b="0" dirty="0" smtClean="0"/>
                        <a:t>月</a:t>
                      </a:r>
                      <a:r>
                        <a:rPr lang="en-US" altLang="zh-TW" sz="1800" b="0" dirty="0" smtClean="0"/>
                        <a:t>5</a:t>
                      </a:r>
                      <a:r>
                        <a:rPr lang="zh-TW" altLang="en-US" sz="1800" b="0" dirty="0" smtClean="0"/>
                        <a:t>日、</a:t>
                      </a:r>
                      <a:endParaRPr lang="en-US" altLang="zh-TW" sz="18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0" dirty="0" smtClean="0"/>
                        <a:t>10</a:t>
                      </a:r>
                      <a:r>
                        <a:rPr lang="zh-TW" altLang="en-US" sz="1800" b="0" dirty="0" smtClean="0"/>
                        <a:t>月</a:t>
                      </a:r>
                      <a:r>
                        <a:rPr lang="en-US" altLang="zh-TW" sz="1800" b="0" dirty="0" smtClean="0"/>
                        <a:t>6</a:t>
                      </a:r>
                      <a:r>
                        <a:rPr lang="zh-TW" altLang="en-US" sz="1800" b="0" dirty="0" smtClean="0"/>
                        <a:t>日、</a:t>
                      </a:r>
                      <a:r>
                        <a:rPr lang="en-US" altLang="zh-TW" sz="1800" b="0" dirty="0" smtClean="0"/>
                        <a:t>11</a:t>
                      </a:r>
                      <a:r>
                        <a:rPr lang="zh-TW" altLang="en-US" sz="1800" b="0" dirty="0" smtClean="0"/>
                        <a:t>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b="0" dirty="0" smtClean="0"/>
                        <a:t>各學院進行教學實習與實務課程之選課作業 </a:t>
                      </a:r>
                      <a:endParaRPr lang="en-US" altLang="zh-TW" sz="20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0" dirty="0" smtClean="0"/>
                        <a:t>(</a:t>
                      </a:r>
                      <a:r>
                        <a:rPr lang="zh-TW" altLang="en-US" sz="2000" b="0" dirty="0" smtClean="0"/>
                        <a:t>該階段結束後一週</a:t>
                      </a:r>
                      <a:r>
                        <a:rPr lang="en-US" altLang="zh-TW" sz="2000" b="0" dirty="0" smtClean="0"/>
                        <a:t>)</a:t>
                      </a:r>
                      <a:endParaRPr lang="zh-TW" altLang="en-US" sz="2000"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6" name="文字方塊 5"/>
          <p:cNvSpPr txBox="1"/>
          <p:nvPr/>
        </p:nvSpPr>
        <p:spPr>
          <a:xfrm>
            <a:off x="153852" y="4581128"/>
            <a:ext cx="8856984" cy="864096"/>
          </a:xfrm>
          <a:prstGeom prst="rect">
            <a:avLst/>
          </a:prstGeom>
          <a:noFill/>
          <a:ln w="31750">
            <a:solidFill>
              <a:schemeClr val="accent1"/>
            </a:solidFill>
          </a:ln>
        </p:spPr>
        <p:txBody>
          <a:bodyPr wrap="square" rtlCol="0">
            <a:spAutoFit/>
          </a:bodyPr>
          <a:lstStyle/>
          <a:p>
            <a:endParaRPr lang="zh-TW" altLang="en-US" dirty="0"/>
          </a:p>
        </p:txBody>
      </p:sp>
    </p:spTree>
    <p:extLst>
      <p:ext uri="{BB962C8B-B14F-4D97-AF65-F5344CB8AC3E}">
        <p14:creationId xmlns:p14="http://schemas.microsoft.com/office/powerpoint/2010/main" val="10939287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1143000"/>
          </a:xfrm>
        </p:spPr>
        <p:txBody>
          <a:bodyPr/>
          <a:lstStyle/>
          <a:p>
            <a:pPr lvl="0" algn="l"/>
            <a:r>
              <a:rPr lang="zh-TW" altLang="en-US" sz="3600" b="1" dirty="0" smtClean="0">
                <a:solidFill>
                  <a:srgbClr val="0070C0"/>
                </a:solidFill>
                <a:latin typeface="微軟正黑體" panose="020B0604030504040204" pitchFamily="34" charset="-120"/>
                <a:ea typeface="微軟正黑體" panose="020B0604030504040204" pitchFamily="34" charset="-120"/>
              </a:rPr>
              <a:t>六、相關</a:t>
            </a:r>
            <a:r>
              <a:rPr lang="zh-TW" altLang="en-US" sz="3600" b="1" dirty="0" smtClean="0">
                <a:solidFill>
                  <a:srgbClr val="0070C0"/>
                </a:solidFill>
                <a:latin typeface="微軟正黑體" panose="020B0604030504040204" pitchFamily="34" charset="-120"/>
                <a:ea typeface="微軟正黑體" panose="020B0604030504040204" pitchFamily="34" charset="-120"/>
              </a:rPr>
              <a:t>法規及相關單位</a:t>
            </a:r>
            <a:r>
              <a:rPr lang="zh-TW" altLang="en-US" sz="3600" b="1" dirty="0">
                <a:solidFill>
                  <a:srgbClr val="0070C0"/>
                </a:solidFill>
                <a:latin typeface="微軟正黑體" panose="020B0604030504040204" pitchFamily="34" charset="-120"/>
                <a:ea typeface="微軟正黑體" panose="020B0604030504040204" pitchFamily="34" charset="-120"/>
              </a:rPr>
              <a:t>諮詢窗口</a:t>
            </a:r>
            <a:endParaRPr lang="en-US" altLang="zh-TW" sz="3600" b="1" dirty="0">
              <a:solidFill>
                <a:srgbClr val="0070C0"/>
              </a:solidFill>
              <a:latin typeface="微軟正黑體" panose="020B0604030504040204" pitchFamily="34" charset="-120"/>
              <a:ea typeface="微軟正黑體" panose="020B0604030504040204" pitchFamily="34" charset="-120"/>
            </a:endParaRPr>
          </a:p>
        </p:txBody>
      </p:sp>
      <p:pic>
        <p:nvPicPr>
          <p:cNvPr id="6" name="內容版面配置區 5"/>
          <p:cNvPicPr>
            <a:picLocks noGrp="1" noChangeAspect="1"/>
          </p:cNvPicPr>
          <p:nvPr>
            <p:ph idx="1"/>
          </p:nvPr>
        </p:nvPicPr>
        <p:blipFill rotWithShape="1">
          <a:blip r:embed="rId3">
            <a:extLst>
              <a:ext uri="{28A0092B-C50C-407E-A947-70E740481C1C}">
                <a14:useLocalDpi xmlns:a14="http://schemas.microsoft.com/office/drawing/2010/main" val="0"/>
              </a:ext>
            </a:extLst>
          </a:blip>
          <a:srcRect l="17625" t="19179" r="32092" b="58522"/>
          <a:stretch/>
        </p:blipFill>
        <p:spPr>
          <a:xfrm>
            <a:off x="1475655" y="1012412"/>
            <a:ext cx="4536505" cy="10907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投影片編號版面配置區 6"/>
          <p:cNvSpPr>
            <a:spLocks noGrp="1"/>
          </p:cNvSpPr>
          <p:nvPr>
            <p:ph type="sldNum" sz="quarter" idx="12"/>
          </p:nvPr>
        </p:nvSpPr>
        <p:spPr>
          <a:xfrm>
            <a:off x="7010400" y="6492875"/>
            <a:ext cx="2133600" cy="365125"/>
          </a:xfrm>
        </p:spPr>
        <p:txBody>
          <a:bodyPr/>
          <a:lstStyle/>
          <a:p>
            <a:fld id="{5CE1597B-A397-4CB3-9660-0097F3AD3601}" type="slidenum">
              <a:rPr lang="fr-CA" altLang="zh-TW" smtClean="0"/>
              <a:pPr/>
              <a:t>44</a:t>
            </a:fld>
            <a:endParaRPr lang="fr-CA" altLang="zh-TW" dirty="0"/>
          </a:p>
        </p:txBody>
      </p:sp>
      <p:sp>
        <p:nvSpPr>
          <p:cNvPr id="10" name="文字方塊 9"/>
          <p:cNvSpPr txBox="1"/>
          <p:nvPr/>
        </p:nvSpPr>
        <p:spPr>
          <a:xfrm>
            <a:off x="1331640" y="5730305"/>
            <a:ext cx="7920880" cy="954107"/>
          </a:xfrm>
          <a:prstGeom prst="rect">
            <a:avLst/>
          </a:prstGeom>
          <a:noFill/>
        </p:spPr>
        <p:txBody>
          <a:bodyPr wrap="square" rtlCol="0">
            <a:spAutoFit/>
          </a:bodyPr>
          <a:lstStyle/>
          <a:p>
            <a:pPr marL="285750" indent="-285750">
              <a:buFont typeface="Arial" panose="020B0604020202020204" pitchFamily="34" charset="0"/>
              <a:buChar char="•"/>
            </a:pPr>
            <a:r>
              <a:rPr lang="zh-TW" altLang="en-US" sz="1400" b="1" dirty="0"/>
              <a:t>教務處課務組：姚君翰先生，分機：</a:t>
            </a:r>
            <a:r>
              <a:rPr lang="en-US" altLang="zh-TW" sz="1400" b="1" dirty="0"/>
              <a:t>63292: kych@nccu.edu.tw</a:t>
            </a:r>
          </a:p>
          <a:p>
            <a:pPr marL="285750" indent="-285750">
              <a:buFont typeface="Arial" panose="020B0604020202020204" pitchFamily="34" charset="0"/>
              <a:buChar char="•"/>
            </a:pPr>
            <a:r>
              <a:rPr lang="zh-TW" altLang="en-US" sz="1400" b="1" dirty="0" smtClean="0"/>
              <a:t>教學</a:t>
            </a:r>
            <a:r>
              <a:rPr lang="zh-TW" altLang="en-US" sz="1400" b="1" dirty="0"/>
              <a:t>發展中心：葉恒宜小姐，分機：</a:t>
            </a:r>
            <a:r>
              <a:rPr lang="en-US" altLang="zh-TW" sz="1400" b="1" dirty="0"/>
              <a:t>62869: erikayeh@nccu.edu.tw</a:t>
            </a:r>
            <a:r>
              <a:rPr lang="zh-TW" altLang="en-US" sz="1400" b="1" dirty="0"/>
              <a:t>  </a:t>
            </a:r>
            <a:endParaRPr lang="en-US" altLang="zh-TW" sz="1400" b="1" dirty="0"/>
          </a:p>
          <a:p>
            <a:pPr marL="285750" indent="-285750">
              <a:buFont typeface="Arial" panose="020B0604020202020204" pitchFamily="34" charset="0"/>
              <a:buChar char="•"/>
            </a:pPr>
            <a:r>
              <a:rPr lang="zh-TW" altLang="en-US" sz="1400" b="1" dirty="0" smtClean="0"/>
              <a:t>通</a:t>
            </a:r>
            <a:r>
              <a:rPr lang="zh-TW" altLang="en-US" sz="1400" b="1" dirty="0"/>
              <a:t>識教育中心：王嘉蕙小姐，分機：</a:t>
            </a:r>
            <a:r>
              <a:rPr lang="en-US" altLang="zh-TW" sz="1400" b="1" dirty="0" smtClean="0"/>
              <a:t>62856: chia-hui@nccu.edu.tw</a:t>
            </a:r>
            <a:endParaRPr lang="en-US" altLang="zh-TW" sz="1400" b="1" dirty="0"/>
          </a:p>
          <a:p>
            <a:pPr marL="285750" indent="-285750">
              <a:buFont typeface="Arial" panose="020B0604020202020204" pitchFamily="34" charset="0"/>
              <a:buChar char="•"/>
            </a:pPr>
            <a:r>
              <a:rPr lang="zh-TW" altLang="en-US" sz="1400" b="1" dirty="0"/>
              <a:t>學務處生僑組</a:t>
            </a:r>
            <a:r>
              <a:rPr lang="zh-TW" altLang="en-US" sz="1400" b="1" dirty="0" smtClean="0"/>
              <a:t>：周柏宏先生，</a:t>
            </a:r>
            <a:r>
              <a:rPr lang="zh-TW" altLang="en-US" sz="1400" b="1" dirty="0"/>
              <a:t>分機：</a:t>
            </a:r>
            <a:r>
              <a:rPr lang="en-US" altLang="zh-TW" sz="1400" b="1" dirty="0" smtClean="0"/>
              <a:t>62221</a:t>
            </a:r>
            <a:r>
              <a:rPr lang="en-US" altLang="zh-TW" sz="1400" b="1" dirty="0"/>
              <a:t>: menocat@nccu.edu.tw</a:t>
            </a:r>
            <a:endParaRPr lang="zh-TW" altLang="en-US" sz="1400" b="1" dirty="0"/>
          </a:p>
        </p:txBody>
      </p:sp>
      <p:graphicFrame>
        <p:nvGraphicFramePr>
          <p:cNvPr id="8" name="表格 7"/>
          <p:cNvGraphicFramePr>
            <a:graphicFrameLocks noGrp="1"/>
          </p:cNvGraphicFramePr>
          <p:nvPr>
            <p:extLst/>
          </p:nvPr>
        </p:nvGraphicFramePr>
        <p:xfrm>
          <a:off x="1403648" y="2103185"/>
          <a:ext cx="7128792" cy="3627120"/>
        </p:xfrm>
        <a:graphic>
          <a:graphicData uri="http://schemas.openxmlformats.org/drawingml/2006/table">
            <a:tbl>
              <a:tblPr firstRow="1" bandRow="1">
                <a:tableStyleId>{2D5ABB26-0587-4C30-8999-92F81FD0307C}</a:tableStyleId>
              </a:tblPr>
              <a:tblGrid>
                <a:gridCol w="7128792">
                  <a:extLst>
                    <a:ext uri="{9D8B030D-6E8A-4147-A177-3AD203B41FA5}">
                      <a16:colId xmlns:a16="http://schemas.microsoft.com/office/drawing/2014/main" val="1899365475"/>
                    </a:ext>
                  </a:extLst>
                </a:gridCol>
              </a:tblGrid>
              <a:tr h="342098">
                <a:tc>
                  <a:txBody>
                    <a:bodyPr/>
                    <a:lstStyle/>
                    <a:p>
                      <a:pPr algn="ctr"/>
                      <a:r>
                        <a:rPr lang="zh-TW" altLang="en-US" sz="2000" b="1" dirty="0" smtClean="0"/>
                        <a:t>相關法規</a:t>
                      </a:r>
                      <a:endParaRPr lang="zh-TW" alt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8111746"/>
                  </a:ext>
                </a:extLst>
              </a:tr>
              <a:tr h="2894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b="0" dirty="0" smtClean="0"/>
                        <a:t>(1)</a:t>
                      </a:r>
                      <a:r>
                        <a:rPr lang="zh-TW" altLang="en-US" sz="1400" b="0" dirty="0" smtClean="0"/>
                        <a:t>  教育部「專科以上學校獎助生權益保障指導原則」</a:t>
                      </a:r>
                      <a:endParaRPr lang="en-US" altLang="zh-TW" sz="1400"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010270"/>
                  </a:ext>
                </a:extLst>
              </a:tr>
              <a:tr h="2894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b="0" dirty="0" smtClean="0"/>
                        <a:t>(2)  </a:t>
                      </a:r>
                      <a:r>
                        <a:rPr lang="zh-TW" altLang="en-US" sz="1400" b="0" dirty="0" smtClean="0"/>
                        <a:t>國立政治大學教學實習與實務作業原則</a:t>
                      </a:r>
                      <a:endParaRPr lang="en-US" altLang="zh-TW" sz="1400"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5992152"/>
                  </a:ext>
                </a:extLst>
              </a:tr>
              <a:tr h="2894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b="0" dirty="0" smtClean="0"/>
                        <a:t>(3) </a:t>
                      </a:r>
                      <a:r>
                        <a:rPr lang="zh-TW" altLang="en-US" sz="1400" b="0" dirty="0" smtClean="0"/>
                        <a:t> 國立政治大學教學獎助生制度實施辦法</a:t>
                      </a:r>
                      <a:endParaRPr lang="en-US" altLang="zh-TW" sz="1400"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4847238"/>
                  </a:ext>
                </a:extLst>
              </a:tr>
              <a:tr h="2894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b="0" dirty="0" smtClean="0"/>
                        <a:t>(4) </a:t>
                      </a:r>
                      <a:r>
                        <a:rPr lang="zh-TW" altLang="en-US" sz="1400" b="0" dirty="0" smtClean="0"/>
                        <a:t> 國立政治大學教學獎助生經費補助要點</a:t>
                      </a:r>
                      <a:endParaRPr lang="en-US" altLang="zh-TW" sz="1400"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2114953"/>
                  </a:ext>
                </a:extLst>
              </a:tr>
              <a:tr h="342098">
                <a:tc>
                  <a:txBody>
                    <a:bodyPr/>
                    <a:lstStyle/>
                    <a:p>
                      <a:pPr algn="ctr"/>
                      <a:r>
                        <a:rPr lang="zh-TW" altLang="en-US" sz="2000" b="1" dirty="0" smtClean="0"/>
                        <a:t>相關流程</a:t>
                      </a:r>
                      <a:endParaRPr lang="zh-TW" alt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60172611"/>
                  </a:ext>
                </a:extLst>
              </a:tr>
              <a:tr h="289468">
                <a:tc>
                  <a:txBody>
                    <a:bodyPr/>
                    <a:lstStyle/>
                    <a:p>
                      <a:r>
                        <a:rPr lang="en-US" altLang="zh-TW" sz="1400" b="0" dirty="0" smtClean="0"/>
                        <a:t>(1) </a:t>
                      </a:r>
                      <a:r>
                        <a:rPr lang="zh-TW" altLang="en-US" sz="1400" b="0" dirty="0" smtClean="0"/>
                        <a:t> 各學院開課「教學實習與實務」課程作業流程</a:t>
                      </a:r>
                      <a:endParaRPr lang="zh-TW" alt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7637070"/>
                  </a:ext>
                </a:extLst>
              </a:tr>
              <a:tr h="289468">
                <a:tc>
                  <a:txBody>
                    <a:bodyPr/>
                    <a:lstStyle/>
                    <a:p>
                      <a:r>
                        <a:rPr lang="en-US" altLang="zh-TW" sz="1400" b="0" dirty="0" smtClean="0"/>
                        <a:t>(2) </a:t>
                      </a:r>
                      <a:r>
                        <a:rPr lang="zh-TW" altLang="en-US" sz="1400" b="0" dirty="0" smtClean="0"/>
                        <a:t> 國立政治大學「教學獎助生」參與學習流程</a:t>
                      </a:r>
                      <a:endParaRPr lang="zh-TW" alt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562151"/>
                  </a:ext>
                </a:extLst>
              </a:tr>
              <a:tr h="342098">
                <a:tc>
                  <a:txBody>
                    <a:bodyPr/>
                    <a:lstStyle/>
                    <a:p>
                      <a:pPr algn="ctr"/>
                      <a:r>
                        <a:rPr lang="zh-TW" altLang="en-US" sz="2000" b="1" dirty="0" smtClean="0"/>
                        <a:t>相關表件</a:t>
                      </a:r>
                      <a:endParaRPr lang="zh-TW" alt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73548420"/>
                  </a:ext>
                </a:extLst>
              </a:tr>
              <a:tr h="289468">
                <a:tc>
                  <a:txBody>
                    <a:bodyPr/>
                    <a:lstStyle/>
                    <a:p>
                      <a:r>
                        <a:rPr lang="en-US" altLang="zh-TW" sz="1400" b="0" dirty="0" smtClean="0"/>
                        <a:t>(1) </a:t>
                      </a:r>
                      <a:r>
                        <a:rPr lang="zh-TW" altLang="en-US" sz="1400" b="0" dirty="0" smtClean="0"/>
                        <a:t> </a:t>
                      </a:r>
                      <a:r>
                        <a:rPr lang="en-US" altLang="zh-TW" sz="1400" b="0" dirty="0" smtClean="0"/>
                        <a:t>____</a:t>
                      </a:r>
                      <a:r>
                        <a:rPr lang="zh-TW" altLang="en-US" sz="1400" b="0" dirty="0" smtClean="0"/>
                        <a:t>學院「教學實習與實務課程」教學實習活動計畫表</a:t>
                      </a:r>
                      <a:endParaRPr lang="zh-TW" alt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4234185"/>
                  </a:ext>
                </a:extLst>
              </a:tr>
              <a:tr h="2894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b="0" dirty="0" smtClean="0"/>
                        <a:t>(2) </a:t>
                      </a:r>
                      <a:r>
                        <a:rPr lang="zh-TW" altLang="en-US" sz="1400" b="0" dirty="0" smtClean="0"/>
                        <a:t> </a:t>
                      </a:r>
                      <a:r>
                        <a:rPr lang="en-US" altLang="zh-TW" sz="1400" b="0" dirty="0" smtClean="0"/>
                        <a:t>__</a:t>
                      </a:r>
                      <a:r>
                        <a:rPr lang="en-US" altLang="zh-TW" sz="1400" b="0" kern="1200" dirty="0" smtClean="0">
                          <a:solidFill>
                            <a:schemeClr val="tx1"/>
                          </a:solidFill>
                          <a:latin typeface="+mn-lt"/>
                          <a:ea typeface="+mn-ea"/>
                          <a:cs typeface="+mn-cs"/>
                        </a:rPr>
                        <a:t>__</a:t>
                      </a:r>
                      <a:r>
                        <a:rPr lang="zh-TW" altLang="en-US" sz="1400" b="0" kern="1200" dirty="0" smtClean="0">
                          <a:solidFill>
                            <a:schemeClr val="tx1"/>
                          </a:solidFill>
                          <a:latin typeface="+mn-lt"/>
                          <a:ea typeface="+mn-ea"/>
                          <a:cs typeface="+mn-cs"/>
                        </a:rPr>
                        <a:t>學院「教學實習與實務課程」教學實習活動成績評量表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0846098"/>
                  </a:ext>
                </a:extLst>
              </a:tr>
            </a:tbl>
          </a:graphicData>
        </a:graphic>
      </p:graphicFrame>
    </p:spTree>
    <p:extLst>
      <p:ext uri="{BB962C8B-B14F-4D97-AF65-F5344CB8AC3E}">
        <p14:creationId xmlns:p14="http://schemas.microsoft.com/office/powerpoint/2010/main" val="5710788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1143000"/>
          </a:xfrm>
        </p:spPr>
        <p:txBody>
          <a:bodyPr/>
          <a:lstStyle/>
          <a:p>
            <a:pPr lvl="0" algn="l"/>
            <a:r>
              <a:rPr lang="zh-TW" altLang="en-US" sz="3600" b="1" dirty="0" smtClean="0">
                <a:solidFill>
                  <a:srgbClr val="0070C0"/>
                </a:solidFill>
                <a:latin typeface="微軟正黑體" panose="020B0604030504040204" pitchFamily="34" charset="-120"/>
                <a:ea typeface="微軟正黑體" panose="020B0604030504040204" pitchFamily="34" charset="-120"/>
              </a:rPr>
              <a:t>七、</a:t>
            </a:r>
            <a:r>
              <a:rPr lang="en-US" altLang="zh-TW" sz="3600" b="1" dirty="0" smtClean="0">
                <a:solidFill>
                  <a:srgbClr val="0070C0"/>
                </a:solidFill>
                <a:latin typeface="微軟正黑體" panose="020B0604030504040204" pitchFamily="34" charset="-120"/>
                <a:ea typeface="微軟正黑體" panose="020B0604030504040204" pitchFamily="34" charset="-120"/>
              </a:rPr>
              <a:t>FAQ</a:t>
            </a:r>
            <a:r>
              <a:rPr lang="zh-TW" altLang="en-US" sz="3600" b="1" dirty="0" smtClean="0">
                <a:solidFill>
                  <a:srgbClr val="0070C0"/>
                </a:solidFill>
                <a:latin typeface="微軟正黑體" panose="020B0604030504040204" pitchFamily="34" charset="-120"/>
                <a:ea typeface="微軟正黑體" panose="020B0604030504040204" pitchFamily="34" charset="-120"/>
              </a:rPr>
              <a:t>、</a:t>
            </a:r>
            <a:r>
              <a:rPr lang="en-US" altLang="zh-TW" sz="3600" b="1" dirty="0">
                <a:solidFill>
                  <a:srgbClr val="0070C0"/>
                </a:solidFill>
                <a:latin typeface="微軟正黑體" panose="020B0604030504040204" pitchFamily="34" charset="-120"/>
                <a:ea typeface="微軟正黑體" panose="020B0604030504040204" pitchFamily="34" charset="-120"/>
              </a:rPr>
              <a:t>Q&amp;A</a:t>
            </a:r>
          </a:p>
        </p:txBody>
      </p:sp>
      <p:sp>
        <p:nvSpPr>
          <p:cNvPr id="7" name="投影片編號版面配置區 6"/>
          <p:cNvSpPr>
            <a:spLocks noGrp="1"/>
          </p:cNvSpPr>
          <p:nvPr>
            <p:ph type="sldNum" sz="quarter" idx="12"/>
          </p:nvPr>
        </p:nvSpPr>
        <p:spPr>
          <a:xfrm>
            <a:off x="7010400" y="6492875"/>
            <a:ext cx="2133600" cy="365125"/>
          </a:xfrm>
        </p:spPr>
        <p:txBody>
          <a:bodyPr/>
          <a:lstStyle/>
          <a:p>
            <a:fld id="{5CE1597B-A397-4CB3-9660-0097F3AD3601}" type="slidenum">
              <a:rPr lang="fr-CA" altLang="zh-TW" smtClean="0"/>
              <a:pPr/>
              <a:t>45</a:t>
            </a:fld>
            <a:endParaRPr lang="fr-CA" altLang="zh-TW" dirty="0"/>
          </a:p>
        </p:txBody>
      </p:sp>
      <p:graphicFrame>
        <p:nvGraphicFramePr>
          <p:cNvPr id="5" name="內容版面配置區 5"/>
          <p:cNvGraphicFramePr>
            <a:graphicFrameLocks/>
          </p:cNvGraphicFramePr>
          <p:nvPr>
            <p:extLst/>
          </p:nvPr>
        </p:nvGraphicFramePr>
        <p:xfrm>
          <a:off x="251520" y="1041314"/>
          <a:ext cx="8496944" cy="5653919"/>
        </p:xfrm>
        <a:graphic>
          <a:graphicData uri="http://schemas.openxmlformats.org/drawingml/2006/table">
            <a:tbl>
              <a:tblPr firstRow="1" bandRow="1">
                <a:tableStyleId>{2D5ABB26-0587-4C30-8999-92F81FD0307C}</a:tableStyleId>
              </a:tblPr>
              <a:tblGrid>
                <a:gridCol w="2880320">
                  <a:extLst>
                    <a:ext uri="{9D8B030D-6E8A-4147-A177-3AD203B41FA5}">
                      <a16:colId xmlns:a16="http://schemas.microsoft.com/office/drawing/2014/main" val="20000"/>
                    </a:ext>
                  </a:extLst>
                </a:gridCol>
                <a:gridCol w="5616624">
                  <a:extLst>
                    <a:ext uri="{9D8B030D-6E8A-4147-A177-3AD203B41FA5}">
                      <a16:colId xmlns:a16="http://schemas.microsoft.com/office/drawing/2014/main" val="20001"/>
                    </a:ext>
                  </a:extLst>
                </a:gridCol>
              </a:tblGrid>
              <a:tr h="378702">
                <a:tc>
                  <a:txBody>
                    <a:bodyPr/>
                    <a:lstStyle/>
                    <a:p>
                      <a:r>
                        <a:rPr lang="zh-TW" altLang="en-US" sz="2000" dirty="0" smtClean="0"/>
                        <a:t>問題</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t>回覆說明</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53488">
                <a:tc>
                  <a:txBody>
                    <a:bodyPr/>
                    <a:lstStyle/>
                    <a:p>
                      <a:r>
                        <a:rPr lang="en-US" altLang="zh-TW" sz="1600" dirty="0" smtClean="0">
                          <a:latin typeface="+mn-ea"/>
                          <a:ea typeface="+mn-ea"/>
                        </a:rPr>
                        <a:t>Q1:</a:t>
                      </a:r>
                      <a:r>
                        <a:rPr lang="zh-TW" altLang="en-US" sz="1600" dirty="0" smtClean="0">
                          <a:latin typeface="+mn-ea"/>
                          <a:ea typeface="+mn-ea"/>
                        </a:rPr>
                        <a:t> 修習一學分正式學分課程，學生是否繳納學分費</a:t>
                      </a:r>
                      <a:r>
                        <a:rPr lang="en-US" altLang="zh-TW" sz="1600" dirty="0" smtClean="0">
                          <a:latin typeface="+mn-ea"/>
                          <a:ea typeface="+mn-ea"/>
                        </a:rPr>
                        <a:t>?</a:t>
                      </a:r>
                      <a:endParaRPr lang="zh-TW" altLang="en-US" sz="16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latin typeface="+mn-ea"/>
                          <a:ea typeface="+mn-ea"/>
                          <a:cs typeface="Arial"/>
                        </a:rPr>
                        <a:t>A1</a:t>
                      </a:r>
                      <a:r>
                        <a:rPr lang="zh-TW" altLang="en-US" sz="1600" b="0" dirty="0" smtClean="0">
                          <a:latin typeface="+mn-ea"/>
                          <a:ea typeface="+mn-ea"/>
                          <a:cs typeface="Arial"/>
                        </a:rPr>
                        <a:t>：學生不需支付學分費。該課程為學院共同選修課，為研究所課程，大學部大三以上學生可上修。</a:t>
                      </a:r>
                      <a:endParaRPr lang="en-US" altLang="zh-TW" sz="1600" b="0" dirty="0" smtClean="0">
                        <a:latin typeface="+mn-ea"/>
                        <a:ea typeface="+mn-ea"/>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195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latin typeface="+mn-ea"/>
                          <a:ea typeface="+mn-ea"/>
                        </a:rPr>
                        <a:t>Q2: </a:t>
                      </a:r>
                      <a:r>
                        <a:rPr lang="zh-TW" altLang="en-US" sz="1600" dirty="0" smtClean="0">
                          <a:latin typeface="+mn-ea"/>
                          <a:ea typeface="+mn-ea"/>
                        </a:rPr>
                        <a:t> 學生如本學期已經修習並通過「教學實習與實務」課程，之後的學期是否仍需選修此課程</a:t>
                      </a:r>
                      <a:r>
                        <a:rPr lang="en-US" altLang="zh-TW" sz="1600" dirty="0" smtClean="0">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latin typeface="+mn-ea"/>
                          <a:ea typeface="+mn-ea"/>
                          <a:cs typeface="Arial"/>
                        </a:rPr>
                        <a:t>A2</a:t>
                      </a:r>
                      <a:r>
                        <a:rPr lang="zh-TW" altLang="en-US" sz="1600" b="0" dirty="0" smtClean="0">
                          <a:latin typeface="+mn-ea"/>
                          <a:ea typeface="+mn-ea"/>
                          <a:cs typeface="Arial"/>
                        </a:rPr>
                        <a:t>：是，需每學期修習。重複修習時，僅採計首次修習通過之學分為畢業學分。</a:t>
                      </a:r>
                      <a:endParaRPr lang="en-US" altLang="zh-TW" sz="1600" b="0" dirty="0" smtClean="0">
                        <a:latin typeface="+mn-ea"/>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0" dirty="0" smtClean="0">
                          <a:latin typeface="+mn-ea"/>
                          <a:ea typeface="+mn-ea"/>
                          <a:cs typeface="Arial"/>
                        </a:rPr>
                        <a:t>如研習課程已經完成並通過者，則次學期不需再修研習課程，僅需完成教學實習活動，依教學實習成績評定通過或不通過。</a:t>
                      </a:r>
                      <a:endParaRPr lang="en-US" altLang="zh-TW" sz="1600" b="0" dirty="0" smtClean="0">
                        <a:latin typeface="+mn-ea"/>
                        <a:ea typeface="+mn-ea"/>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982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latin typeface="+mn-ea"/>
                          <a:ea typeface="+mn-ea"/>
                        </a:rPr>
                        <a:t>Q3: </a:t>
                      </a:r>
                      <a:r>
                        <a:rPr lang="zh-TW" altLang="en-US" sz="1600" dirty="0" smtClean="0">
                          <a:latin typeface="+mn-ea"/>
                          <a:ea typeface="+mn-ea"/>
                        </a:rPr>
                        <a:t>如「教學實習與實務」不通過，會影響學生支領學習津貼嗎</a:t>
                      </a:r>
                      <a:r>
                        <a:rPr lang="en-US" altLang="zh-TW" sz="1600" dirty="0" smtClean="0">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latin typeface="+mn-ea"/>
                          <a:ea typeface="+mn-ea"/>
                        </a:rPr>
                        <a:t>Q3: </a:t>
                      </a:r>
                      <a:r>
                        <a:rPr lang="zh-TW" altLang="en-US" sz="1600" dirty="0" smtClean="0">
                          <a:latin typeface="+mn-ea"/>
                          <a:ea typeface="+mn-ea"/>
                        </a:rPr>
                        <a:t>如該課程評定為不通過，除了無法獲得該課程學分外，</a:t>
                      </a:r>
                      <a:r>
                        <a:rPr lang="zh-TW" altLang="en-US" sz="1600" b="0" dirty="0" smtClean="0">
                          <a:latin typeface="+mn-ea"/>
                          <a:ea typeface="+mn-ea"/>
                        </a:rPr>
                        <a:t>同時</a:t>
                      </a:r>
                      <a:r>
                        <a:rPr lang="zh-TW" altLang="en-US" sz="1600" dirty="0" smtClean="0">
                          <a:latin typeface="+mn-ea"/>
                          <a:ea typeface="+mn-ea"/>
                        </a:rPr>
                        <a:t>符合以下條件，才會影響學習津貼之發放</a:t>
                      </a:r>
                      <a:r>
                        <a:rPr lang="en-US" altLang="zh-TW" sz="1600" dirty="0" smtClean="0">
                          <a:latin typeface="+mn-ea"/>
                          <a:ea typeface="+mn-ea"/>
                        </a:rPr>
                        <a:t>:</a:t>
                      </a:r>
                      <a:r>
                        <a:rPr lang="zh-TW" altLang="en-US" sz="1600" dirty="0" smtClean="0">
                          <a:latin typeface="+mn-ea"/>
                          <a:ea typeface="+mn-ea"/>
                        </a:rPr>
                        <a:t>如有未依據教學實習活動計畫表進行或違背教學倫理、校規等情事者，得由教師提出終止學習活動，教學獎助生得依期限辦理申請棄修教學實習與實務課程，並不得支領學習津貼。</a:t>
                      </a:r>
                      <a:r>
                        <a:rPr lang="en-US" altLang="zh-TW" sz="900" dirty="0" smtClean="0">
                          <a:latin typeface="+mn-ea"/>
                          <a:ea typeface="+mn-ea"/>
                        </a:rPr>
                        <a:t>(</a:t>
                      </a:r>
                      <a:r>
                        <a:rPr lang="zh-TW" altLang="en-US" sz="1000" dirty="0" smtClean="0">
                          <a:latin typeface="+mn-ea"/>
                          <a:ea typeface="+mn-ea"/>
                        </a:rPr>
                        <a:t>本校教學獎助生制度實施辦法第五條</a:t>
                      </a:r>
                      <a:r>
                        <a:rPr lang="en-US" altLang="zh-TW" sz="1000" dirty="0" smtClean="0">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794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latin typeface="+mn-ea"/>
                          <a:ea typeface="+mn-ea"/>
                        </a:rPr>
                        <a:t>Q4:</a:t>
                      </a:r>
                      <a:r>
                        <a:rPr lang="en-US" altLang="zh-TW" sz="1600" baseline="0" dirty="0" smtClean="0">
                          <a:latin typeface="+mn-ea"/>
                          <a:ea typeface="+mn-ea"/>
                        </a:rPr>
                        <a:t> </a:t>
                      </a:r>
                      <a:r>
                        <a:rPr lang="zh-TW" altLang="en-US" sz="1600" baseline="0" dirty="0" smtClean="0">
                          <a:latin typeface="+mn-ea"/>
                          <a:ea typeface="+mn-ea"/>
                        </a:rPr>
                        <a:t>加選此門「教學實習與實務」課程，是否會計入總加簽科目數或是當學期修習學分上限時數</a:t>
                      </a:r>
                      <a:r>
                        <a:rPr lang="en-US" altLang="zh-TW" sz="1600" baseline="0" dirty="0" smtClean="0">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kern="1200" dirty="0" smtClean="0">
                          <a:solidFill>
                            <a:schemeClr val="tx1"/>
                          </a:solidFill>
                          <a:latin typeface="+mn-ea"/>
                          <a:ea typeface="+mn-ea"/>
                          <a:cs typeface="+mn-cs"/>
                        </a:rPr>
                        <a:t>Q4: </a:t>
                      </a:r>
                      <a:r>
                        <a:rPr lang="zh-TW" altLang="en-US" sz="1600" kern="1200" dirty="0" smtClean="0">
                          <a:solidFill>
                            <a:schemeClr val="tx1"/>
                          </a:solidFill>
                          <a:latin typeface="+mn-ea"/>
                          <a:ea typeface="+mn-ea"/>
                          <a:cs typeface="+mn-cs"/>
                        </a:rPr>
                        <a:t>不會。此門課將會於加簽暨退課作業結束之後才會由所屬學院協助加選。</a:t>
                      </a:r>
                      <a:endParaRPr lang="en-US" altLang="zh-TW" sz="1600" kern="1200" dirty="0" smtClean="0">
                        <a:solidFill>
                          <a:schemeClr val="tx1"/>
                        </a:solidFill>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366904"/>
                  </a:ext>
                </a:extLst>
              </a:tr>
              <a:tr h="472394">
                <a:tc>
                  <a:txBody>
                    <a:bodyPr/>
                    <a:lstStyle/>
                    <a:p>
                      <a:r>
                        <a:rPr lang="en-US" altLang="zh-TW" sz="1200" dirty="0" smtClean="0">
                          <a:latin typeface="+mn-ea"/>
                          <a:ea typeface="+mn-ea"/>
                        </a:rPr>
                        <a:t>Q5:</a:t>
                      </a:r>
                      <a:r>
                        <a:rPr lang="zh-TW" altLang="en-US" sz="1200" baseline="0" dirty="0" smtClean="0">
                          <a:latin typeface="+mn-ea"/>
                          <a:ea typeface="+mn-ea"/>
                        </a:rPr>
                        <a:t>  </a:t>
                      </a:r>
                      <a:r>
                        <a:rPr lang="zh-TW" altLang="en-US" sz="1200" dirty="0" smtClean="0">
                          <a:latin typeface="+mn-ea"/>
                          <a:ea typeface="+mn-ea"/>
                        </a:rPr>
                        <a:t>院系所如何掌握跨院系所的學生名單</a:t>
                      </a:r>
                      <a:r>
                        <a:rPr lang="en-US" altLang="zh-TW" sz="1200" dirty="0" smtClean="0">
                          <a:latin typeface="+mn-ea"/>
                          <a:ea typeface="+mn-ea"/>
                        </a:rPr>
                        <a:t>?</a:t>
                      </a:r>
                      <a:r>
                        <a:rPr lang="zh-TW" altLang="en-US" sz="1200" dirty="0" smtClean="0">
                          <a:latin typeface="+mn-ea"/>
                          <a:ea typeface="+mn-ea"/>
                        </a:rPr>
                        <a:t> </a:t>
                      </a:r>
                      <a:endParaRPr lang="en-US" altLang="zh-TW" sz="1200" dirty="0" smtClean="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en-US" altLang="zh-TW" sz="1200" b="0" dirty="0" smtClean="0">
                          <a:latin typeface="+mn-ea"/>
                          <a:ea typeface="+mn-ea"/>
                          <a:cs typeface="Arial"/>
                        </a:rPr>
                        <a:t>A5&amp; A6</a:t>
                      </a:r>
                      <a:r>
                        <a:rPr lang="zh-TW" altLang="en-US" sz="1200" b="0" dirty="0" smtClean="0">
                          <a:latin typeface="+mn-ea"/>
                          <a:ea typeface="+mn-ea"/>
                          <a:cs typeface="Arial"/>
                        </a:rPr>
                        <a:t>：教發中心</a:t>
                      </a:r>
                      <a:r>
                        <a:rPr lang="en-US" altLang="zh-TW" sz="1200" b="0" dirty="0" smtClean="0">
                          <a:latin typeface="+mn-ea"/>
                          <a:ea typeface="+mn-ea"/>
                          <a:cs typeface="Arial"/>
                        </a:rPr>
                        <a:t>/</a:t>
                      </a:r>
                      <a:r>
                        <a:rPr lang="zh-TW" altLang="en-US" sz="1200" b="0" dirty="0" smtClean="0">
                          <a:latin typeface="+mn-ea"/>
                          <a:ea typeface="+mn-ea"/>
                          <a:cs typeface="Arial"/>
                        </a:rPr>
                        <a:t>教務處與電算中心會商教學獎助生系統開發，擬於</a:t>
                      </a:r>
                      <a:r>
                        <a:rPr lang="en-US" altLang="zh-TW" sz="1200" b="0" dirty="0" smtClean="0">
                          <a:latin typeface="+mn-ea"/>
                          <a:ea typeface="+mn-ea"/>
                          <a:cs typeface="Arial"/>
                        </a:rPr>
                        <a:t>106-2</a:t>
                      </a:r>
                      <a:r>
                        <a:rPr lang="zh-TW" altLang="en-US" sz="1200" b="0" dirty="0" smtClean="0">
                          <a:latin typeface="+mn-ea"/>
                          <a:ea typeface="+mn-ea"/>
                          <a:cs typeface="Arial"/>
                        </a:rPr>
                        <a:t>開學前完成。</a:t>
                      </a:r>
                      <a:endParaRPr lang="en-US" altLang="zh-TW" sz="1200" b="0" dirty="0" smtClean="0">
                        <a:latin typeface="+mn-ea"/>
                        <a:ea typeface="+mn-ea"/>
                        <a:cs typeface="Arial"/>
                      </a:endParaRPr>
                    </a:p>
                    <a:p>
                      <a:r>
                        <a:rPr lang="en-US" altLang="zh-TW" sz="1200" b="0" dirty="0" smtClean="0">
                          <a:latin typeface="+mn-ea"/>
                          <a:ea typeface="+mn-ea"/>
                          <a:cs typeface="Arial"/>
                        </a:rPr>
                        <a:t>106-1</a:t>
                      </a:r>
                      <a:r>
                        <a:rPr lang="zh-TW" altLang="en-US" sz="1200" b="0" dirty="0" smtClean="0">
                          <a:latin typeface="+mn-ea"/>
                          <a:ea typeface="+mn-ea"/>
                          <a:cs typeface="Arial"/>
                        </a:rPr>
                        <a:t>擬請各院系所根據教發中心</a:t>
                      </a:r>
                      <a:r>
                        <a:rPr lang="en-US" altLang="zh-TW" sz="1200" b="0" dirty="0" smtClean="0">
                          <a:latin typeface="+mn-ea"/>
                          <a:ea typeface="+mn-ea"/>
                          <a:cs typeface="Arial"/>
                        </a:rPr>
                        <a:t>/</a:t>
                      </a:r>
                      <a:r>
                        <a:rPr lang="zh-TW" altLang="en-US" sz="1200" b="0" dirty="0" smtClean="0">
                          <a:latin typeface="+mn-ea"/>
                          <a:ea typeface="+mn-ea"/>
                          <a:cs typeface="Arial"/>
                        </a:rPr>
                        <a:t>教務處規劃、研擬之作業流程進行。</a:t>
                      </a:r>
                      <a:endParaRPr lang="en-US" altLang="zh-TW" sz="1200" b="0" dirty="0" smtClean="0">
                        <a:latin typeface="+mn-ea"/>
                        <a:ea typeface="+mn-ea"/>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095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latin typeface="+mn-ea"/>
                          <a:ea typeface="+mn-ea"/>
                        </a:rPr>
                        <a:t>Q6:</a:t>
                      </a:r>
                      <a:r>
                        <a:rPr lang="zh-TW" altLang="en-US" sz="1200" dirty="0" smtClean="0">
                          <a:latin typeface="+mn-ea"/>
                          <a:ea typeface="+mn-ea"/>
                        </a:rPr>
                        <a:t>  同一同學擔任多門教學實習課程之成績匯整與計算方式</a:t>
                      </a:r>
                      <a:r>
                        <a:rPr lang="en-US" altLang="zh-TW" sz="1200" dirty="0" smtClean="0">
                          <a:latin typeface="+mn-ea"/>
                          <a:ea typeface="+mn-ea"/>
                        </a:rPr>
                        <a:t>?</a:t>
                      </a:r>
                      <a:endParaRPr lang="zh-TW" altLang="en-US" sz="1200" dirty="0" smtClean="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sz="1800" b="0" dirty="0" smtClean="0">
                        <a:latin typeface="+mn-ea"/>
                        <a:ea typeface="+mn-ea"/>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644878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endParaRPr lang="zh-TW" altLang="en-US" sz="3600" dirty="0"/>
          </a:p>
        </p:txBody>
      </p:sp>
      <p:sp>
        <p:nvSpPr>
          <p:cNvPr id="3" name="內容版面配置區 2"/>
          <p:cNvSpPr>
            <a:spLocks noGrp="1"/>
          </p:cNvSpPr>
          <p:nvPr>
            <p:ph idx="1"/>
          </p:nvPr>
        </p:nvSpPr>
        <p:spPr/>
        <p:txBody>
          <a:bodyPr/>
          <a:lstStyle/>
          <a:p>
            <a:endParaRPr lang="en-US" altLang="zh-TW" sz="4400" b="1" dirty="0" smtClean="0">
              <a:solidFill>
                <a:schemeClr val="accent6">
                  <a:lumMod val="50000"/>
                </a:schemeClr>
              </a:solidFill>
              <a:latin typeface="微軟正黑體" panose="020B0604030504040204" pitchFamily="34" charset="-120"/>
              <a:ea typeface="微軟正黑體" panose="020B0604030504040204" pitchFamily="34" charset="-120"/>
            </a:endParaRPr>
          </a:p>
          <a:p>
            <a:endParaRPr lang="en-US" altLang="zh-TW" sz="4400" b="1" dirty="0">
              <a:solidFill>
                <a:schemeClr val="accent6">
                  <a:lumMod val="50000"/>
                </a:schemeClr>
              </a:solidFill>
              <a:latin typeface="微軟正黑體" panose="020B0604030504040204" pitchFamily="34" charset="-120"/>
              <a:ea typeface="微軟正黑體" panose="020B0604030504040204" pitchFamily="34" charset="-120"/>
            </a:endParaRPr>
          </a:p>
          <a:p>
            <a:pPr marL="0" indent="0">
              <a:buNone/>
            </a:pPr>
            <a:r>
              <a:rPr lang="zh-TW" altLang="en-US" sz="4400" b="1" dirty="0" smtClean="0">
                <a:solidFill>
                  <a:schemeClr val="accent6">
                    <a:lumMod val="50000"/>
                  </a:schemeClr>
                </a:solidFill>
                <a:latin typeface="微軟正黑體" panose="020B0604030504040204" pitchFamily="34" charset="-120"/>
                <a:ea typeface="微軟正黑體" panose="020B0604030504040204" pitchFamily="34" charset="-120"/>
              </a:rPr>
              <a:t>             </a:t>
            </a:r>
            <a:r>
              <a:rPr lang="zh-TW" altLang="en-US" sz="4400" b="1" dirty="0" smtClean="0">
                <a:latin typeface="微軟正黑體" panose="020B0604030504040204" pitchFamily="34" charset="-120"/>
                <a:ea typeface="微軟正黑體" panose="020B0604030504040204" pitchFamily="34" charset="-120"/>
              </a:rPr>
              <a:t>謝謝聆聽   敬請賜教</a:t>
            </a:r>
            <a:r>
              <a:rPr lang="en-US" altLang="zh-TW" sz="4400" b="1" dirty="0" smtClean="0">
                <a:latin typeface="微軟正黑體" panose="020B0604030504040204" pitchFamily="34" charset="-120"/>
                <a:ea typeface="微軟正黑體" panose="020B0604030504040204" pitchFamily="34" charset="-120"/>
              </a:rPr>
              <a:t>!</a:t>
            </a:r>
            <a:endParaRPr lang="zh-TW" altLang="en-US" sz="4400" b="1" dirty="0">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a:xfrm>
            <a:off x="6990124" y="6492875"/>
            <a:ext cx="2133600" cy="365125"/>
          </a:xfrm>
        </p:spPr>
        <p:txBody>
          <a:bodyPr/>
          <a:lstStyle/>
          <a:p>
            <a:fld id="{5CE1597B-A397-4CB3-9660-0097F3AD3601}" type="slidenum">
              <a:rPr lang="fr-CA" altLang="zh-TW" smtClean="0"/>
              <a:pPr/>
              <a:t>46</a:t>
            </a:fld>
            <a:endParaRPr lang="fr-CA" altLang="zh-TW" dirty="0"/>
          </a:p>
        </p:txBody>
      </p:sp>
    </p:spTree>
    <p:extLst>
      <p:ext uri="{BB962C8B-B14F-4D97-AF65-F5344CB8AC3E}">
        <p14:creationId xmlns:p14="http://schemas.microsoft.com/office/powerpoint/2010/main" val="4172879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99392"/>
            <a:ext cx="6742012" cy="6872767"/>
          </a:xfrm>
        </p:spPr>
      </p:pic>
      <p:sp>
        <p:nvSpPr>
          <p:cNvPr id="4" name="投影片編號版面配置區 3"/>
          <p:cNvSpPr>
            <a:spLocks noGrp="1"/>
          </p:cNvSpPr>
          <p:nvPr>
            <p:ph type="sldNum" sz="quarter" idx="12"/>
          </p:nvPr>
        </p:nvSpPr>
        <p:spPr/>
        <p:txBody>
          <a:bodyPr/>
          <a:lstStyle/>
          <a:p>
            <a:fld id="{5CE1597B-A397-4CB3-9660-0097F3AD3601}" type="slidenum">
              <a:rPr lang="fr-CA" altLang="zh-TW" smtClean="0"/>
              <a:pPr/>
              <a:t>5</a:t>
            </a:fld>
            <a:endParaRPr lang="fr-CA" altLang="zh-TW"/>
          </a:p>
        </p:txBody>
      </p:sp>
      <p:sp>
        <p:nvSpPr>
          <p:cNvPr id="6" name="橢圓 5"/>
          <p:cNvSpPr/>
          <p:nvPr/>
        </p:nvSpPr>
        <p:spPr>
          <a:xfrm>
            <a:off x="1403648" y="4786549"/>
            <a:ext cx="1728192" cy="20882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noFill/>
            </a:endParaRPr>
          </a:p>
        </p:txBody>
      </p:sp>
      <p:sp>
        <p:nvSpPr>
          <p:cNvPr id="7" name="橢圓 6"/>
          <p:cNvSpPr/>
          <p:nvPr/>
        </p:nvSpPr>
        <p:spPr>
          <a:xfrm>
            <a:off x="5508104" y="4769768"/>
            <a:ext cx="1728192" cy="20882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noFill/>
            </a:endParaRPr>
          </a:p>
        </p:txBody>
      </p:sp>
      <p:sp>
        <p:nvSpPr>
          <p:cNvPr id="8" name="橢圓 7"/>
          <p:cNvSpPr/>
          <p:nvPr/>
        </p:nvSpPr>
        <p:spPr>
          <a:xfrm>
            <a:off x="3563888" y="4769768"/>
            <a:ext cx="1728192" cy="20882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noFill/>
            </a:endParaRPr>
          </a:p>
        </p:txBody>
      </p:sp>
      <p:sp>
        <p:nvSpPr>
          <p:cNvPr id="9" name="橢圓形圖說文字 8"/>
          <p:cNvSpPr/>
          <p:nvPr/>
        </p:nvSpPr>
        <p:spPr>
          <a:xfrm>
            <a:off x="7308304" y="3645024"/>
            <a:ext cx="2051720" cy="2232248"/>
          </a:xfrm>
          <a:prstGeom prst="wedgeEllipseCallout">
            <a:avLst>
              <a:gd name="adj1" fmla="val -37317"/>
              <a:gd name="adj2" fmla="val 5257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smtClean="0">
                <a:solidFill>
                  <a:schemeClr val="tx1"/>
                </a:solidFill>
              </a:rPr>
              <a:t>差異化教學</a:t>
            </a:r>
            <a:endParaRPr lang="en-US" altLang="zh-TW" b="1" dirty="0" smtClean="0">
              <a:solidFill>
                <a:schemeClr val="tx1"/>
              </a:solidFill>
            </a:endParaRPr>
          </a:p>
          <a:p>
            <a:r>
              <a:rPr lang="zh-TW" altLang="en-US" b="1" dirty="0" smtClean="0">
                <a:solidFill>
                  <a:schemeClr val="tx1"/>
                </a:solidFill>
              </a:rPr>
              <a:t>微積分演習</a:t>
            </a:r>
            <a:endParaRPr lang="en-US" altLang="zh-TW" b="1" dirty="0" smtClean="0">
              <a:solidFill>
                <a:schemeClr val="tx1"/>
              </a:solidFill>
            </a:endParaRPr>
          </a:p>
          <a:p>
            <a:r>
              <a:rPr lang="zh-TW" altLang="en-US" b="1" dirty="0" smtClean="0">
                <a:solidFill>
                  <a:schemeClr val="tx1"/>
                </a:solidFill>
              </a:rPr>
              <a:t>整開大班教學</a:t>
            </a:r>
            <a:endParaRPr lang="zh-TW" altLang="en-US" b="1" dirty="0">
              <a:solidFill>
                <a:schemeClr val="tx1"/>
              </a:solidFill>
            </a:endParaRPr>
          </a:p>
        </p:txBody>
      </p:sp>
    </p:spTree>
    <p:extLst>
      <p:ext uri="{BB962C8B-B14F-4D97-AF65-F5344CB8AC3E}">
        <p14:creationId xmlns:p14="http://schemas.microsoft.com/office/powerpoint/2010/main" val="3785712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0661" y="0"/>
            <a:ext cx="5782678" cy="6858000"/>
          </a:xfrm>
          <a:prstGeom prst="rect">
            <a:avLst/>
          </a:prstGeom>
        </p:spPr>
      </p:pic>
      <p:sp>
        <p:nvSpPr>
          <p:cNvPr id="5" name="投影片編號版面配置區 4"/>
          <p:cNvSpPr>
            <a:spLocks noGrp="1"/>
          </p:cNvSpPr>
          <p:nvPr>
            <p:ph type="sldNum" sz="quarter" idx="12"/>
          </p:nvPr>
        </p:nvSpPr>
        <p:spPr/>
        <p:txBody>
          <a:bodyPr/>
          <a:lstStyle/>
          <a:p>
            <a:fld id="{1F795C0A-9053-4D0B-A7ED-C9883B6A2C0A}" type="slidenum">
              <a:rPr lang="zh-TW" altLang="en-US" smtClean="0"/>
              <a:pPr/>
              <a:t>6</a:t>
            </a:fld>
            <a:endParaRPr lang="zh-TW" altLang="en-US"/>
          </a:p>
        </p:txBody>
      </p:sp>
      <p:sp>
        <p:nvSpPr>
          <p:cNvPr id="6" name="橢圓 5"/>
          <p:cNvSpPr/>
          <p:nvPr/>
        </p:nvSpPr>
        <p:spPr>
          <a:xfrm>
            <a:off x="5364088" y="2636912"/>
            <a:ext cx="1944216" cy="230425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noFill/>
            </a:endParaRPr>
          </a:p>
        </p:txBody>
      </p:sp>
      <p:sp>
        <p:nvSpPr>
          <p:cNvPr id="7" name="橢圓形圖說文字 6"/>
          <p:cNvSpPr/>
          <p:nvPr/>
        </p:nvSpPr>
        <p:spPr>
          <a:xfrm>
            <a:off x="7020272" y="1556792"/>
            <a:ext cx="2195736" cy="2520280"/>
          </a:xfrm>
          <a:prstGeom prst="wedgeEllipseCallout">
            <a:avLst>
              <a:gd name="adj1" fmla="val -37317"/>
              <a:gd name="adj2" fmla="val 5257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solidFill>
              </a:rPr>
              <a:t>總結性課程範例</a:t>
            </a:r>
            <a:r>
              <a:rPr lang="en-US" altLang="zh-TW" sz="2400" b="1" dirty="0" smtClean="0">
                <a:solidFill>
                  <a:schemeClr val="tx1"/>
                </a:solidFill>
              </a:rPr>
              <a:t>/</a:t>
            </a:r>
          </a:p>
          <a:p>
            <a:pPr algn="ctr"/>
            <a:r>
              <a:rPr lang="en-US" altLang="zh-TW" sz="2400" b="1" dirty="0" smtClean="0">
                <a:solidFill>
                  <a:schemeClr val="tx1"/>
                </a:solidFill>
              </a:rPr>
              <a:t>Capstone course</a:t>
            </a:r>
            <a:endParaRPr lang="zh-TW" altLang="en-US" sz="2400" b="1" dirty="0">
              <a:solidFill>
                <a:schemeClr val="tx1"/>
              </a:solidFill>
            </a:endParaRPr>
          </a:p>
        </p:txBody>
      </p:sp>
    </p:spTree>
    <p:extLst>
      <p:ext uri="{BB962C8B-B14F-4D97-AF65-F5344CB8AC3E}">
        <p14:creationId xmlns:p14="http://schemas.microsoft.com/office/powerpoint/2010/main" val="978604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algn="l"/>
            <a:r>
              <a:rPr lang="zh-TW" altLang="en-US" sz="4200" b="1" dirty="0">
                <a:solidFill>
                  <a:srgbClr val="0070C0"/>
                </a:solidFill>
                <a:latin typeface="微軟正黑體" panose="020B0604030504040204" pitchFamily="34" charset="-120"/>
                <a:ea typeface="微軟正黑體" panose="020B0604030504040204" pitchFamily="34" charset="-120"/>
              </a:rPr>
              <a:t>一</a:t>
            </a:r>
            <a:r>
              <a:rPr lang="zh-TW" altLang="en-US" sz="4200" b="1" dirty="0" smtClean="0">
                <a:solidFill>
                  <a:srgbClr val="0070C0"/>
                </a:solidFill>
                <a:latin typeface="微軟正黑體" panose="020B0604030504040204" pitchFamily="34" charset="-120"/>
                <a:ea typeface="微軟正黑體" panose="020B0604030504040204" pitchFamily="34" charset="-120"/>
              </a:rPr>
              <a:t>、背景說明</a:t>
            </a:r>
            <a:endParaRPr lang="fr-CA" altLang="zh-TW" sz="4200" b="1" dirty="0" smtClean="0">
              <a:solidFill>
                <a:srgbClr val="0070C0"/>
              </a:solidFill>
              <a:latin typeface="微軟正黑體" panose="020B0604030504040204" pitchFamily="34" charset="-120"/>
              <a:ea typeface="微軟正黑體" panose="020B0604030504040204" pitchFamily="34" charset="-120"/>
            </a:endParaRPr>
          </a:p>
        </p:txBody>
      </p:sp>
      <p:sp>
        <p:nvSpPr>
          <p:cNvPr id="8" name="內容版面配置區 2"/>
          <p:cNvSpPr>
            <a:spLocks noGrp="1"/>
          </p:cNvSpPr>
          <p:nvPr>
            <p:ph idx="1"/>
          </p:nvPr>
        </p:nvSpPr>
        <p:spPr>
          <a:xfrm>
            <a:off x="445085" y="1221769"/>
            <a:ext cx="8229600" cy="5159559"/>
          </a:xfrm>
        </p:spPr>
        <p:txBody>
          <a:bodyPr/>
          <a:lstStyle/>
          <a:p>
            <a:r>
              <a:rPr lang="zh-TW" altLang="en-US" sz="2800" b="1" dirty="0" smtClean="0">
                <a:solidFill>
                  <a:srgbClr val="9C4839"/>
                </a:solidFill>
                <a:latin typeface="微軟正黑體" panose="020B0604030504040204" pitchFamily="34" charset="-120"/>
                <a:ea typeface="微軟正黑體" panose="020B0604030504040204" pitchFamily="34" charset="-120"/>
              </a:rPr>
              <a:t>緣起</a:t>
            </a:r>
            <a:endParaRPr lang="en-US" altLang="zh-TW" sz="2800" dirty="0" smtClean="0">
              <a:latin typeface="+mn-ea"/>
            </a:endParaRPr>
          </a:p>
          <a:p>
            <a:pPr marL="0" indent="0">
              <a:buNone/>
            </a:pPr>
            <a:r>
              <a:rPr lang="en-US" altLang="zh-TW" sz="2800" dirty="0" smtClean="0">
                <a:latin typeface="+mn-ea"/>
              </a:rPr>
              <a:t>(</a:t>
            </a:r>
            <a:r>
              <a:rPr lang="zh-TW" altLang="en-US" sz="2800" dirty="0" smtClean="0">
                <a:latin typeface="+mn-ea"/>
              </a:rPr>
              <a:t>一</a:t>
            </a:r>
            <a:r>
              <a:rPr lang="en-US" altLang="zh-TW" sz="2800" dirty="0" smtClean="0">
                <a:latin typeface="+mn-ea"/>
              </a:rPr>
              <a:t>)</a:t>
            </a:r>
            <a:r>
              <a:rPr lang="zh-TW" altLang="en-US" sz="2800" dirty="0" smtClean="0">
                <a:latin typeface="+mn-ea"/>
              </a:rPr>
              <a:t> </a:t>
            </a:r>
            <a:r>
              <a:rPr lang="zh-TW" altLang="en-US" sz="2800" b="1" dirty="0">
                <a:solidFill>
                  <a:srgbClr val="0066CC"/>
                </a:solidFill>
                <a:latin typeface="微軟正黑體" panose="020B0604030504040204" pitchFamily="34" charset="-120"/>
                <a:ea typeface="微軟正黑體" panose="020B0604030504040204" pitchFamily="34" charset="-120"/>
              </a:rPr>
              <a:t>教育部</a:t>
            </a:r>
            <a:r>
              <a:rPr lang="zh-TW" altLang="en-US" sz="2800" dirty="0">
                <a:solidFill>
                  <a:srgbClr val="0066CC"/>
                </a:solidFill>
                <a:latin typeface="+mn-ea"/>
              </a:rPr>
              <a:t>與</a:t>
            </a:r>
            <a:r>
              <a:rPr lang="zh-TW" altLang="en-US" sz="2800" b="1" dirty="0">
                <a:solidFill>
                  <a:srgbClr val="0066CC"/>
                </a:solidFill>
                <a:latin typeface="微軟正黑體" panose="020B0604030504040204" pitchFamily="34" charset="-120"/>
                <a:ea typeface="微軟正黑體" panose="020B0604030504040204" pitchFamily="34" charset="-120"/>
              </a:rPr>
              <a:t>勞動部</a:t>
            </a:r>
            <a:r>
              <a:rPr lang="zh-TW" altLang="en-US" sz="2800" dirty="0" smtClean="0">
                <a:latin typeface="+mn-ea"/>
              </a:rPr>
              <a:t>，自</a:t>
            </a:r>
            <a:r>
              <a:rPr lang="en-US" altLang="zh-TW" sz="2800" dirty="0" smtClean="0">
                <a:latin typeface="+mn-ea"/>
              </a:rPr>
              <a:t>104</a:t>
            </a:r>
            <a:r>
              <a:rPr lang="zh-TW" altLang="en-US" sz="2800" dirty="0">
                <a:latin typeface="+mn-ea"/>
              </a:rPr>
              <a:t>年</a:t>
            </a:r>
            <a:r>
              <a:rPr lang="en-US" altLang="zh-TW" sz="2800" dirty="0">
                <a:latin typeface="+mn-ea"/>
              </a:rPr>
              <a:t>6</a:t>
            </a:r>
            <a:r>
              <a:rPr lang="zh-TW" altLang="en-US" sz="2800" dirty="0">
                <a:latin typeface="+mn-ea"/>
              </a:rPr>
              <a:t>月</a:t>
            </a:r>
            <a:r>
              <a:rPr lang="en-US" altLang="zh-TW" sz="2800" dirty="0">
                <a:latin typeface="+mn-ea"/>
              </a:rPr>
              <a:t>17</a:t>
            </a:r>
            <a:r>
              <a:rPr lang="zh-TW" altLang="en-US" sz="2800" dirty="0" smtClean="0">
                <a:latin typeface="+mn-ea"/>
              </a:rPr>
              <a:t>日針對大學學生兼任助理</a:t>
            </a:r>
            <a:r>
              <a:rPr lang="zh-TW" altLang="en-US" sz="2800" dirty="0">
                <a:latin typeface="+mn-ea"/>
              </a:rPr>
              <a:t>定位</a:t>
            </a:r>
            <a:r>
              <a:rPr lang="zh-TW" altLang="en-US" sz="2800" dirty="0" smtClean="0">
                <a:latin typeface="+mn-ea"/>
              </a:rPr>
              <a:t>，訂定原則</a:t>
            </a:r>
            <a:r>
              <a:rPr lang="zh-TW" altLang="en-US" sz="2800" dirty="0">
                <a:latin typeface="+mn-ea"/>
              </a:rPr>
              <a:t>規範</a:t>
            </a:r>
            <a:r>
              <a:rPr lang="zh-TW" altLang="en-US" sz="2800" b="1" dirty="0">
                <a:solidFill>
                  <a:srgbClr val="9C4839"/>
                </a:solidFill>
                <a:latin typeface="微軟正黑體" panose="020B0604030504040204" pitchFamily="34" charset="-120"/>
                <a:ea typeface="微軟正黑體" panose="020B0604030504040204" pitchFamily="34" charset="-120"/>
              </a:rPr>
              <a:t>「專科以上學校強化學生兼任助理學習與勞動權益保障處理原則」</a:t>
            </a:r>
            <a:r>
              <a:rPr lang="zh-TW" altLang="en-US" sz="2800" dirty="0">
                <a:latin typeface="微軟正黑體" panose="020B0604030504040204" pitchFamily="34" charset="-120"/>
                <a:ea typeface="微軟正黑體" panose="020B0604030504040204" pitchFamily="34" charset="-120"/>
              </a:rPr>
              <a:t>及</a:t>
            </a:r>
            <a:r>
              <a:rPr lang="zh-TW" altLang="en-US" sz="2800" b="1" dirty="0">
                <a:solidFill>
                  <a:srgbClr val="9C4839"/>
                </a:solidFill>
                <a:latin typeface="微軟正黑體" panose="020B0604030504040204" pitchFamily="34" charset="-120"/>
                <a:ea typeface="微軟正黑體" panose="020B0604030504040204" pitchFamily="34" charset="-120"/>
              </a:rPr>
              <a:t>「專科以上學校兼任助理勞動權益保障指導原則」</a:t>
            </a:r>
            <a:r>
              <a:rPr lang="zh-TW" altLang="en-US" sz="2800" dirty="0" smtClean="0">
                <a:latin typeface="+mn-ea"/>
              </a:rPr>
              <a:t>，</a:t>
            </a:r>
            <a:r>
              <a:rPr lang="zh-TW" altLang="en-US" sz="2800" dirty="0">
                <a:latin typeface="+mn-ea"/>
              </a:rPr>
              <a:t>提供各校據以實施分流以解決大學兼任助理之定位與其相關權益保障事項</a:t>
            </a:r>
            <a:r>
              <a:rPr lang="zh-TW" altLang="en-US" sz="2800" dirty="0" smtClean="0">
                <a:latin typeface="+mn-ea"/>
              </a:rPr>
              <a:t>。</a:t>
            </a:r>
            <a:endParaRPr lang="en-US" altLang="zh-TW" sz="2800" dirty="0" smtClean="0">
              <a:latin typeface="+mn-ea"/>
            </a:endParaRPr>
          </a:p>
          <a:p>
            <a:pPr marL="0" indent="0">
              <a:buNone/>
            </a:pPr>
            <a:r>
              <a:rPr lang="en-US" altLang="zh-TW" sz="2800" dirty="0" smtClean="0">
                <a:latin typeface="+mn-ea"/>
              </a:rPr>
              <a:t>(</a:t>
            </a:r>
            <a:r>
              <a:rPr lang="zh-TW" altLang="en-US" sz="2800" dirty="0" smtClean="0">
                <a:latin typeface="+mn-ea"/>
              </a:rPr>
              <a:t>二</a:t>
            </a:r>
            <a:r>
              <a:rPr lang="en-US" altLang="zh-TW" sz="2800" dirty="0" smtClean="0">
                <a:latin typeface="+mn-ea"/>
              </a:rPr>
              <a:t>)</a:t>
            </a:r>
            <a:r>
              <a:rPr lang="zh-TW" altLang="en-US" sz="2800" dirty="0" smtClean="0">
                <a:latin typeface="+mn-ea"/>
              </a:rPr>
              <a:t> </a:t>
            </a:r>
            <a:r>
              <a:rPr lang="zh-TW" altLang="en-US" sz="2800" b="1" dirty="0" smtClean="0">
                <a:solidFill>
                  <a:srgbClr val="0066CC"/>
                </a:solidFill>
                <a:latin typeface="+mn-ea"/>
              </a:rPr>
              <a:t>教育部</a:t>
            </a:r>
            <a:r>
              <a:rPr lang="zh-TW" altLang="en-US" sz="2800" dirty="0" smtClean="0">
                <a:latin typeface="+mn-ea"/>
              </a:rPr>
              <a:t>因應各大學過度擴張學習範疇等爭議，</a:t>
            </a:r>
            <a:r>
              <a:rPr lang="zh-TW" altLang="en-US" sz="2800" b="1" dirty="0" smtClean="0">
                <a:latin typeface="+mn-ea"/>
              </a:rPr>
              <a:t>訂定</a:t>
            </a:r>
            <a:r>
              <a:rPr lang="zh-TW" altLang="en-US" sz="2800" b="1" u="sng" dirty="0" smtClean="0">
                <a:solidFill>
                  <a:srgbClr val="FF0000"/>
                </a:solidFill>
                <a:latin typeface="+mn-ea"/>
              </a:rPr>
              <a:t>更明確嚴謹的學習範疇</a:t>
            </a:r>
            <a:r>
              <a:rPr lang="zh-TW" altLang="en-US" sz="2800" dirty="0" smtClean="0">
                <a:latin typeface="+mn-ea"/>
              </a:rPr>
              <a:t>，確保學生學習權益，於</a:t>
            </a:r>
            <a:r>
              <a:rPr lang="en-US" altLang="zh-TW" sz="2800" dirty="0" smtClean="0">
                <a:effectLst>
                  <a:outerShdw blurRad="38100" dist="38100" dir="2700000" algn="tl">
                    <a:srgbClr val="000000">
                      <a:alpha val="43137"/>
                    </a:srgbClr>
                  </a:outerShdw>
                </a:effectLst>
                <a:latin typeface="+mn-ea"/>
              </a:rPr>
              <a:t>106</a:t>
            </a:r>
            <a:r>
              <a:rPr lang="zh-TW" altLang="en-US" sz="2800" dirty="0" smtClean="0">
                <a:effectLst>
                  <a:outerShdw blurRad="38100" dist="38100" dir="2700000" algn="tl">
                    <a:srgbClr val="000000">
                      <a:alpha val="43137"/>
                    </a:srgbClr>
                  </a:outerShdw>
                </a:effectLst>
                <a:latin typeface="+mn-ea"/>
              </a:rPr>
              <a:t>年</a:t>
            </a:r>
            <a:r>
              <a:rPr lang="en-US" altLang="zh-TW" sz="2800" dirty="0" smtClean="0">
                <a:effectLst>
                  <a:outerShdw blurRad="38100" dist="38100" dir="2700000" algn="tl">
                    <a:srgbClr val="000000">
                      <a:alpha val="43137"/>
                    </a:srgbClr>
                  </a:outerShdw>
                </a:effectLst>
                <a:latin typeface="+mn-ea"/>
              </a:rPr>
              <a:t>5</a:t>
            </a:r>
            <a:r>
              <a:rPr lang="zh-TW" altLang="en-US" sz="2800" dirty="0" smtClean="0">
                <a:effectLst>
                  <a:outerShdw blurRad="38100" dist="38100" dir="2700000" algn="tl">
                    <a:srgbClr val="000000">
                      <a:alpha val="43137"/>
                    </a:srgbClr>
                  </a:outerShdw>
                </a:effectLst>
                <a:latin typeface="+mn-ea"/>
              </a:rPr>
              <a:t>月</a:t>
            </a:r>
            <a:r>
              <a:rPr lang="en-US" altLang="zh-TW" sz="2800" dirty="0" smtClean="0">
                <a:effectLst>
                  <a:outerShdw blurRad="38100" dist="38100" dir="2700000" algn="tl">
                    <a:srgbClr val="000000">
                      <a:alpha val="43137"/>
                    </a:srgbClr>
                  </a:outerShdw>
                </a:effectLst>
                <a:latin typeface="+mn-ea"/>
              </a:rPr>
              <a:t>18</a:t>
            </a:r>
            <a:r>
              <a:rPr lang="zh-TW" altLang="en-US" sz="2800" dirty="0" smtClean="0">
                <a:effectLst>
                  <a:outerShdw blurRad="38100" dist="38100" dir="2700000" algn="tl">
                    <a:srgbClr val="000000">
                      <a:alpha val="43137"/>
                    </a:srgbClr>
                  </a:outerShdw>
                </a:effectLst>
                <a:latin typeface="+mn-ea"/>
              </a:rPr>
              <a:t>日</a:t>
            </a:r>
            <a:r>
              <a:rPr lang="zh-TW" altLang="en-US" sz="2800" dirty="0" smtClean="0">
                <a:latin typeface="+mn-ea"/>
              </a:rPr>
              <a:t>發布</a:t>
            </a:r>
            <a:r>
              <a:rPr lang="zh-TW" altLang="en-US" sz="2800" b="1" dirty="0">
                <a:solidFill>
                  <a:srgbClr val="0070C0"/>
                </a:solidFill>
                <a:latin typeface="+mn-ea"/>
              </a:rPr>
              <a:t>「專科以上學校獎助生權益保障指導原則」，自</a:t>
            </a:r>
            <a:r>
              <a:rPr lang="en-US" altLang="zh-TW" sz="2800" b="1" dirty="0">
                <a:solidFill>
                  <a:srgbClr val="0070C0"/>
                </a:solidFill>
                <a:latin typeface="+mn-ea"/>
              </a:rPr>
              <a:t>106</a:t>
            </a:r>
            <a:r>
              <a:rPr lang="zh-TW" altLang="en-US" sz="2800" b="1" dirty="0">
                <a:solidFill>
                  <a:srgbClr val="0070C0"/>
                </a:solidFill>
                <a:latin typeface="+mn-ea"/>
              </a:rPr>
              <a:t>年</a:t>
            </a:r>
            <a:r>
              <a:rPr lang="en-US" altLang="zh-TW" sz="2800" b="1" dirty="0">
                <a:solidFill>
                  <a:srgbClr val="0070C0"/>
                </a:solidFill>
                <a:latin typeface="+mn-ea"/>
              </a:rPr>
              <a:t>8</a:t>
            </a:r>
            <a:r>
              <a:rPr lang="zh-TW" altLang="en-US" sz="2800" b="1" dirty="0">
                <a:solidFill>
                  <a:srgbClr val="0070C0"/>
                </a:solidFill>
                <a:latin typeface="+mn-ea"/>
              </a:rPr>
              <a:t>月</a:t>
            </a:r>
            <a:r>
              <a:rPr lang="en-US" altLang="zh-TW" sz="2800" b="1" dirty="0">
                <a:solidFill>
                  <a:srgbClr val="0070C0"/>
                </a:solidFill>
                <a:latin typeface="+mn-ea"/>
              </a:rPr>
              <a:t>1</a:t>
            </a:r>
            <a:r>
              <a:rPr lang="zh-TW" altLang="en-US" sz="2800" b="1" dirty="0">
                <a:solidFill>
                  <a:srgbClr val="0070C0"/>
                </a:solidFill>
                <a:latin typeface="+mn-ea"/>
              </a:rPr>
              <a:t>日起生效。</a:t>
            </a:r>
          </a:p>
        </p:txBody>
      </p:sp>
      <p:sp>
        <p:nvSpPr>
          <p:cNvPr id="3" name="投影片編號版面配置區 2"/>
          <p:cNvSpPr>
            <a:spLocks noGrp="1"/>
          </p:cNvSpPr>
          <p:nvPr>
            <p:ph type="sldNum" sz="quarter" idx="12"/>
          </p:nvPr>
        </p:nvSpPr>
        <p:spPr>
          <a:xfrm>
            <a:off x="7006307" y="6492875"/>
            <a:ext cx="2133600" cy="365125"/>
          </a:xfrm>
        </p:spPr>
        <p:txBody>
          <a:bodyPr/>
          <a:lstStyle/>
          <a:p>
            <a:fld id="{5CE1597B-A397-4CB3-9660-0097F3AD3601}" type="slidenum">
              <a:rPr lang="fr-CA" altLang="zh-TW" smtClean="0"/>
              <a:pPr/>
              <a:t>7</a:t>
            </a:fld>
            <a:endParaRPr lang="fr-CA" altLang="zh-TW"/>
          </a:p>
        </p:txBody>
      </p:sp>
    </p:spTree>
    <p:extLst>
      <p:ext uri="{BB962C8B-B14F-4D97-AF65-F5344CB8AC3E}">
        <p14:creationId xmlns:p14="http://schemas.microsoft.com/office/powerpoint/2010/main" val="2242666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 name="橢圓 59"/>
          <p:cNvSpPr/>
          <p:nvPr/>
        </p:nvSpPr>
        <p:spPr>
          <a:xfrm>
            <a:off x="6520000" y="4145159"/>
            <a:ext cx="1136676" cy="1084041"/>
          </a:xfrm>
          <a:prstGeom prst="ellipse">
            <a:avLst/>
          </a:prstGeom>
          <a:solidFill>
            <a:srgbClr val="CCFFFF"/>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solidFill>
                <a:schemeClr val="dk1"/>
              </a:solidFill>
            </a:endParaRPr>
          </a:p>
        </p:txBody>
      </p:sp>
      <p:sp>
        <p:nvSpPr>
          <p:cNvPr id="59" name="橢圓 58"/>
          <p:cNvSpPr/>
          <p:nvPr/>
        </p:nvSpPr>
        <p:spPr>
          <a:xfrm>
            <a:off x="6456412" y="3065039"/>
            <a:ext cx="1136676" cy="1084041"/>
          </a:xfrm>
          <a:prstGeom prst="ellipse">
            <a:avLst/>
          </a:prstGeom>
          <a:solidFill>
            <a:srgbClr val="CCFFFF"/>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solidFill>
                <a:schemeClr val="dk1"/>
              </a:solidFill>
            </a:endParaRPr>
          </a:p>
        </p:txBody>
      </p:sp>
      <p:sp>
        <p:nvSpPr>
          <p:cNvPr id="4098" name="Titre 1"/>
          <p:cNvSpPr>
            <a:spLocks noGrp="1"/>
          </p:cNvSpPr>
          <p:nvPr>
            <p:ph type="title"/>
          </p:nvPr>
        </p:nvSpPr>
        <p:spPr/>
        <p:txBody>
          <a:bodyPr/>
          <a:lstStyle/>
          <a:p>
            <a:pPr algn="l"/>
            <a:r>
              <a:rPr lang="zh-TW" altLang="en-US" sz="4200" b="1" dirty="0">
                <a:solidFill>
                  <a:srgbClr val="0070C0"/>
                </a:solidFill>
                <a:latin typeface="微軟正黑體" panose="020B0604030504040204" pitchFamily="34" charset="-120"/>
                <a:ea typeface="微軟正黑體" panose="020B0604030504040204" pitchFamily="34" charset="-120"/>
              </a:rPr>
              <a:t>一、背景</a:t>
            </a:r>
            <a:r>
              <a:rPr lang="zh-TW" altLang="en-US" sz="4200" b="1" dirty="0" smtClean="0">
                <a:solidFill>
                  <a:srgbClr val="0070C0"/>
                </a:solidFill>
                <a:latin typeface="微軟正黑體" panose="020B0604030504040204" pitchFamily="34" charset="-120"/>
                <a:ea typeface="微軟正黑體" panose="020B0604030504040204" pitchFamily="34" charset="-120"/>
              </a:rPr>
              <a:t>說明</a:t>
            </a:r>
            <a:r>
              <a:rPr lang="en-US" altLang="zh-TW" sz="4200" b="1" dirty="0" smtClean="0">
                <a:solidFill>
                  <a:srgbClr val="0070C0"/>
                </a:solidFill>
                <a:latin typeface="微軟正黑體" panose="020B0604030504040204" pitchFamily="34" charset="-120"/>
                <a:ea typeface="微軟正黑體" panose="020B0604030504040204" pitchFamily="34" charset="-120"/>
              </a:rPr>
              <a:t>(</a:t>
            </a:r>
            <a:r>
              <a:rPr lang="zh-TW" altLang="en-US" sz="4200" b="1" dirty="0" smtClean="0">
                <a:solidFill>
                  <a:srgbClr val="0070C0"/>
                </a:solidFill>
                <a:latin typeface="微軟正黑體" panose="020B0604030504040204" pitchFamily="34" charset="-120"/>
                <a:ea typeface="微軟正黑體" panose="020B0604030504040204" pitchFamily="34" charset="-120"/>
              </a:rPr>
              <a:t>續</a:t>
            </a:r>
            <a:r>
              <a:rPr lang="en-US" altLang="zh-TW" sz="4200" b="1" dirty="0" smtClean="0">
                <a:solidFill>
                  <a:srgbClr val="0070C0"/>
                </a:solidFill>
                <a:latin typeface="微軟正黑體" panose="020B0604030504040204" pitchFamily="34" charset="-120"/>
                <a:ea typeface="微軟正黑體" panose="020B0604030504040204" pitchFamily="34" charset="-120"/>
              </a:rPr>
              <a:t>1)</a:t>
            </a:r>
            <a:endParaRPr lang="fr-CA" altLang="zh-TW" b="1" dirty="0" smtClean="0">
              <a:solidFill>
                <a:srgbClr val="9C4839"/>
              </a:solidFill>
              <a:latin typeface="微軟正黑體" panose="020B0604030504040204" pitchFamily="34" charset="-120"/>
              <a:ea typeface="微軟正黑體" panose="020B0604030504040204" pitchFamily="34" charset="-120"/>
            </a:endParaRPr>
          </a:p>
        </p:txBody>
      </p:sp>
      <p:sp>
        <p:nvSpPr>
          <p:cNvPr id="8" name="內容版面配置區 2"/>
          <p:cNvSpPr>
            <a:spLocks noGrp="1"/>
          </p:cNvSpPr>
          <p:nvPr>
            <p:ph idx="1"/>
          </p:nvPr>
        </p:nvSpPr>
        <p:spPr>
          <a:xfrm>
            <a:off x="452064" y="1239923"/>
            <a:ext cx="8229600" cy="4525963"/>
          </a:xfrm>
        </p:spPr>
        <p:txBody>
          <a:bodyPr/>
          <a:lstStyle/>
          <a:p>
            <a:r>
              <a:rPr lang="zh-TW" altLang="en-US" b="1" dirty="0" smtClean="0">
                <a:solidFill>
                  <a:srgbClr val="9C4839"/>
                </a:solidFill>
                <a:latin typeface="微軟正黑體" panose="020B0604030504040204" pitchFamily="34" charset="-120"/>
                <a:ea typeface="微軟正黑體" panose="020B0604030504040204" pitchFamily="34" charset="-120"/>
              </a:rPr>
              <a:t>本校學生兼任助理分流示意圖</a:t>
            </a:r>
            <a:endParaRPr lang="zh-TW" altLang="en-US" dirty="0"/>
          </a:p>
        </p:txBody>
      </p:sp>
      <p:sp>
        <p:nvSpPr>
          <p:cNvPr id="5" name="左大括弧 4"/>
          <p:cNvSpPr/>
          <p:nvPr/>
        </p:nvSpPr>
        <p:spPr>
          <a:xfrm>
            <a:off x="915755" y="4143416"/>
            <a:ext cx="312354" cy="1974896"/>
          </a:xfrm>
          <a:prstGeom prst="leftBrace">
            <a:avLst>
              <a:gd name="adj1" fmla="val 0"/>
              <a:gd name="adj2" fmla="val 50761"/>
            </a:avLst>
          </a:prstGeom>
          <a:noFill/>
          <a:ln w="444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2858171" y="3569656"/>
            <a:ext cx="2107419" cy="1077218"/>
          </a:xfrm>
          <a:prstGeom prst="rect">
            <a:avLst/>
          </a:prstGeom>
          <a:noFill/>
        </p:spPr>
        <p:txBody>
          <a:bodyPr wrap="square" rtlCol="0">
            <a:spAutoFit/>
          </a:bodyPr>
          <a:lstStyle/>
          <a:p>
            <a:r>
              <a:rPr lang="zh-TW" altLang="en-US" sz="1600" b="1" dirty="0" smtClean="0"/>
              <a:t>課程學習</a:t>
            </a:r>
            <a:r>
              <a:rPr lang="zh-TW" altLang="en-US" sz="1600" b="1" dirty="0"/>
              <a:t>型</a:t>
            </a:r>
            <a:endParaRPr lang="en-US" altLang="zh-TW" sz="1600" b="1" dirty="0" smtClean="0"/>
          </a:p>
          <a:p>
            <a:r>
              <a:rPr lang="zh-TW" altLang="en-US" sz="1600" b="1" dirty="0" smtClean="0"/>
              <a:t>研究</a:t>
            </a:r>
            <a:r>
              <a:rPr lang="zh-TW" altLang="en-US" sz="1600" b="1" dirty="0"/>
              <a:t>計畫</a:t>
            </a:r>
            <a:r>
              <a:rPr lang="zh-TW" altLang="en-US" sz="1600" b="1" dirty="0" smtClean="0"/>
              <a:t>學習型</a:t>
            </a:r>
            <a:endParaRPr lang="en-US" altLang="zh-TW" sz="1600" b="1" dirty="0"/>
          </a:p>
          <a:p>
            <a:r>
              <a:rPr lang="zh-TW" altLang="en-US" sz="1600" b="1" dirty="0" smtClean="0"/>
              <a:t>服務學習型</a:t>
            </a:r>
            <a:endParaRPr lang="en-US" altLang="zh-TW" sz="1600" b="1" dirty="0" smtClean="0"/>
          </a:p>
          <a:p>
            <a:r>
              <a:rPr lang="en-US" altLang="zh-TW" sz="1600" b="1" dirty="0" smtClean="0"/>
              <a:t>(</a:t>
            </a:r>
            <a:r>
              <a:rPr lang="zh-TW" altLang="en-US" sz="1600" b="1" dirty="0" smtClean="0"/>
              <a:t>含生活助學金</a:t>
            </a:r>
            <a:r>
              <a:rPr lang="en-US" altLang="zh-TW" sz="1600" b="1" dirty="0" smtClean="0"/>
              <a:t>)</a:t>
            </a:r>
          </a:p>
        </p:txBody>
      </p:sp>
      <p:sp>
        <p:nvSpPr>
          <p:cNvPr id="41" name="文字方塊 40"/>
          <p:cNvSpPr txBox="1"/>
          <p:nvPr/>
        </p:nvSpPr>
        <p:spPr>
          <a:xfrm>
            <a:off x="6520000" y="5858688"/>
            <a:ext cx="2357932" cy="738664"/>
          </a:xfrm>
          <a:prstGeom prst="rect">
            <a:avLst/>
          </a:prstGeom>
          <a:solidFill>
            <a:schemeClr val="bg2"/>
          </a:solidFill>
        </p:spPr>
        <p:txBody>
          <a:bodyPr wrap="square" rtlCol="0">
            <a:spAutoFit/>
          </a:bodyPr>
          <a:lstStyle/>
          <a:p>
            <a:r>
              <a:rPr lang="zh-TW" altLang="zh-TW" sz="1400" b="1" dirty="0" smtClean="0"/>
              <a:t>學生</a:t>
            </a:r>
            <a:r>
              <a:rPr lang="zh-TW" altLang="zh-TW" sz="1400" b="1" dirty="0"/>
              <a:t>與學校間存有提供勞務獲取</a:t>
            </a:r>
            <a:r>
              <a:rPr lang="zh-TW" altLang="zh-TW" sz="1400" b="1" dirty="0" smtClean="0"/>
              <a:t>報酬之</a:t>
            </a:r>
            <a:r>
              <a:rPr lang="zh-TW" altLang="zh-TW" sz="1400" b="1" dirty="0"/>
              <a:t>工作事實，且具從屬關係</a:t>
            </a:r>
            <a:r>
              <a:rPr lang="zh-TW" altLang="zh-TW" sz="1400" b="1" dirty="0" smtClean="0"/>
              <a:t>者</a:t>
            </a:r>
            <a:endParaRPr lang="zh-TW" altLang="en-US" sz="1400" b="1" dirty="0">
              <a:solidFill>
                <a:srgbClr val="FF0000"/>
              </a:solidFill>
            </a:endParaRPr>
          </a:p>
        </p:txBody>
      </p:sp>
      <p:sp>
        <p:nvSpPr>
          <p:cNvPr id="48" name="投影片編號版面配置區 47"/>
          <p:cNvSpPr>
            <a:spLocks noGrp="1"/>
          </p:cNvSpPr>
          <p:nvPr>
            <p:ph type="sldNum" sz="quarter" idx="12"/>
          </p:nvPr>
        </p:nvSpPr>
        <p:spPr>
          <a:xfrm>
            <a:off x="6977621" y="6507591"/>
            <a:ext cx="2133600" cy="365125"/>
          </a:xfrm>
        </p:spPr>
        <p:txBody>
          <a:bodyPr/>
          <a:lstStyle/>
          <a:p>
            <a:fld id="{5CE1597B-A397-4CB3-9660-0097F3AD3601}" type="slidenum">
              <a:rPr lang="fr-CA" altLang="zh-TW" smtClean="0"/>
              <a:pPr/>
              <a:t>8</a:t>
            </a:fld>
            <a:endParaRPr lang="fr-CA" altLang="zh-TW" dirty="0"/>
          </a:p>
        </p:txBody>
      </p:sp>
      <p:sp>
        <p:nvSpPr>
          <p:cNvPr id="14" name="圓角矩形 13"/>
          <p:cNvSpPr/>
          <p:nvPr/>
        </p:nvSpPr>
        <p:spPr>
          <a:xfrm>
            <a:off x="88122" y="4304954"/>
            <a:ext cx="739462" cy="132857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15" name="文字方塊 14"/>
          <p:cNvSpPr txBox="1"/>
          <p:nvPr/>
        </p:nvSpPr>
        <p:spPr>
          <a:xfrm>
            <a:off x="215516" y="4337809"/>
            <a:ext cx="468052" cy="1323439"/>
          </a:xfrm>
          <a:prstGeom prst="rect">
            <a:avLst/>
          </a:prstGeom>
          <a:noFill/>
        </p:spPr>
        <p:txBody>
          <a:bodyPr wrap="square" rtlCol="0">
            <a:spAutoFit/>
          </a:bodyPr>
          <a:lstStyle/>
          <a:p>
            <a:r>
              <a:rPr lang="zh-TW" altLang="en-US" sz="2000" b="1" dirty="0" smtClean="0"/>
              <a:t>兼任助理</a:t>
            </a:r>
            <a:endParaRPr lang="zh-TW" altLang="en-US" sz="2000" b="1" dirty="0"/>
          </a:p>
        </p:txBody>
      </p:sp>
      <p:sp>
        <p:nvSpPr>
          <p:cNvPr id="17" name="圓角矩形 16"/>
          <p:cNvSpPr/>
          <p:nvPr/>
        </p:nvSpPr>
        <p:spPr>
          <a:xfrm>
            <a:off x="1259632" y="5886320"/>
            <a:ext cx="1216104" cy="639024"/>
          </a:xfrm>
          <a:prstGeom prst="round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solidFill>
                <a:schemeClr val="dk1"/>
              </a:solidFill>
            </a:endParaRPr>
          </a:p>
        </p:txBody>
      </p:sp>
      <p:sp>
        <p:nvSpPr>
          <p:cNvPr id="45" name="圓角矩形 44"/>
          <p:cNvSpPr/>
          <p:nvPr/>
        </p:nvSpPr>
        <p:spPr>
          <a:xfrm>
            <a:off x="1303154" y="3861047"/>
            <a:ext cx="1216104" cy="671205"/>
          </a:xfrm>
          <a:prstGeom prst="round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solidFill>
                <a:schemeClr val="dk1"/>
              </a:solidFill>
            </a:endParaRPr>
          </a:p>
        </p:txBody>
      </p:sp>
      <p:sp>
        <p:nvSpPr>
          <p:cNvPr id="40" name="文字方塊 39"/>
          <p:cNvSpPr txBox="1"/>
          <p:nvPr/>
        </p:nvSpPr>
        <p:spPr>
          <a:xfrm>
            <a:off x="1403648" y="3964994"/>
            <a:ext cx="1116682" cy="400110"/>
          </a:xfrm>
          <a:prstGeom prst="rect">
            <a:avLst/>
          </a:prstGeom>
          <a:noFill/>
        </p:spPr>
        <p:txBody>
          <a:bodyPr wrap="square" rtlCol="0">
            <a:spAutoFit/>
          </a:bodyPr>
          <a:lstStyle/>
          <a:p>
            <a:r>
              <a:rPr lang="zh-TW" altLang="en-US" sz="2000" b="1" dirty="0" smtClean="0">
                <a:sym typeface="Wingdings 3"/>
              </a:rPr>
              <a:t>學習型</a:t>
            </a:r>
            <a:endParaRPr lang="en-US" altLang="zh-TW" sz="2000" b="1" dirty="0" smtClean="0">
              <a:sym typeface="Wingdings 3"/>
            </a:endParaRPr>
          </a:p>
        </p:txBody>
      </p:sp>
      <p:sp>
        <p:nvSpPr>
          <p:cNvPr id="52" name="左大括弧 51"/>
          <p:cNvSpPr/>
          <p:nvPr/>
        </p:nvSpPr>
        <p:spPr>
          <a:xfrm>
            <a:off x="2555776" y="3607059"/>
            <a:ext cx="302395" cy="977990"/>
          </a:xfrm>
          <a:prstGeom prst="leftBrace">
            <a:avLst>
              <a:gd name="adj1" fmla="val 8333"/>
              <a:gd name="adj2" fmla="val 50761"/>
            </a:avLst>
          </a:prstGeom>
          <a:noFill/>
          <a:ln w="444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3" name="圓角矩形 52"/>
          <p:cNvSpPr/>
          <p:nvPr/>
        </p:nvSpPr>
        <p:spPr>
          <a:xfrm>
            <a:off x="5300112" y="3861048"/>
            <a:ext cx="1216104" cy="711032"/>
          </a:xfrm>
          <a:prstGeom prst="roundRect">
            <a:avLst/>
          </a:prstGeom>
          <a:solidFill>
            <a:srgbClr val="CCFFFF"/>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solidFill>
                <a:schemeClr val="dk1"/>
              </a:solidFill>
            </a:endParaRPr>
          </a:p>
        </p:txBody>
      </p:sp>
      <p:sp>
        <p:nvSpPr>
          <p:cNvPr id="54" name="文字方塊 53"/>
          <p:cNvSpPr txBox="1"/>
          <p:nvPr/>
        </p:nvSpPr>
        <p:spPr>
          <a:xfrm>
            <a:off x="5376625" y="4024709"/>
            <a:ext cx="1116682" cy="400110"/>
          </a:xfrm>
          <a:prstGeom prst="rect">
            <a:avLst/>
          </a:prstGeom>
          <a:noFill/>
        </p:spPr>
        <p:txBody>
          <a:bodyPr wrap="square" rtlCol="0">
            <a:spAutoFit/>
          </a:bodyPr>
          <a:lstStyle/>
          <a:p>
            <a:r>
              <a:rPr lang="zh-TW" altLang="en-US" sz="2000" b="1" dirty="0">
                <a:sym typeface="Wingdings 3"/>
              </a:rPr>
              <a:t>獎助</a:t>
            </a:r>
            <a:r>
              <a:rPr lang="zh-TW" altLang="en-US" sz="2000" b="1" dirty="0" smtClean="0">
                <a:sym typeface="Wingdings 3"/>
              </a:rPr>
              <a:t>生</a:t>
            </a:r>
            <a:endParaRPr lang="en-US" altLang="zh-TW" sz="2000" b="1" dirty="0" smtClean="0">
              <a:sym typeface="Wingdings 3"/>
            </a:endParaRPr>
          </a:p>
        </p:txBody>
      </p:sp>
      <p:sp>
        <p:nvSpPr>
          <p:cNvPr id="20" name="文字方塊 19"/>
          <p:cNvSpPr txBox="1"/>
          <p:nvPr/>
        </p:nvSpPr>
        <p:spPr>
          <a:xfrm>
            <a:off x="6444208" y="3417909"/>
            <a:ext cx="1433967" cy="338554"/>
          </a:xfrm>
          <a:prstGeom prst="rect">
            <a:avLst/>
          </a:prstGeom>
          <a:noFill/>
        </p:spPr>
        <p:txBody>
          <a:bodyPr wrap="square" rtlCol="0">
            <a:spAutoFit/>
          </a:bodyPr>
          <a:lstStyle/>
          <a:p>
            <a:r>
              <a:rPr lang="zh-TW" altLang="en-US" sz="1600" b="1" dirty="0"/>
              <a:t>教學獎助</a:t>
            </a:r>
            <a:r>
              <a:rPr lang="zh-TW" altLang="en-US" sz="1600" b="1" dirty="0" smtClean="0"/>
              <a:t>生</a:t>
            </a:r>
            <a:endParaRPr lang="en-US" altLang="zh-TW" sz="1600" b="1" dirty="0" smtClean="0"/>
          </a:p>
        </p:txBody>
      </p:sp>
      <p:sp>
        <p:nvSpPr>
          <p:cNvPr id="55" name="橢圓 54"/>
          <p:cNvSpPr/>
          <p:nvPr/>
        </p:nvSpPr>
        <p:spPr>
          <a:xfrm>
            <a:off x="7524328" y="3501008"/>
            <a:ext cx="1136676" cy="1084041"/>
          </a:xfrm>
          <a:prstGeom prst="ellipse">
            <a:avLst/>
          </a:prstGeom>
          <a:solidFill>
            <a:srgbClr val="CCFFFF"/>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solidFill>
                <a:schemeClr val="dk1"/>
              </a:solidFill>
            </a:endParaRPr>
          </a:p>
        </p:txBody>
      </p:sp>
      <p:sp>
        <p:nvSpPr>
          <p:cNvPr id="56" name="文字方塊 55"/>
          <p:cNvSpPr txBox="1"/>
          <p:nvPr/>
        </p:nvSpPr>
        <p:spPr>
          <a:xfrm>
            <a:off x="7524328" y="3880074"/>
            <a:ext cx="1433967" cy="338554"/>
          </a:xfrm>
          <a:prstGeom prst="rect">
            <a:avLst/>
          </a:prstGeom>
          <a:noFill/>
        </p:spPr>
        <p:txBody>
          <a:bodyPr wrap="square" rtlCol="0">
            <a:spAutoFit/>
          </a:bodyPr>
          <a:lstStyle/>
          <a:p>
            <a:r>
              <a:rPr lang="zh-TW" altLang="en-US" sz="1600" b="1" dirty="0"/>
              <a:t>研究</a:t>
            </a:r>
            <a:r>
              <a:rPr lang="zh-TW" altLang="en-US" sz="1600" b="1" dirty="0" smtClean="0"/>
              <a:t>獎</a:t>
            </a:r>
            <a:r>
              <a:rPr lang="zh-TW" altLang="en-US" sz="1600" b="1" dirty="0"/>
              <a:t>助</a:t>
            </a:r>
            <a:r>
              <a:rPr lang="zh-TW" altLang="en-US" sz="1600" b="1" dirty="0" smtClean="0"/>
              <a:t>生</a:t>
            </a:r>
            <a:endParaRPr lang="en-US" altLang="zh-TW" sz="1600" b="1" dirty="0" smtClean="0"/>
          </a:p>
        </p:txBody>
      </p:sp>
      <p:sp>
        <p:nvSpPr>
          <p:cNvPr id="58" name="文字方塊 57"/>
          <p:cNvSpPr txBox="1"/>
          <p:nvPr/>
        </p:nvSpPr>
        <p:spPr>
          <a:xfrm>
            <a:off x="6516216" y="4406095"/>
            <a:ext cx="1433967" cy="584775"/>
          </a:xfrm>
          <a:prstGeom prst="rect">
            <a:avLst/>
          </a:prstGeom>
          <a:noFill/>
        </p:spPr>
        <p:txBody>
          <a:bodyPr wrap="square" rtlCol="0">
            <a:spAutoFit/>
          </a:bodyPr>
          <a:lstStyle/>
          <a:p>
            <a:r>
              <a:rPr lang="zh-TW" altLang="en-US" sz="1600" b="1" dirty="0" smtClean="0"/>
              <a:t>附服務負擔</a:t>
            </a:r>
            <a:endParaRPr lang="en-US" altLang="zh-TW" sz="1600" b="1" dirty="0" smtClean="0"/>
          </a:p>
          <a:p>
            <a:r>
              <a:rPr lang="zh-TW" altLang="en-US" sz="1600" b="1" dirty="0" smtClean="0"/>
              <a:t>助學生</a:t>
            </a:r>
            <a:endParaRPr lang="en-US" altLang="zh-TW" sz="1600" b="1" dirty="0" smtClean="0"/>
          </a:p>
        </p:txBody>
      </p:sp>
      <p:sp>
        <p:nvSpPr>
          <p:cNvPr id="61" name="圓角矩形 60"/>
          <p:cNvSpPr/>
          <p:nvPr/>
        </p:nvSpPr>
        <p:spPr>
          <a:xfrm>
            <a:off x="5292080" y="5877272"/>
            <a:ext cx="1216104" cy="639024"/>
          </a:xfrm>
          <a:prstGeom prst="roundRect">
            <a:avLst/>
          </a:prstGeom>
          <a:solidFill>
            <a:schemeClr val="bg1">
              <a:lumMod val="8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solidFill>
                <a:schemeClr val="dk1"/>
              </a:solidFill>
            </a:endParaRPr>
          </a:p>
        </p:txBody>
      </p:sp>
      <p:sp>
        <p:nvSpPr>
          <p:cNvPr id="62" name="文字方塊 61"/>
          <p:cNvSpPr txBox="1"/>
          <p:nvPr/>
        </p:nvSpPr>
        <p:spPr>
          <a:xfrm>
            <a:off x="5289358" y="5929103"/>
            <a:ext cx="1415057" cy="400110"/>
          </a:xfrm>
          <a:prstGeom prst="rect">
            <a:avLst/>
          </a:prstGeom>
          <a:noFill/>
        </p:spPr>
        <p:txBody>
          <a:bodyPr wrap="square" rtlCol="0">
            <a:spAutoFit/>
          </a:bodyPr>
          <a:lstStyle/>
          <a:p>
            <a:r>
              <a:rPr lang="zh-TW" altLang="en-US" sz="2000" b="1" dirty="0">
                <a:sym typeface="Wingdings 3"/>
              </a:rPr>
              <a:t>兼任</a:t>
            </a:r>
            <a:r>
              <a:rPr lang="zh-TW" altLang="en-US" sz="2000" b="1" dirty="0" smtClean="0">
                <a:sym typeface="Wingdings 3"/>
              </a:rPr>
              <a:t>助理</a:t>
            </a:r>
            <a:endParaRPr lang="en-US" altLang="zh-TW" sz="2000" b="1" dirty="0" smtClean="0">
              <a:sym typeface="Wingdings 3"/>
            </a:endParaRPr>
          </a:p>
        </p:txBody>
      </p:sp>
      <p:cxnSp>
        <p:nvCxnSpPr>
          <p:cNvPr id="63" name="直線單箭頭接點 62"/>
          <p:cNvCxnSpPr/>
          <p:nvPr/>
        </p:nvCxnSpPr>
        <p:spPr>
          <a:xfrm flipV="1">
            <a:off x="4475987" y="4217670"/>
            <a:ext cx="601833" cy="2275"/>
          </a:xfrm>
          <a:prstGeom prst="straightConnector1">
            <a:avLst/>
          </a:prstGeom>
          <a:ln w="31750">
            <a:prstDash val="sysDash"/>
            <a:tailEnd type="arrow"/>
          </a:ln>
        </p:spPr>
        <p:style>
          <a:lnRef idx="1">
            <a:schemeClr val="accent1"/>
          </a:lnRef>
          <a:fillRef idx="0">
            <a:schemeClr val="accent1"/>
          </a:fillRef>
          <a:effectRef idx="0">
            <a:schemeClr val="accent1"/>
          </a:effectRef>
          <a:fontRef idx="minor">
            <a:schemeClr val="tx1"/>
          </a:fontRef>
        </p:style>
      </p:cxnSp>
      <p:sp>
        <p:nvSpPr>
          <p:cNvPr id="79" name="Round Same Side Corner Rectangle 16"/>
          <p:cNvSpPr/>
          <p:nvPr/>
        </p:nvSpPr>
        <p:spPr>
          <a:xfrm>
            <a:off x="246811" y="1844824"/>
            <a:ext cx="4253182" cy="395158"/>
          </a:xfrm>
          <a:prstGeom prst="round2SameRect">
            <a:avLst>
              <a:gd name="adj1" fmla="val 16667"/>
              <a:gd name="adj2" fmla="val 0"/>
            </a:avLst>
          </a:prstGeom>
          <a:solidFill>
            <a:schemeClr val="bg1"/>
          </a:solidFill>
          <a:ln w="28575">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algn="ctr">
              <a:lnSpc>
                <a:spcPts val="1300"/>
              </a:lnSpc>
            </a:pPr>
            <a:r>
              <a:rPr lang="zh-TW" altLang="en-US"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rPr>
              <a:t>現行</a:t>
            </a:r>
            <a:endParaRPr lang="en-US"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81" name="Round Same Side Corner Rectangle 17"/>
          <p:cNvSpPr/>
          <p:nvPr/>
        </p:nvSpPr>
        <p:spPr>
          <a:xfrm>
            <a:off x="5317848" y="1844824"/>
            <a:ext cx="3574631" cy="402675"/>
          </a:xfrm>
          <a:prstGeom prst="round2SameRect">
            <a:avLst>
              <a:gd name="adj1" fmla="val 16667"/>
              <a:gd name="adj2" fmla="val 0"/>
            </a:avLst>
          </a:prstGeom>
          <a:solidFill>
            <a:schemeClr val="bg1"/>
          </a:solidFill>
          <a:ln w="28575">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algn="ctr">
              <a:lnSpc>
                <a:spcPts val="1300"/>
              </a:lnSpc>
            </a:pPr>
            <a:r>
              <a:rPr lang="zh-TW" altLang="en-US"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rPr>
              <a:t>自</a:t>
            </a:r>
            <a:r>
              <a:rPr lang="en-US" altLang="zh-TW"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rPr>
              <a:t>106.08.1</a:t>
            </a:r>
            <a:r>
              <a:rPr lang="zh-TW" altLang="en-US" sz="2000" b="1" dirty="0" smtClean="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rPr>
              <a:t>起生效</a:t>
            </a:r>
            <a:endParaRPr lang="en-US" sz="2000" b="1" dirty="0">
              <a:solidFill>
                <a:schemeClr val="tx1"/>
              </a:solidFill>
              <a:effectLst>
                <a:outerShdw blurRad="63500" dist="25400" dir="5400000" algn="t" rotWithShape="0">
                  <a:prstClr val="black">
                    <a:alpha val="30000"/>
                  </a:prstClr>
                </a:outerShdw>
              </a:effectLst>
              <a:latin typeface="微軟正黑體" panose="020B0604030504040204" pitchFamily="34" charset="-120"/>
              <a:ea typeface="微軟正黑體" panose="020B0604030504040204" pitchFamily="34" charset="-120"/>
              <a:cs typeface="Arial" pitchFamily="34" charset="0"/>
            </a:endParaRPr>
          </a:p>
        </p:txBody>
      </p:sp>
      <p:sp>
        <p:nvSpPr>
          <p:cNvPr id="83" name="Rectangle 51"/>
          <p:cNvSpPr/>
          <p:nvPr/>
        </p:nvSpPr>
        <p:spPr>
          <a:xfrm>
            <a:off x="5298743" y="2281321"/>
            <a:ext cx="3579189" cy="681918"/>
          </a:xfrm>
          <a:prstGeom prst="rect">
            <a:avLst/>
          </a:prstGeom>
          <a:solidFill>
            <a:srgbClr val="CCECFF"/>
          </a:solidFill>
          <a:ln/>
        </p:spPr>
        <p:style>
          <a:lnRef idx="0">
            <a:schemeClr val="accent2"/>
          </a:lnRef>
          <a:fillRef idx="3">
            <a:schemeClr val="accent2"/>
          </a:fillRef>
          <a:effectRef idx="3">
            <a:schemeClr val="accent2"/>
          </a:effectRef>
          <a:fontRef idx="minor">
            <a:schemeClr val="lt1"/>
          </a:fontRef>
        </p:style>
        <p:txBody>
          <a:bodyPr lIns="457200" rtlCol="0" anchor="ctr"/>
          <a:lstStyle/>
          <a:p>
            <a:pPr>
              <a:lnSpc>
                <a:spcPts val="1300"/>
              </a:lnSpc>
            </a:pPr>
            <a:endParaRPr lang="en-US" altLang="zh-TW"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endParaRPr>
          </a:p>
        </p:txBody>
      </p:sp>
      <p:sp>
        <p:nvSpPr>
          <p:cNvPr id="84" name="Rectangle 109"/>
          <p:cNvSpPr/>
          <p:nvPr/>
        </p:nvSpPr>
        <p:spPr>
          <a:xfrm>
            <a:off x="246811" y="2204864"/>
            <a:ext cx="4253182" cy="758375"/>
          </a:xfrm>
          <a:prstGeom prst="rect">
            <a:avLst/>
          </a:prstGeom>
          <a:solidFill>
            <a:schemeClr val="accent1">
              <a:lumMod val="40000"/>
              <a:lumOff val="60000"/>
            </a:schemeClr>
          </a:solidFill>
          <a:ln/>
        </p:spPr>
        <p:style>
          <a:lnRef idx="0">
            <a:schemeClr val="accent4"/>
          </a:lnRef>
          <a:fillRef idx="3">
            <a:schemeClr val="accent4"/>
          </a:fillRef>
          <a:effectRef idx="3">
            <a:schemeClr val="accent4"/>
          </a:effectRef>
          <a:fontRef idx="minor">
            <a:schemeClr val="lt1"/>
          </a:fontRef>
        </p:style>
        <p:txBody>
          <a:bodyPr lIns="457200" rtlCol="0" anchor="ctr"/>
          <a:lstStyle/>
          <a:p>
            <a:pPr>
              <a:lnSpc>
                <a:spcPts val="1300"/>
              </a:lnSpc>
            </a:pPr>
            <a:endPar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endParaRPr>
          </a:p>
        </p:txBody>
      </p:sp>
      <p:sp>
        <p:nvSpPr>
          <p:cNvPr id="85" name="文字方塊 84"/>
          <p:cNvSpPr txBox="1"/>
          <p:nvPr/>
        </p:nvSpPr>
        <p:spPr>
          <a:xfrm>
            <a:off x="5289358" y="2281321"/>
            <a:ext cx="3575364" cy="584775"/>
          </a:xfrm>
          <a:prstGeom prst="rect">
            <a:avLst/>
          </a:prstGeom>
          <a:noFill/>
        </p:spPr>
        <p:txBody>
          <a:bodyPr wrap="square" rtlCol="0">
            <a:spAutoFit/>
          </a:bodyPr>
          <a:lstStyle/>
          <a:p>
            <a:r>
              <a:rPr lang="en-US" altLang="zh-TW" sz="1600" b="1" dirty="0" smtClean="0">
                <a:latin typeface="微軟正黑體" panose="020B0604030504040204" pitchFamily="34" charset="-120"/>
                <a:ea typeface="微軟正黑體" panose="020B0604030504040204" pitchFamily="34" charset="-120"/>
                <a:cs typeface="Arial" pitchFamily="34" charset="0"/>
              </a:rPr>
              <a:t>(</a:t>
            </a:r>
            <a:r>
              <a:rPr lang="zh-TW" altLang="en-US" sz="1600" b="1" dirty="0" smtClean="0">
                <a:latin typeface="微軟正黑體" panose="020B0604030504040204" pitchFamily="34" charset="-120"/>
                <a:ea typeface="微軟正黑體" panose="020B0604030504040204" pitchFamily="34" charset="-120"/>
                <a:cs typeface="Arial" pitchFamily="34" charset="0"/>
              </a:rPr>
              <a:t>教育部</a:t>
            </a:r>
            <a:r>
              <a:rPr lang="en-US" altLang="zh-TW" sz="1600" b="1" dirty="0" smtClean="0">
                <a:latin typeface="微軟正黑體" panose="020B0604030504040204" pitchFamily="34" charset="-120"/>
                <a:ea typeface="微軟正黑體" panose="020B0604030504040204" pitchFamily="34" charset="-120"/>
                <a:cs typeface="Arial" pitchFamily="34" charset="0"/>
              </a:rPr>
              <a:t>)</a:t>
            </a:r>
            <a:r>
              <a:rPr lang="zh-TW" altLang="en-US" sz="1600" b="1" dirty="0" smtClean="0">
                <a:latin typeface="微軟正黑體" panose="020B0604030504040204" pitchFamily="34" charset="-120"/>
                <a:ea typeface="微軟正黑體" panose="020B0604030504040204" pitchFamily="34" charset="-120"/>
                <a:cs typeface="Arial" pitchFamily="34" charset="0"/>
              </a:rPr>
              <a:t>專科</a:t>
            </a:r>
            <a:r>
              <a:rPr lang="zh-TW" altLang="en-US" sz="1600" b="1" dirty="0">
                <a:latin typeface="微軟正黑體" panose="020B0604030504040204" pitchFamily="34" charset="-120"/>
                <a:ea typeface="微軟正黑體" panose="020B0604030504040204" pitchFamily="34" charset="-120"/>
                <a:cs typeface="Arial" pitchFamily="34" charset="0"/>
              </a:rPr>
              <a:t>以上</a:t>
            </a:r>
            <a:r>
              <a:rPr lang="zh-TW" altLang="en-US" sz="1600" b="1" dirty="0" smtClean="0">
                <a:latin typeface="微軟正黑體" panose="020B0604030504040204" pitchFamily="34" charset="-120"/>
                <a:ea typeface="微軟正黑體" panose="020B0604030504040204" pitchFamily="34" charset="-120"/>
                <a:cs typeface="Arial" pitchFamily="34" charset="0"/>
              </a:rPr>
              <a:t>學校</a:t>
            </a:r>
            <a:r>
              <a:rPr lang="zh-TW" altLang="en-US" sz="1600" b="1" u="sng" dirty="0" smtClean="0">
                <a:solidFill>
                  <a:srgbClr val="FF0000"/>
                </a:solidFill>
                <a:latin typeface="微軟正黑體" panose="020B0604030504040204" pitchFamily="34" charset="-120"/>
                <a:ea typeface="微軟正黑體" panose="020B0604030504040204" pitchFamily="34" charset="-120"/>
                <a:cs typeface="Arial" pitchFamily="34" charset="0"/>
              </a:rPr>
              <a:t>獎助生</a:t>
            </a:r>
            <a:r>
              <a:rPr lang="zh-TW" altLang="en-US" sz="1600" b="1" dirty="0" smtClean="0">
                <a:latin typeface="微軟正黑體" panose="020B0604030504040204" pitchFamily="34" charset="-120"/>
                <a:ea typeface="微軟正黑體" panose="020B0604030504040204" pitchFamily="34" charset="-120"/>
                <a:cs typeface="Arial" pitchFamily="34" charset="0"/>
              </a:rPr>
              <a:t>權益保障</a:t>
            </a:r>
            <a:r>
              <a:rPr lang="zh-TW" altLang="en-US" sz="1600" b="1" u="sng" dirty="0" smtClean="0">
                <a:solidFill>
                  <a:srgbClr val="FF0000"/>
                </a:solidFill>
                <a:latin typeface="微軟正黑體" panose="020B0604030504040204" pitchFamily="34" charset="-120"/>
                <a:ea typeface="微軟正黑體" panose="020B0604030504040204" pitchFamily="34" charset="-120"/>
                <a:cs typeface="Arial" pitchFamily="34" charset="0"/>
              </a:rPr>
              <a:t>指導</a:t>
            </a:r>
            <a:r>
              <a:rPr lang="zh-TW" altLang="en-US" sz="1600" b="1" dirty="0" smtClean="0">
                <a:latin typeface="微軟正黑體" panose="020B0604030504040204" pitchFamily="34" charset="-120"/>
                <a:ea typeface="微軟正黑體" panose="020B0604030504040204" pitchFamily="34" charset="-120"/>
                <a:cs typeface="Arial" pitchFamily="34" charset="0"/>
              </a:rPr>
              <a:t>原則</a:t>
            </a:r>
            <a:endParaRPr lang="en-US" altLang="zh-TW" sz="1600" b="1" dirty="0">
              <a:latin typeface="微軟正黑體" panose="020B0604030504040204" pitchFamily="34" charset="-120"/>
              <a:ea typeface="微軟正黑體" panose="020B0604030504040204" pitchFamily="34" charset="-120"/>
              <a:cs typeface="Arial" pitchFamily="34" charset="0"/>
            </a:endParaRPr>
          </a:p>
        </p:txBody>
      </p:sp>
      <p:sp>
        <p:nvSpPr>
          <p:cNvPr id="86" name="文字方塊 85"/>
          <p:cNvSpPr txBox="1"/>
          <p:nvPr/>
        </p:nvSpPr>
        <p:spPr>
          <a:xfrm>
            <a:off x="388617" y="2311364"/>
            <a:ext cx="3855601" cy="584775"/>
          </a:xfrm>
          <a:prstGeom prst="rect">
            <a:avLst/>
          </a:prstGeom>
          <a:noFill/>
        </p:spPr>
        <p:txBody>
          <a:bodyPr wrap="square" rtlCol="0">
            <a:spAutoFit/>
          </a:bodyPr>
          <a:lstStyle/>
          <a:p>
            <a:r>
              <a:rPr lang="en-US" altLang="zh-TW" sz="1600" b="1" dirty="0" smtClean="0">
                <a:latin typeface="微軟正黑體" panose="020B0604030504040204" pitchFamily="34" charset="-120"/>
                <a:ea typeface="微軟正黑體" panose="020B0604030504040204" pitchFamily="34" charset="-120"/>
                <a:cs typeface="Arial" pitchFamily="34" charset="0"/>
              </a:rPr>
              <a:t>(</a:t>
            </a:r>
            <a:r>
              <a:rPr lang="zh-TW" altLang="en-US" sz="1600" b="1" dirty="0" smtClean="0">
                <a:latin typeface="微軟正黑體" panose="020B0604030504040204" pitchFamily="34" charset="-120"/>
                <a:ea typeface="微軟正黑體" panose="020B0604030504040204" pitchFamily="34" charset="-120"/>
                <a:cs typeface="Arial" pitchFamily="34" charset="0"/>
              </a:rPr>
              <a:t>教育部</a:t>
            </a:r>
            <a:r>
              <a:rPr lang="en-US" altLang="zh-TW" sz="1600" b="1" dirty="0" smtClean="0">
                <a:latin typeface="微軟正黑體" panose="020B0604030504040204" pitchFamily="34" charset="-120"/>
                <a:ea typeface="微軟正黑體" panose="020B0604030504040204" pitchFamily="34" charset="-120"/>
                <a:cs typeface="Arial" pitchFamily="34" charset="0"/>
              </a:rPr>
              <a:t>)</a:t>
            </a:r>
            <a:r>
              <a:rPr lang="zh-TW" altLang="en-US" sz="1600" b="1" dirty="0" smtClean="0">
                <a:latin typeface="微軟正黑體" panose="020B0604030504040204" pitchFamily="34" charset="-120"/>
                <a:ea typeface="微軟正黑體" panose="020B0604030504040204" pitchFamily="34" charset="-120"/>
                <a:cs typeface="Arial" pitchFamily="34" charset="0"/>
              </a:rPr>
              <a:t>專科</a:t>
            </a:r>
            <a:r>
              <a:rPr lang="zh-TW" altLang="en-US" sz="1600" b="1" dirty="0">
                <a:latin typeface="微軟正黑體" panose="020B0604030504040204" pitchFamily="34" charset="-120"/>
                <a:ea typeface="微軟正黑體" panose="020B0604030504040204" pitchFamily="34" charset="-120"/>
                <a:cs typeface="Arial" pitchFamily="34" charset="0"/>
              </a:rPr>
              <a:t>以上學校</a:t>
            </a:r>
            <a:r>
              <a:rPr lang="zh-TW" altLang="en-US" sz="1600" b="1" u="sng" dirty="0">
                <a:latin typeface="微軟正黑體" panose="020B0604030504040204" pitchFamily="34" charset="-120"/>
                <a:ea typeface="微軟正黑體" panose="020B0604030504040204" pitchFamily="34" charset="-120"/>
                <a:cs typeface="Arial" pitchFamily="34" charset="0"/>
              </a:rPr>
              <a:t>強化學生兼任助理</a:t>
            </a:r>
            <a:r>
              <a:rPr lang="zh-TW" altLang="en-US" sz="1600" b="1" u="sng" dirty="0" smtClean="0">
                <a:latin typeface="微軟正黑體" panose="020B0604030504040204" pitchFamily="34" charset="-120"/>
                <a:ea typeface="微軟正黑體" panose="020B0604030504040204" pitchFamily="34" charset="-120"/>
                <a:cs typeface="Arial" pitchFamily="34" charset="0"/>
              </a:rPr>
              <a:t>學習</a:t>
            </a:r>
            <a:r>
              <a:rPr lang="zh-TW" altLang="en-US" sz="1600" b="1" u="sng" dirty="0">
                <a:latin typeface="微軟正黑體" panose="020B0604030504040204" pitchFamily="34" charset="-120"/>
                <a:ea typeface="微軟正黑體" panose="020B0604030504040204" pitchFamily="34" charset="-120"/>
                <a:cs typeface="Arial" pitchFamily="34" charset="0"/>
              </a:rPr>
              <a:t>與勞動</a:t>
            </a:r>
            <a:r>
              <a:rPr lang="zh-TW" altLang="en-US" sz="1600" b="1" dirty="0" smtClean="0">
                <a:latin typeface="微軟正黑體" panose="020B0604030504040204" pitchFamily="34" charset="-120"/>
                <a:ea typeface="微軟正黑體" panose="020B0604030504040204" pitchFamily="34" charset="-120"/>
                <a:cs typeface="Arial" pitchFamily="34" charset="0"/>
              </a:rPr>
              <a:t>權益</a:t>
            </a:r>
            <a:r>
              <a:rPr lang="zh-TW" altLang="en-US" sz="1600" b="1" dirty="0">
                <a:latin typeface="微軟正黑體" panose="020B0604030504040204" pitchFamily="34" charset="-120"/>
                <a:ea typeface="微軟正黑體" panose="020B0604030504040204" pitchFamily="34" charset="-120"/>
                <a:cs typeface="Arial" pitchFamily="34" charset="0"/>
              </a:rPr>
              <a:t>保障</a:t>
            </a:r>
            <a:r>
              <a:rPr lang="zh-TW" altLang="en-US" sz="1600" b="1" u="sng" dirty="0">
                <a:latin typeface="微軟正黑體" panose="020B0604030504040204" pitchFamily="34" charset="-120"/>
                <a:ea typeface="微軟正黑體" panose="020B0604030504040204" pitchFamily="34" charset="-120"/>
                <a:cs typeface="Arial" pitchFamily="34" charset="0"/>
              </a:rPr>
              <a:t>處理</a:t>
            </a:r>
            <a:r>
              <a:rPr lang="zh-TW" altLang="en-US" sz="1600" b="1" dirty="0" smtClean="0">
                <a:latin typeface="微軟正黑體" panose="020B0604030504040204" pitchFamily="34" charset="-120"/>
                <a:ea typeface="微軟正黑體" panose="020B0604030504040204" pitchFamily="34" charset="-120"/>
                <a:cs typeface="Arial" pitchFamily="34" charset="0"/>
              </a:rPr>
              <a:t>原則</a:t>
            </a:r>
            <a:endParaRPr lang="en-US" altLang="zh-TW" sz="1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endParaRPr>
          </a:p>
        </p:txBody>
      </p:sp>
      <p:sp>
        <p:nvSpPr>
          <p:cNvPr id="89" name="文字方塊 88"/>
          <p:cNvSpPr txBox="1"/>
          <p:nvPr/>
        </p:nvSpPr>
        <p:spPr>
          <a:xfrm>
            <a:off x="5212040" y="5623356"/>
            <a:ext cx="3790708" cy="253916"/>
          </a:xfrm>
          <a:prstGeom prst="rect">
            <a:avLst/>
          </a:prstGeom>
          <a:solidFill>
            <a:schemeClr val="bg2"/>
          </a:solidFill>
        </p:spPr>
        <p:txBody>
          <a:bodyPr wrap="square" rtlCol="0">
            <a:spAutoFit/>
          </a:bodyPr>
          <a:lstStyle/>
          <a:p>
            <a:r>
              <a:rPr lang="zh-TW" altLang="en-US" sz="105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依</a:t>
            </a:r>
            <a:r>
              <a:rPr lang="en-US" altLang="zh-TW" sz="105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a:t>
            </a:r>
            <a:r>
              <a:rPr lang="zh-TW" altLang="en-US" sz="105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勞動部</a:t>
            </a:r>
            <a:r>
              <a:rPr lang="en-US" altLang="zh-TW" sz="105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a:t>
            </a:r>
            <a:r>
              <a:rPr lang="zh-TW" altLang="en-US" sz="105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專科以上學校兼任</a:t>
            </a:r>
            <a:r>
              <a:rPr lang="zh-TW" altLang="en-US" sz="105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助理勞動權益保障指導</a:t>
            </a:r>
            <a:r>
              <a:rPr lang="zh-TW" altLang="en-US" sz="105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原則辦理</a:t>
            </a:r>
            <a:endParaRPr lang="en-US" altLang="zh-TW" sz="105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endParaRPr>
          </a:p>
        </p:txBody>
      </p:sp>
      <p:sp>
        <p:nvSpPr>
          <p:cNvPr id="90" name="文字方塊 89"/>
          <p:cNvSpPr txBox="1"/>
          <p:nvPr/>
        </p:nvSpPr>
        <p:spPr>
          <a:xfrm>
            <a:off x="1376134" y="5990265"/>
            <a:ext cx="1228700" cy="400110"/>
          </a:xfrm>
          <a:prstGeom prst="rect">
            <a:avLst/>
          </a:prstGeom>
          <a:noFill/>
        </p:spPr>
        <p:txBody>
          <a:bodyPr wrap="square" rtlCol="0">
            <a:spAutoFit/>
          </a:bodyPr>
          <a:lstStyle/>
          <a:p>
            <a:r>
              <a:rPr lang="zh-TW" altLang="en-US" sz="2000" b="1" dirty="0" smtClean="0"/>
              <a:t>勞僱型</a:t>
            </a:r>
            <a:endParaRPr lang="zh-TW" altLang="en-US" sz="2000" b="1" dirty="0"/>
          </a:p>
        </p:txBody>
      </p:sp>
      <p:cxnSp>
        <p:nvCxnSpPr>
          <p:cNvPr id="91" name="直線單箭頭接點 90"/>
          <p:cNvCxnSpPr/>
          <p:nvPr/>
        </p:nvCxnSpPr>
        <p:spPr>
          <a:xfrm>
            <a:off x="2604834" y="6177679"/>
            <a:ext cx="2576852" cy="0"/>
          </a:xfrm>
          <a:prstGeom prst="straightConnector1">
            <a:avLst/>
          </a:prstGeom>
          <a:ln w="317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2" name="直線單箭頭接點 91"/>
          <p:cNvCxnSpPr/>
          <p:nvPr/>
        </p:nvCxnSpPr>
        <p:spPr>
          <a:xfrm flipV="1">
            <a:off x="4610207" y="2641871"/>
            <a:ext cx="601833" cy="2275"/>
          </a:xfrm>
          <a:prstGeom prst="straightConnector1">
            <a:avLst/>
          </a:prstGeom>
          <a:ln w="31750">
            <a:prstDash val="sysDash"/>
            <a:tailEnd type="arrow"/>
          </a:ln>
        </p:spPr>
        <p:style>
          <a:lnRef idx="1">
            <a:schemeClr val="accent1"/>
          </a:lnRef>
          <a:fillRef idx="0">
            <a:schemeClr val="accent1"/>
          </a:fillRef>
          <a:effectRef idx="0">
            <a:schemeClr val="accent1"/>
          </a:effectRef>
          <a:fontRef idx="minor">
            <a:schemeClr val="tx1"/>
          </a:fontRef>
        </p:style>
      </p:cxnSp>
      <p:sp>
        <p:nvSpPr>
          <p:cNvPr id="28" name="文字方塊 27"/>
          <p:cNvSpPr txBox="1"/>
          <p:nvPr/>
        </p:nvSpPr>
        <p:spPr>
          <a:xfrm>
            <a:off x="4968044" y="2924944"/>
            <a:ext cx="324036" cy="2677656"/>
          </a:xfrm>
          <a:prstGeom prst="rect">
            <a:avLst/>
          </a:prstGeom>
          <a:noFill/>
        </p:spPr>
        <p:txBody>
          <a:bodyPr wrap="square" rtlCol="0">
            <a:spAutoFit/>
          </a:bodyPr>
          <a:lstStyle/>
          <a:p>
            <a:r>
              <a:rPr lang="zh-TW" altLang="en-US" sz="1400" dirty="0">
                <a:solidFill>
                  <a:srgbClr val="FF0000"/>
                </a:solidFill>
                <a:latin typeface="+mn-ea"/>
              </a:rPr>
              <a:t>更明確嚴謹</a:t>
            </a:r>
            <a:r>
              <a:rPr lang="zh-TW" altLang="en-US" sz="1400" dirty="0" smtClean="0">
                <a:solidFill>
                  <a:srgbClr val="FF0000"/>
                </a:solidFill>
                <a:latin typeface="+mn-ea"/>
              </a:rPr>
              <a:t>的定義學習</a:t>
            </a:r>
            <a:r>
              <a:rPr lang="zh-TW" altLang="en-US" sz="1400" dirty="0">
                <a:solidFill>
                  <a:srgbClr val="FF0000"/>
                </a:solidFill>
                <a:latin typeface="+mn-ea"/>
              </a:rPr>
              <a:t>範疇</a:t>
            </a:r>
            <a:endParaRPr lang="zh-TW" altLang="en-US" sz="1600" dirty="0">
              <a:solidFill>
                <a:srgbClr val="FF0000"/>
              </a:solidFill>
            </a:endParaRPr>
          </a:p>
        </p:txBody>
      </p:sp>
      <p:cxnSp>
        <p:nvCxnSpPr>
          <p:cNvPr id="3" name="直線接點 2"/>
          <p:cNvCxnSpPr/>
          <p:nvPr/>
        </p:nvCxnSpPr>
        <p:spPr>
          <a:xfrm>
            <a:off x="5300112" y="5517232"/>
            <a:ext cx="3672282"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068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algn="l"/>
            <a:r>
              <a:rPr lang="zh-TW" altLang="en-US" sz="4200" b="1" dirty="0">
                <a:solidFill>
                  <a:srgbClr val="0070C0"/>
                </a:solidFill>
                <a:latin typeface="微軟正黑體" panose="020B0604030504040204" pitchFamily="34" charset="-120"/>
                <a:ea typeface="微軟正黑體" panose="020B0604030504040204" pitchFamily="34" charset="-120"/>
              </a:rPr>
              <a:t>一、背景</a:t>
            </a:r>
            <a:r>
              <a:rPr lang="zh-TW" altLang="en-US" sz="4200" b="1" dirty="0" smtClean="0">
                <a:solidFill>
                  <a:srgbClr val="0070C0"/>
                </a:solidFill>
                <a:latin typeface="微軟正黑體" panose="020B0604030504040204" pitchFamily="34" charset="-120"/>
                <a:ea typeface="微軟正黑體" panose="020B0604030504040204" pitchFamily="34" charset="-120"/>
              </a:rPr>
              <a:t>說明</a:t>
            </a:r>
            <a:r>
              <a:rPr lang="en-US" altLang="zh-TW" sz="4200" b="1" dirty="0" smtClean="0">
                <a:solidFill>
                  <a:srgbClr val="0070C0"/>
                </a:solidFill>
                <a:latin typeface="微軟正黑體" panose="020B0604030504040204" pitchFamily="34" charset="-120"/>
                <a:ea typeface="微軟正黑體" panose="020B0604030504040204" pitchFamily="34" charset="-120"/>
              </a:rPr>
              <a:t>(</a:t>
            </a:r>
            <a:r>
              <a:rPr lang="zh-TW" altLang="en-US" sz="4200" b="1" dirty="0" smtClean="0">
                <a:solidFill>
                  <a:srgbClr val="0070C0"/>
                </a:solidFill>
                <a:latin typeface="微軟正黑體" panose="020B0604030504040204" pitchFamily="34" charset="-120"/>
                <a:ea typeface="微軟正黑體" panose="020B0604030504040204" pitchFamily="34" charset="-120"/>
              </a:rPr>
              <a:t>續</a:t>
            </a:r>
            <a:r>
              <a:rPr lang="en-US" altLang="zh-TW" sz="4200" b="1" dirty="0" smtClean="0">
                <a:solidFill>
                  <a:srgbClr val="0070C0"/>
                </a:solidFill>
                <a:latin typeface="微軟正黑體" panose="020B0604030504040204" pitchFamily="34" charset="-120"/>
                <a:ea typeface="微軟正黑體" panose="020B0604030504040204" pitchFamily="34" charset="-120"/>
              </a:rPr>
              <a:t>2)</a:t>
            </a:r>
            <a:endParaRPr lang="fr-CA" altLang="zh-TW" sz="4200" b="1" dirty="0" smtClean="0">
              <a:solidFill>
                <a:srgbClr val="9C4839"/>
              </a:solidFill>
              <a:latin typeface="微軟正黑體" panose="020B0604030504040204" pitchFamily="34" charset="-120"/>
              <a:ea typeface="微軟正黑體" panose="020B0604030504040204" pitchFamily="34" charset="-120"/>
            </a:endParaRPr>
          </a:p>
        </p:txBody>
      </p:sp>
      <p:sp>
        <p:nvSpPr>
          <p:cNvPr id="8" name="內容版面配置區 2"/>
          <p:cNvSpPr>
            <a:spLocks noGrp="1"/>
          </p:cNvSpPr>
          <p:nvPr>
            <p:ph idx="1"/>
          </p:nvPr>
        </p:nvSpPr>
        <p:spPr>
          <a:xfrm>
            <a:off x="452064" y="1239923"/>
            <a:ext cx="8229600" cy="4525963"/>
          </a:xfrm>
        </p:spPr>
        <p:txBody>
          <a:bodyPr/>
          <a:lstStyle/>
          <a:p>
            <a:r>
              <a:rPr lang="zh-TW" altLang="en-US" b="1" dirty="0" smtClean="0">
                <a:solidFill>
                  <a:srgbClr val="9C4839"/>
                </a:solidFill>
                <a:latin typeface="微軟正黑體" panose="020B0604030504040204" pitchFamily="34" charset="-120"/>
                <a:ea typeface="微軟正黑體" panose="020B0604030504040204" pitchFamily="34" charset="-120"/>
              </a:rPr>
              <a:t>各類獎助生定義</a:t>
            </a:r>
            <a:r>
              <a:rPr lang="en-US" altLang="zh-TW" b="1" dirty="0" smtClean="0">
                <a:solidFill>
                  <a:srgbClr val="9C4839"/>
                </a:solidFill>
                <a:latin typeface="微軟正黑體" panose="020B0604030504040204" pitchFamily="34" charset="-120"/>
                <a:ea typeface="微軟正黑體" panose="020B0604030504040204" pitchFamily="34" charset="-120"/>
              </a:rPr>
              <a:t>/</a:t>
            </a:r>
            <a:r>
              <a:rPr lang="zh-TW" altLang="en-US" b="1" dirty="0" smtClean="0">
                <a:solidFill>
                  <a:srgbClr val="9C4839"/>
                </a:solidFill>
                <a:latin typeface="微軟正黑體" panose="020B0604030504040204" pitchFamily="34" charset="-120"/>
                <a:ea typeface="微軟正黑體" panose="020B0604030504040204" pitchFamily="34" charset="-120"/>
              </a:rPr>
              <a:t>學習範疇</a:t>
            </a:r>
            <a:endParaRPr lang="zh-TW" altLang="en-US" dirty="0"/>
          </a:p>
        </p:txBody>
      </p:sp>
      <p:graphicFrame>
        <p:nvGraphicFramePr>
          <p:cNvPr id="14" name="表格 13"/>
          <p:cNvGraphicFramePr>
            <a:graphicFrameLocks noGrp="1"/>
          </p:cNvGraphicFramePr>
          <p:nvPr>
            <p:extLst>
              <p:ext uri="{D42A27DB-BD31-4B8C-83A1-F6EECF244321}">
                <p14:modId xmlns:p14="http://schemas.microsoft.com/office/powerpoint/2010/main" val="932310780"/>
              </p:ext>
            </p:extLst>
          </p:nvPr>
        </p:nvGraphicFramePr>
        <p:xfrm>
          <a:off x="395536" y="1844824"/>
          <a:ext cx="8496943" cy="4564931"/>
        </p:xfrm>
        <a:graphic>
          <a:graphicData uri="http://schemas.openxmlformats.org/drawingml/2006/table">
            <a:tbl>
              <a:tblPr firstRow="1" bandRow="1">
                <a:tableStyleId>{2D5ABB26-0587-4C30-8999-92F81FD0307C}</a:tableStyleId>
              </a:tblPr>
              <a:tblGrid>
                <a:gridCol w="1368152">
                  <a:extLst>
                    <a:ext uri="{9D8B030D-6E8A-4147-A177-3AD203B41FA5}">
                      <a16:colId xmlns:a16="http://schemas.microsoft.com/office/drawing/2014/main" val="20000"/>
                    </a:ext>
                  </a:extLst>
                </a:gridCol>
                <a:gridCol w="4868966">
                  <a:extLst>
                    <a:ext uri="{9D8B030D-6E8A-4147-A177-3AD203B41FA5}">
                      <a16:colId xmlns:a16="http://schemas.microsoft.com/office/drawing/2014/main" val="20001"/>
                    </a:ext>
                  </a:extLst>
                </a:gridCol>
                <a:gridCol w="1084716">
                  <a:extLst>
                    <a:ext uri="{9D8B030D-6E8A-4147-A177-3AD203B41FA5}">
                      <a16:colId xmlns:a16="http://schemas.microsoft.com/office/drawing/2014/main" val="20002"/>
                    </a:ext>
                  </a:extLst>
                </a:gridCol>
                <a:gridCol w="1175109">
                  <a:extLst>
                    <a:ext uri="{9D8B030D-6E8A-4147-A177-3AD203B41FA5}">
                      <a16:colId xmlns:a16="http://schemas.microsoft.com/office/drawing/2014/main" val="20003"/>
                    </a:ext>
                  </a:extLst>
                </a:gridCol>
              </a:tblGrid>
              <a:tr h="399475">
                <a:tc>
                  <a:txBody>
                    <a:bodyPr/>
                    <a:lstStyle/>
                    <a:p>
                      <a:pPr algn="ctr"/>
                      <a:r>
                        <a:rPr lang="zh-TW" altLang="en-US" sz="1600" dirty="0" smtClean="0"/>
                        <a:t>獎助生類別</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1600" dirty="0" smtClean="0"/>
                        <a:t>定義</a:t>
                      </a:r>
                      <a:r>
                        <a:rPr lang="en-US" altLang="zh-TW" sz="1600" dirty="0" smtClean="0"/>
                        <a:t>/</a:t>
                      </a:r>
                      <a:r>
                        <a:rPr lang="zh-TW" altLang="en-US" sz="1600" dirty="0" smtClean="0"/>
                        <a:t>學習範疇</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t>制度制訂單位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t>業務相關單位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221080">
                <a:tc>
                  <a:txBody>
                    <a:bodyPr/>
                    <a:lstStyle/>
                    <a:p>
                      <a:r>
                        <a:rPr lang="zh-TW" altLang="en-US" sz="1800" b="1" dirty="0" smtClean="0"/>
                        <a:t>教學獎助生</a:t>
                      </a:r>
                      <a:endParaRPr lang="zh-TW" alt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r>
                        <a:rPr lang="zh-TW" altLang="zh-TW" sz="1800" kern="1200" dirty="0" smtClean="0">
                          <a:solidFill>
                            <a:schemeClr val="tx1"/>
                          </a:solidFill>
                          <a:effectLst/>
                          <a:latin typeface="+mn-lt"/>
                          <a:ea typeface="+mn-ea"/>
                          <a:cs typeface="+mn-cs"/>
                        </a:rPr>
                        <a:t>指獲</a:t>
                      </a:r>
                      <a:r>
                        <a:rPr lang="zh-TW" altLang="zh-TW" sz="1800" b="1" kern="1200" dirty="0" smtClean="0">
                          <a:solidFill>
                            <a:schemeClr val="tx1"/>
                          </a:solidFill>
                          <a:effectLst/>
                          <a:latin typeface="+mn-lt"/>
                          <a:ea typeface="+mn-ea"/>
                          <a:cs typeface="+mn-cs"/>
                        </a:rPr>
                        <a:t>教學獎助之學生</a:t>
                      </a:r>
                      <a:r>
                        <a:rPr lang="zh-TW" altLang="zh-TW" sz="1800" kern="1200" dirty="0" smtClean="0">
                          <a:solidFill>
                            <a:schemeClr val="tx1"/>
                          </a:solidFill>
                          <a:effectLst/>
                          <a:latin typeface="+mn-lt"/>
                          <a:ea typeface="+mn-ea"/>
                          <a:cs typeface="+mn-cs"/>
                        </a:rPr>
                        <a:t>參與屬</a:t>
                      </a:r>
                      <a:r>
                        <a:rPr lang="zh-TW" altLang="zh-TW" sz="1800" b="1" kern="1200" dirty="0" smtClean="0">
                          <a:solidFill>
                            <a:schemeClr val="tx1"/>
                          </a:solidFill>
                          <a:effectLst/>
                          <a:latin typeface="+mn-lt"/>
                          <a:ea typeface="+mn-ea"/>
                          <a:cs typeface="+mn-cs"/>
                        </a:rPr>
                        <a:t>專業養成範圍且其無選擇權之實習課程</a:t>
                      </a:r>
                      <a:r>
                        <a:rPr lang="zh-TW" altLang="zh-TW" sz="1800" kern="1200" dirty="0" smtClean="0">
                          <a:solidFill>
                            <a:schemeClr val="tx1"/>
                          </a:solidFill>
                          <a:effectLst/>
                          <a:latin typeface="+mn-lt"/>
                          <a:ea typeface="+mn-ea"/>
                          <a:cs typeface="+mn-cs"/>
                        </a:rPr>
                        <a:t>，</a:t>
                      </a:r>
                      <a:r>
                        <a:rPr lang="zh-TW" altLang="zh-TW" sz="1800" b="1" kern="1200" dirty="0" smtClean="0">
                          <a:solidFill>
                            <a:srgbClr val="FF0000"/>
                          </a:solidFill>
                          <a:effectLst/>
                          <a:latin typeface="+mn-lt"/>
                          <a:ea typeface="+mn-ea"/>
                          <a:cs typeface="+mn-cs"/>
                        </a:rPr>
                        <a:t>或為接受專業教學實務能力技巧培養而參與學校正式學分課程</a:t>
                      </a:r>
                      <a:r>
                        <a:rPr lang="zh-TW" altLang="zh-TW" sz="1800" kern="1200" dirty="0" smtClean="0">
                          <a:solidFill>
                            <a:schemeClr val="tx1"/>
                          </a:solidFill>
                          <a:effectLst/>
                          <a:latin typeface="+mn-lt"/>
                          <a:ea typeface="+mn-ea"/>
                          <a:cs typeface="+mn-cs"/>
                        </a:rPr>
                        <a:t>，以提升教學專業或實務能力為目的者。</a:t>
                      </a:r>
                      <a:r>
                        <a:rPr lang="en-US" altLang="zh-TW" sz="1800" kern="1200" dirty="0" smtClean="0">
                          <a:solidFill>
                            <a:schemeClr val="tx1"/>
                          </a:solidFill>
                          <a:effectLst/>
                          <a:latin typeface="+mn-lt"/>
                          <a:ea typeface="+mn-ea"/>
                          <a:cs typeface="+mn-cs"/>
                        </a:rPr>
                        <a:t>(</a:t>
                      </a:r>
                      <a:r>
                        <a:rPr lang="zh-TW" altLang="en-US" sz="1800" kern="1200" dirty="0" smtClean="0">
                          <a:solidFill>
                            <a:schemeClr val="tx1"/>
                          </a:solidFill>
                          <a:effectLst/>
                          <a:latin typeface="+mn-lt"/>
                          <a:ea typeface="+mn-ea"/>
                          <a:cs typeface="+mn-cs"/>
                        </a:rPr>
                        <a:t>原則第六點</a:t>
                      </a:r>
                      <a:r>
                        <a:rPr lang="en-US" altLang="zh-TW" sz="1800" kern="1200" dirty="0" smtClean="0">
                          <a:solidFill>
                            <a:schemeClr val="tx1"/>
                          </a:solidFill>
                          <a:effectLst/>
                          <a:latin typeface="+mn-lt"/>
                          <a:ea typeface="+mn-ea"/>
                          <a:cs typeface="+mn-cs"/>
                        </a:rPr>
                        <a:t>)</a:t>
                      </a:r>
                      <a:endParaRPr lang="zh-TW"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t>教務處</a:t>
                      </a:r>
                    </a:p>
                    <a:p>
                      <a:pPr algn="l"/>
                      <a:r>
                        <a:rPr lang="zh-TW" altLang="en-US" sz="1600" dirty="0" smtClean="0"/>
                        <a:t>教發中心</a:t>
                      </a:r>
                      <a:endParaRPr lang="en-US" altLang="zh-TW"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l"/>
                      <a:r>
                        <a:rPr lang="zh-TW" altLang="en-US" sz="1600" dirty="0" smtClean="0"/>
                        <a:t>教務處</a:t>
                      </a:r>
                      <a:endParaRPr lang="en-US" altLang="zh-TW" sz="1600" dirty="0" smtClean="0"/>
                    </a:p>
                    <a:p>
                      <a:pPr algn="l"/>
                      <a:r>
                        <a:rPr lang="zh-TW" altLang="en-US" sz="1600" dirty="0" smtClean="0"/>
                        <a:t>教發中心</a:t>
                      </a:r>
                      <a:endParaRPr lang="en-US" altLang="zh-TW" sz="1600" dirty="0" smtClean="0"/>
                    </a:p>
                    <a:p>
                      <a:pPr algn="l"/>
                      <a:r>
                        <a:rPr lang="zh-TW" altLang="en-US" sz="1600" dirty="0" smtClean="0"/>
                        <a:t>學務處</a:t>
                      </a:r>
                      <a:endParaRPr lang="en-US" altLang="zh-TW" sz="1600" dirty="0" smtClean="0"/>
                    </a:p>
                    <a:p>
                      <a:pPr algn="l"/>
                      <a:r>
                        <a:rPr lang="zh-TW" altLang="en-US" sz="1600" dirty="0" smtClean="0"/>
                        <a:t>各院系所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r h="1576011">
                <a:tc>
                  <a:txBody>
                    <a:bodyPr/>
                    <a:lstStyle/>
                    <a:p>
                      <a:r>
                        <a:rPr lang="zh-TW" altLang="en-US" sz="1800" dirty="0" smtClean="0"/>
                        <a:t>研究獎助生</a:t>
                      </a:r>
                      <a:endParaRPr lang="zh-TW"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1800" dirty="0" smtClean="0"/>
                        <a:t>指獲研究獎助之學生為發表論文或符合畢業條件，</a:t>
                      </a:r>
                      <a:r>
                        <a:rPr lang="zh-TW" altLang="en-US" sz="1800" b="0" dirty="0" smtClean="0"/>
                        <a:t>參與與自身研究相關之研究計畫或修習研究課程</a:t>
                      </a:r>
                      <a:r>
                        <a:rPr lang="zh-TW" altLang="en-US" sz="1800" dirty="0" smtClean="0"/>
                        <a:t>，在接受教師之指導下，協助相關研究執行，學習並實習研究實務，以提升研究能力及發展研究成果為目的者。</a:t>
                      </a:r>
                      <a:r>
                        <a:rPr lang="en-US" altLang="zh-TW" sz="1800" kern="1200" dirty="0" smtClean="0">
                          <a:solidFill>
                            <a:schemeClr val="tx1"/>
                          </a:solidFill>
                          <a:effectLst/>
                          <a:latin typeface="+mn-lt"/>
                          <a:ea typeface="+mn-ea"/>
                          <a:cs typeface="+mn-cs"/>
                        </a:rPr>
                        <a:t>(</a:t>
                      </a:r>
                      <a:r>
                        <a:rPr lang="zh-TW" altLang="en-US" sz="1800" kern="1200" dirty="0" smtClean="0">
                          <a:solidFill>
                            <a:schemeClr val="tx1"/>
                          </a:solidFill>
                          <a:effectLst/>
                          <a:latin typeface="+mn-lt"/>
                          <a:ea typeface="+mn-ea"/>
                          <a:cs typeface="+mn-cs"/>
                        </a:rPr>
                        <a:t>原則第五點</a:t>
                      </a:r>
                      <a:r>
                        <a:rPr lang="en-US" altLang="zh-TW" sz="1800" kern="1200" dirty="0" smtClean="0">
                          <a:solidFill>
                            <a:schemeClr val="tx1"/>
                          </a:solidFill>
                          <a:effectLst/>
                          <a:latin typeface="+mn-lt"/>
                          <a:ea typeface="+mn-ea"/>
                          <a:cs typeface="+mn-cs"/>
                        </a:rPr>
                        <a:t>)</a:t>
                      </a:r>
                      <a:endParaRPr lang="zh-TW"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TW" altLang="en-US" sz="1600" dirty="0" smtClean="0"/>
                        <a:t>研發處</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t>研發處</a:t>
                      </a:r>
                      <a:endParaRPr lang="en-US" altLang="zh-TW"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t>學務處</a:t>
                      </a:r>
                      <a:endParaRPr lang="en-US" altLang="zh-TW"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t>各院系所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85007">
                <a:tc>
                  <a:txBody>
                    <a:bodyPr/>
                    <a:lstStyle/>
                    <a:p>
                      <a:r>
                        <a:rPr lang="zh-TW" altLang="en-US" sz="1800" dirty="0" smtClean="0"/>
                        <a:t>附服務負擔</a:t>
                      </a:r>
                      <a:endParaRPr lang="en-US" altLang="zh-TW" sz="1800" dirty="0" smtClean="0"/>
                    </a:p>
                    <a:p>
                      <a:r>
                        <a:rPr lang="zh-TW" altLang="en-US" sz="1800" dirty="0" smtClean="0"/>
                        <a:t>助學生</a:t>
                      </a:r>
                      <a:endParaRPr lang="zh-TW"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tx1"/>
                          </a:solidFill>
                          <a:effectLst/>
                          <a:latin typeface="+mn-lt"/>
                          <a:ea typeface="+mn-ea"/>
                          <a:cs typeface="+mn-cs"/>
                        </a:rPr>
                        <a:t>指依本部</a:t>
                      </a:r>
                      <a:r>
                        <a:rPr lang="zh-TW" altLang="en-US" sz="1800" b="0" kern="1200" dirty="0" smtClean="0">
                          <a:solidFill>
                            <a:schemeClr val="tx1"/>
                          </a:solidFill>
                          <a:effectLst/>
                          <a:latin typeface="+mn-lt"/>
                          <a:ea typeface="+mn-ea"/>
                          <a:cs typeface="+mn-cs"/>
                        </a:rPr>
                        <a:t>弱勢助學計畫</a:t>
                      </a:r>
                      <a:r>
                        <a:rPr lang="zh-TW" altLang="en-US" sz="1800" kern="1200" dirty="0" smtClean="0">
                          <a:solidFill>
                            <a:schemeClr val="tx1"/>
                          </a:solidFill>
                          <a:effectLst/>
                          <a:latin typeface="+mn-lt"/>
                          <a:ea typeface="+mn-ea"/>
                          <a:cs typeface="+mn-cs"/>
                        </a:rPr>
                        <a:t>領取助學金之學生，參與學校規劃以服務回饋為目的之活動，且領取之助學金與其服務時數非屬於有對價之僱傭關係者。</a:t>
                      </a:r>
                      <a:r>
                        <a:rPr lang="en-US" altLang="zh-TW" sz="1800" kern="1200" dirty="0" smtClean="0">
                          <a:solidFill>
                            <a:schemeClr val="tx1"/>
                          </a:solidFill>
                          <a:effectLst/>
                          <a:latin typeface="+mn-lt"/>
                          <a:ea typeface="+mn-ea"/>
                          <a:cs typeface="+mn-cs"/>
                        </a:rPr>
                        <a:t>(</a:t>
                      </a:r>
                      <a:r>
                        <a:rPr lang="zh-TW" altLang="en-US" sz="1800" kern="1200" dirty="0" smtClean="0">
                          <a:solidFill>
                            <a:schemeClr val="tx1"/>
                          </a:solidFill>
                          <a:effectLst/>
                          <a:latin typeface="+mn-lt"/>
                          <a:ea typeface="+mn-ea"/>
                          <a:cs typeface="+mn-cs"/>
                        </a:rPr>
                        <a:t>原則第七點</a:t>
                      </a:r>
                      <a:r>
                        <a:rPr lang="en-US" altLang="zh-TW" sz="1800" kern="1200" dirty="0" smtClean="0">
                          <a:solidFill>
                            <a:schemeClr val="tx1"/>
                          </a:solidFill>
                          <a:effectLst/>
                          <a:latin typeface="+mn-lt"/>
                          <a:ea typeface="+mn-ea"/>
                          <a:cs typeface="+mn-cs"/>
                        </a:rPr>
                        <a:t>)</a:t>
                      </a:r>
                      <a:endParaRPr lang="zh-TW" altLang="zh-TW" sz="1800" kern="1200" dirty="0" smtClean="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TW" altLang="en-US" sz="1600" dirty="0" smtClean="0"/>
                        <a:t>學務處</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t>學務處</a:t>
                      </a:r>
                      <a:endParaRPr lang="en-US" altLang="zh-TW"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t>各院系所</a:t>
                      </a:r>
                    </a:p>
                    <a:p>
                      <a:pPr algn="l"/>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6" name="投影片編號版面配置區 15"/>
          <p:cNvSpPr>
            <a:spLocks noGrp="1"/>
          </p:cNvSpPr>
          <p:nvPr>
            <p:ph type="sldNum" sz="quarter" idx="12"/>
          </p:nvPr>
        </p:nvSpPr>
        <p:spPr>
          <a:xfrm>
            <a:off x="7010400" y="6492875"/>
            <a:ext cx="2133600" cy="365125"/>
          </a:xfrm>
        </p:spPr>
        <p:txBody>
          <a:bodyPr/>
          <a:lstStyle/>
          <a:p>
            <a:fld id="{5CE1597B-A397-4CB3-9660-0097F3AD3601}" type="slidenum">
              <a:rPr lang="fr-CA" altLang="zh-TW" smtClean="0"/>
              <a:pPr/>
              <a:t>9</a:t>
            </a:fld>
            <a:endParaRPr lang="fr-CA" altLang="zh-TW" dirty="0"/>
          </a:p>
        </p:txBody>
      </p:sp>
    </p:spTree>
    <p:extLst>
      <p:ext uri="{BB962C8B-B14F-4D97-AF65-F5344CB8AC3E}">
        <p14:creationId xmlns:p14="http://schemas.microsoft.com/office/powerpoint/2010/main" val="2994759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144">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自訂 1">
      <a:majorFont>
        <a:latin typeface="Cambria"/>
        <a:ea typeface="華康儷中黑"/>
        <a:cs typeface=""/>
      </a:majorFont>
      <a:minorFont>
        <a:latin typeface="Cambria"/>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144</Template>
  <TotalTime>3817</TotalTime>
  <Words>6280</Words>
  <Application>Microsoft Office PowerPoint</Application>
  <PresentationFormat>如螢幕大小 (4:3)</PresentationFormat>
  <Paragraphs>795</Paragraphs>
  <Slides>46</Slides>
  <Notes>42</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46</vt:i4>
      </vt:variant>
    </vt:vector>
  </HeadingPairs>
  <TitlesOfParts>
    <vt:vector size="56" baseType="lpstr">
      <vt:lpstr>華康儷中黑</vt:lpstr>
      <vt:lpstr>微軟正黑體</vt:lpstr>
      <vt:lpstr>新細明體</vt:lpstr>
      <vt:lpstr>標楷體</vt:lpstr>
      <vt:lpstr>Arial</vt:lpstr>
      <vt:lpstr>Calibri</vt:lpstr>
      <vt:lpstr>Cambria</vt:lpstr>
      <vt:lpstr>Times New Roman</vt:lpstr>
      <vt:lpstr>Wingdings 3</vt:lpstr>
      <vt:lpstr>144</vt:lpstr>
      <vt:lpstr>教學獎助生 因應措施規劃</vt:lpstr>
      <vt:lpstr>報告項次</vt:lpstr>
      <vt:lpstr>2+1的課程模式: 創造跨領域學習機會</vt:lpstr>
      <vt:lpstr>培養未來優良教師</vt:lpstr>
      <vt:lpstr>PowerPoint 簡報</vt:lpstr>
      <vt:lpstr>PowerPoint 簡報</vt:lpstr>
      <vt:lpstr>一、背景說明</vt:lpstr>
      <vt:lpstr>一、背景說明(續1)</vt:lpstr>
      <vt:lpstr>一、背景說明(續2)</vt:lpstr>
      <vt:lpstr>二、教學獎助生定義與認定程序</vt:lpstr>
      <vt:lpstr>二、教學獎助生定義與認定程序(續1)</vt:lpstr>
      <vt:lpstr>二、教學獎助生定義與認定程序(續2)</vt:lpstr>
      <vt:lpstr>二、教學獎助生定義與認定程序(續3)</vt:lpstr>
      <vt:lpstr>三、教學獎助生學習範疇之因應措施</vt:lpstr>
      <vt:lpstr>三、教學獎助生學習範疇之因應措施</vt:lpstr>
      <vt:lpstr>(二)「教學實習與實務」正式學分課程相關說明 全校課程查詢系統:「教學實習與實務」課程http://wa.nccu.edu.tw/QryTor/</vt:lpstr>
      <vt:lpstr>(二)「教學實習與實務」正式學分課程相關說明 「教學實習與實務」教學大綱</vt:lpstr>
      <vt:lpstr>(二)「教學實習與實務」正式學分課程相關說明 「教學實習與實務」教學大綱</vt:lpstr>
      <vt:lpstr>(二)「教學實習與實務」正式學分課程相關說明 「教學實習與實務」教學大綱</vt:lpstr>
      <vt:lpstr>(二)「教學實習與實務」正式學分課程相關說明 「教學實習與實務」教學大綱</vt:lpstr>
      <vt:lpstr>(二)「教學實習與實務」正式學分課程相關說明 「教學實習與實務」教學大綱</vt:lpstr>
      <vt:lpstr>(二)「教學實習與實務」正式學分課程相關說明 「教學實習與實務」教學大綱</vt:lpstr>
      <vt:lpstr>(二)「教學實習與實務」正式學分課程相關說明 「教學實習與實務」教學大綱</vt:lpstr>
      <vt:lpstr>(二)「教學實習與實務」正式學分課程相關說明 「教學實習與實務」教學大綱</vt:lpstr>
      <vt:lpstr>(二)「教學實習與實務」正式學分課程相關說明 「教學實習與實務」教學大綱範例</vt:lpstr>
      <vt:lpstr>PowerPoint 簡報</vt:lpstr>
      <vt:lpstr>(二)「教學實習與實務」正式學分課程相關說明</vt:lpstr>
      <vt:lpstr>(二)「教學實習與實務」正式學分課程相關說明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四、其他TA變革事項對照表</vt:lpstr>
      <vt:lpstr>四、其他TA變革事項對照表(續1)</vt:lpstr>
      <vt:lpstr>四、其他TA變革事項對照表(續2)</vt:lpstr>
      <vt:lpstr>五、相關行政處理事項</vt:lpstr>
      <vt:lpstr>六、相關法規及相關單位諮詢窗口</vt:lpstr>
      <vt:lpstr>七、FAQ、Q&amp;A</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教學資源組業務報告</dc:title>
  <dc:creator>lilina</dc:creator>
  <cp:lastModifiedBy>USER</cp:lastModifiedBy>
  <cp:revision>992</cp:revision>
  <cp:lastPrinted>2017-09-14T05:58:04Z</cp:lastPrinted>
  <dcterms:created xsi:type="dcterms:W3CDTF">2016-07-12T02:20:33Z</dcterms:created>
  <dcterms:modified xsi:type="dcterms:W3CDTF">2017-09-20T10:50:18Z</dcterms:modified>
</cp:coreProperties>
</file>