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2" r:id="rId2"/>
    <p:sldId id="311" r:id="rId3"/>
    <p:sldId id="282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41" r:id="rId13"/>
    <p:sldId id="340" r:id="rId14"/>
    <p:sldId id="290" r:id="rId15"/>
    <p:sldId id="309" r:id="rId16"/>
    <p:sldId id="310" r:id="rId17"/>
    <p:sldId id="333" r:id="rId18"/>
    <p:sldId id="338" r:id="rId19"/>
    <p:sldId id="344" r:id="rId20"/>
    <p:sldId id="342" r:id="rId21"/>
    <p:sldId id="337" r:id="rId22"/>
    <p:sldId id="345" r:id="rId23"/>
    <p:sldId id="339" r:id="rId24"/>
    <p:sldId id="346" r:id="rId25"/>
    <p:sldId id="347" r:id="rId26"/>
    <p:sldId id="348" r:id="rId27"/>
    <p:sldId id="332" r:id="rId28"/>
    <p:sldId id="306" r:id="rId29"/>
    <p:sldId id="305" r:id="rId30"/>
    <p:sldId id="289" r:id="rId31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ECFF"/>
    <a:srgbClr val="0066CC"/>
    <a:srgbClr val="6666FF"/>
    <a:srgbClr val="33CCCC"/>
    <a:srgbClr val="800000"/>
    <a:srgbClr val="990033"/>
    <a:srgbClr val="660033"/>
    <a:srgbClr val="7B938F"/>
    <a:srgbClr val="668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8935" autoAdjust="0"/>
  </p:normalViewPr>
  <p:slideViewPr>
    <p:cSldViewPr>
      <p:cViewPr varScale="1">
        <p:scale>
          <a:sx n="88" d="100"/>
          <a:sy n="88" d="100"/>
        </p:scale>
        <p:origin x="149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6400" cy="496889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2" y="5"/>
            <a:ext cx="2946400" cy="496889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r>
              <a:rPr lang="en-US" altLang="zh-TW" smtClean="0"/>
              <a:t>2017/9/15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7"/>
            <a:ext cx="2946400" cy="496887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2" y="9428167"/>
            <a:ext cx="2946400" cy="496887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CF1C362C-1FB7-44B2-B09B-90EC73000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0663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51" y="2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r>
              <a:rPr lang="en-US" altLang="zh-TW" smtClean="0"/>
              <a:t>2017/9/15</a:t>
            </a: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vert="horz" lIns="91418" tIns="45709" rIns="91418" bIns="4570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7" y="9428589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51" y="9428589"/>
            <a:ext cx="2945659" cy="496332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B63249B8-0E30-4746-A5DA-5A24CFBC6E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704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398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138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97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73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045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06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657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657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657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657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04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521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045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155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155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155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155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155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155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635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635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63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736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335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20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770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57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250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823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TW" smtClean="0"/>
              <a:t>2017/9/15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01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06129-619E-470F-BB54-84FFDA437E4F}" type="datetime1">
              <a:rPr lang="fr-FR" altLang="zh-TW" smtClean="0"/>
              <a:t>20/09/2017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DC13-A930-431B-8E08-99E8504C64A9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51635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5B4331-B1C2-4338-A6B4-12A2FF4F208B}" type="datetime1">
              <a:rPr lang="fr-FR" altLang="zh-TW" smtClean="0"/>
              <a:t>20/09/2017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05B4E-2D7E-415F-9CF4-056058B3765D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2840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DEFE00-3142-4B6A-AE64-DAD8BFF54AAF}" type="datetime1">
              <a:rPr lang="fr-FR" altLang="zh-TW" smtClean="0"/>
              <a:t>20/09/2017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BDC7-C24A-4F2D-BB13-A1992C986194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90513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242B2-513F-4A49-A7BF-6829A6AAEDAF}" type="datetime1">
              <a:rPr lang="fr-FR" altLang="zh-TW" smtClean="0"/>
              <a:t>20/09/2017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1597B-A397-4CB3-9660-0097F3AD3601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39583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24BFC4-B123-4105-807E-99F8A40D63BD}" type="datetime1">
              <a:rPr lang="fr-FR" altLang="zh-TW" smtClean="0"/>
              <a:t>20/09/2017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6A3A7-FEB3-496B-8BA5-16BACBB4F518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47976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58B3C1-86E3-497B-B6CC-1CF49B735D9A}" type="datetime1">
              <a:rPr lang="fr-FR" altLang="zh-TW" smtClean="0"/>
              <a:t>20/09/2017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CB0B2-6453-4805-9086-7B7133844B1F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33948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ABF8C-EA52-4976-B1ED-7330D2241160}" type="datetime1">
              <a:rPr lang="fr-FR" altLang="zh-TW" smtClean="0"/>
              <a:t>20/09/2017</a:t>
            </a:fld>
            <a:endParaRPr lang="fr-CA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31821-4262-4F30-8A99-8DE59D89A2BF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72336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7134D-34ED-4ABD-BB14-3AF7C48CCC9D}" type="datetime1">
              <a:rPr lang="fr-FR" altLang="zh-TW" smtClean="0"/>
              <a:t>20/09/2017</a:t>
            </a:fld>
            <a:endParaRPr lang="fr-CA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75E08-F7CD-4108-93F0-DEAB428EAF33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428609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742614-626E-4EA7-8BA5-826F0BFAF40C}" type="datetime1">
              <a:rPr lang="fr-FR" altLang="zh-TW" smtClean="0"/>
              <a:t>20/09/2017</a:t>
            </a:fld>
            <a:endParaRPr lang="fr-CA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93ED1-5F88-4D5F-AB6B-D86B309A07EB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40743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4EAA-E928-4050-B122-DE19D20F9630}" type="datetime1">
              <a:rPr lang="fr-FR" altLang="zh-TW" smtClean="0"/>
              <a:t>20/09/2017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60A6B-DBDB-42B0-8257-B8ED9EA15500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13747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A97410-DD30-48C6-938C-EC090E48FE63}" type="datetime1">
              <a:rPr lang="fr-FR" altLang="zh-TW" smtClean="0"/>
              <a:t>20/09/2017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4DF40-9BFC-4D3B-840D-73A2C7D2DC6F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75747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dirty="0" smtClean="0"/>
              <a:t>Cliquez pour modifier le style du titre</a:t>
            </a:r>
            <a:endParaRPr lang="fr-CA" altLang="zh-TW" dirty="0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fr-CA" altLang="zh-TW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427C0DF-4B23-4782-80C6-142B6CF9E7DE}" type="datetime1">
              <a:rPr lang="fr-FR" altLang="zh-TW" smtClean="0"/>
              <a:t>20/09/2017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98F7B16-C0BF-478F-923B-DA9C9441778C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51"/>
          <p:cNvSpPr/>
          <p:nvPr/>
        </p:nvSpPr>
        <p:spPr>
          <a:xfrm>
            <a:off x="5508104" y="4365103"/>
            <a:ext cx="3283870" cy="586517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endParaRPr lang="en-US" altLang="zh-TW" sz="2000" b="1" dirty="0" smtClean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562" y="260648"/>
            <a:ext cx="8229600" cy="1143000"/>
          </a:xfrm>
        </p:spPr>
        <p:txBody>
          <a:bodyPr/>
          <a:lstStyle/>
          <a:p>
            <a:pPr algn="l"/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教學實習與實務課程規劃</a:t>
            </a:r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截錄自</a:t>
            </a:r>
            <a:r>
              <a:rPr lang="en-US" altLang="zh-TW" sz="1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106.09.15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教學獎助生因應措施</a:t>
            </a:r>
            <a:r>
              <a:rPr lang="zh-TW" altLang="en-US" sz="1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en-US" altLang="zh-TW" sz="1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PPT)</a:t>
            </a:r>
            <a:endParaRPr lang="zh-TW" altLang="en-US" sz="1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4562" y="1303950"/>
            <a:ext cx="8551934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開設正式學分「教學實習與實務</a:t>
            </a:r>
            <a:r>
              <a:rPr lang="zh-TW" altLang="en-US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」課程</a:t>
            </a:r>
            <a:endParaRPr lang="zh-TW" altLang="en-US" dirty="0"/>
          </a:p>
        </p:txBody>
      </p:sp>
      <p:sp>
        <p:nvSpPr>
          <p:cNvPr id="5" name="Round Same Side Corner Rectangle 16"/>
          <p:cNvSpPr/>
          <p:nvPr/>
        </p:nvSpPr>
        <p:spPr>
          <a:xfrm>
            <a:off x="1835696" y="1941856"/>
            <a:ext cx="3283870" cy="79031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algn="ctr">
              <a:lnSpc>
                <a:spcPts val="1300"/>
              </a:lnSpc>
            </a:pPr>
            <a:endParaRPr lang="en-US" sz="2000" b="1" dirty="0" smtClean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6" name="Round Same Side Corner Rectangle 174"/>
          <p:cNvSpPr/>
          <p:nvPr/>
        </p:nvSpPr>
        <p:spPr>
          <a:xfrm>
            <a:off x="467544" y="1961734"/>
            <a:ext cx="1368498" cy="790316"/>
          </a:xfrm>
          <a:prstGeom prst="round2SameRect">
            <a:avLst>
              <a:gd name="adj1" fmla="val 16667"/>
              <a:gd name="adj2" fmla="val 0"/>
            </a:avLst>
          </a:prstGeom>
          <a:gradFill flip="none" rotWithShape="1"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</a:gsLst>
            <a:lin ang="12600000" scaled="0"/>
            <a:tileRect/>
          </a:gradFill>
          <a:ln w="28575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0" rtlCol="0" anchor="ctr"/>
          <a:lstStyle/>
          <a:p>
            <a:pPr>
              <a:lnSpc>
                <a:spcPts val="1300"/>
              </a:lnSpc>
            </a:pPr>
            <a:endParaRPr lang="en-US" sz="2000" b="1" dirty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7" name="Round Same Side Corner Rectangle 17"/>
          <p:cNvSpPr/>
          <p:nvPr/>
        </p:nvSpPr>
        <p:spPr>
          <a:xfrm>
            <a:off x="5512096" y="1940114"/>
            <a:ext cx="3279878" cy="79031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algn="ctr">
              <a:lnSpc>
                <a:spcPts val="1300"/>
              </a:lnSpc>
            </a:pPr>
            <a:endParaRPr lang="en-US" sz="2000" b="1" dirty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8" name="Rectangle 15"/>
          <p:cNvSpPr/>
          <p:nvPr/>
        </p:nvSpPr>
        <p:spPr>
          <a:xfrm>
            <a:off x="467544" y="2730430"/>
            <a:ext cx="1369977" cy="47616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45720" rtlCol="0" anchor="ctr"/>
          <a:lstStyle/>
          <a:p>
            <a:pPr algn="ctr">
              <a:lnSpc>
                <a:spcPts val="1300"/>
              </a:lnSpc>
            </a:pP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課程</a:t>
            </a:r>
            <a:endParaRPr lang="en-US" altLang="zh-TW" sz="2000" b="1" dirty="0" smtClean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9" name="Rectangle 24"/>
          <p:cNvSpPr/>
          <p:nvPr/>
        </p:nvSpPr>
        <p:spPr>
          <a:xfrm>
            <a:off x="467544" y="3790781"/>
            <a:ext cx="1369977" cy="626715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45720" rtlCol="0" anchor="ctr"/>
          <a:lstStyle/>
          <a:p>
            <a:pPr algn="ctr">
              <a:lnSpc>
                <a:spcPts val="1300"/>
              </a:lnSpc>
            </a:pPr>
            <a:r>
              <a:rPr lang="zh-TW" altLang="en-US" sz="2000" b="1" dirty="0">
                <a:solidFill>
                  <a:schemeClr val="tx1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開課單位</a:t>
            </a:r>
            <a:endParaRPr lang="en-US" sz="2000" b="1" dirty="0" smtClean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3" name="Rectangle 109"/>
          <p:cNvSpPr/>
          <p:nvPr/>
        </p:nvSpPr>
        <p:spPr>
          <a:xfrm>
            <a:off x="1835696" y="3801966"/>
            <a:ext cx="3283870" cy="5934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endParaRPr lang="en-US" sz="1400" b="1" dirty="0" smtClean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4" name="Rectangle 51"/>
          <p:cNvSpPr/>
          <p:nvPr/>
        </p:nvSpPr>
        <p:spPr>
          <a:xfrm>
            <a:off x="1845053" y="3238840"/>
            <a:ext cx="3283870" cy="5340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endParaRPr lang="en-US" altLang="zh-TW" b="1" dirty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9" name="Rectangle 51"/>
          <p:cNvSpPr/>
          <p:nvPr/>
        </p:nvSpPr>
        <p:spPr>
          <a:xfrm>
            <a:off x="1835696" y="2739018"/>
            <a:ext cx="3283870" cy="4739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endParaRPr lang="en-US" altLang="zh-TW" sz="2000" b="1" dirty="0" smtClean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>
              <a:lnSpc>
                <a:spcPts val="1300"/>
              </a:lnSpc>
            </a:pPr>
            <a:r>
              <a:rPr lang="zh-TW" altLang="en-US" b="1" dirty="0" smtClean="0">
                <a:solidFill>
                  <a:schemeClr val="tx1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教學實習與實務</a:t>
            </a:r>
            <a:endParaRPr lang="en-US" altLang="zh-TW" b="1" dirty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0" name="Rectangle 51"/>
          <p:cNvSpPr/>
          <p:nvPr/>
        </p:nvSpPr>
        <p:spPr>
          <a:xfrm>
            <a:off x="5508104" y="2751213"/>
            <a:ext cx="3283870" cy="465897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endParaRPr lang="en-US" altLang="zh-TW" sz="2400" b="1" dirty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>
              <a:lnSpc>
                <a:spcPts val="1300"/>
              </a:lnSpc>
            </a:pPr>
            <a:r>
              <a:rPr lang="zh-TW" altLang="en-US" b="1" dirty="0" smtClean="0">
                <a:solidFill>
                  <a:schemeClr val="tx1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教學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實習與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實務</a:t>
            </a:r>
            <a:endParaRPr lang="en-US" altLang="zh-TW" b="1" dirty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2" name="Rectangle 109"/>
          <p:cNvSpPr/>
          <p:nvPr/>
        </p:nvSpPr>
        <p:spPr>
          <a:xfrm>
            <a:off x="5508104" y="3789040"/>
            <a:ext cx="3283870" cy="577463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各學院</a:t>
            </a:r>
            <a:endParaRPr lang="en-US" b="1" dirty="0" smtClean="0">
              <a:solidFill>
                <a:srgbClr val="FF0000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3" name="Rectangle 51"/>
          <p:cNvSpPr/>
          <p:nvPr/>
        </p:nvSpPr>
        <p:spPr>
          <a:xfrm>
            <a:off x="5508104" y="3246624"/>
            <a:ext cx="3283870" cy="517628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r>
              <a:rPr lang="en-US" altLang="zh-TW" b="1" dirty="0">
                <a:solidFill>
                  <a:srgbClr val="FF0000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學分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應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採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計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為畢業學分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)</a:t>
            </a:r>
            <a:endParaRPr lang="en-US" altLang="zh-TW" sz="2000" b="1" dirty="0" smtClean="0">
              <a:solidFill>
                <a:srgbClr val="FF0000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91331" y="203372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現行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課程</a:t>
            </a:r>
            <a:r>
              <a:rPr lang="zh-TW" altLang="en-US" b="1" dirty="0"/>
              <a:t>學習型教學助理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5614414" y="201386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106-1</a:t>
            </a:r>
            <a:r>
              <a:rPr lang="zh-TW" altLang="en-US" b="1" dirty="0" smtClean="0"/>
              <a:t>變革為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教學獎助生</a:t>
            </a:r>
            <a:endParaRPr lang="zh-TW" altLang="en-US" b="1" dirty="0"/>
          </a:p>
        </p:txBody>
      </p:sp>
      <p:sp>
        <p:nvSpPr>
          <p:cNvPr id="28" name="Rectangle 24"/>
          <p:cNvSpPr/>
          <p:nvPr/>
        </p:nvSpPr>
        <p:spPr>
          <a:xfrm>
            <a:off x="467544" y="4997108"/>
            <a:ext cx="1369977" cy="114097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45720" rtlCol="0" anchor="ctr"/>
          <a:lstStyle/>
          <a:p>
            <a:pPr algn="ctr">
              <a:lnSpc>
                <a:spcPts val="1300"/>
              </a:lnSpc>
            </a:pP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課程模式</a:t>
            </a:r>
            <a:endParaRPr lang="en-US" sz="2000" b="1" dirty="0" smtClean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9" name="Rectangle 24"/>
          <p:cNvSpPr/>
          <p:nvPr/>
        </p:nvSpPr>
        <p:spPr>
          <a:xfrm>
            <a:off x="465719" y="3212976"/>
            <a:ext cx="1369977" cy="55127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45720" rtlCol="0" anchor="ctr"/>
          <a:lstStyle/>
          <a:p>
            <a:pPr algn="ctr">
              <a:lnSpc>
                <a:spcPts val="1300"/>
              </a:lnSpc>
            </a:pPr>
            <a:r>
              <a:rPr lang="zh-TW" altLang="en-US" sz="2000" b="1" dirty="0">
                <a:solidFill>
                  <a:schemeClr val="tx1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學分數</a:t>
            </a:r>
            <a:endParaRPr lang="en-US" sz="2000" b="1" dirty="0" smtClean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2" name="Rectangle 51"/>
          <p:cNvSpPr/>
          <p:nvPr/>
        </p:nvSpPr>
        <p:spPr>
          <a:xfrm>
            <a:off x="1836438" y="6165303"/>
            <a:ext cx="3283870" cy="4905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endParaRPr lang="en-US" altLang="zh-TW" sz="1400" b="1" dirty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3" name="Rectangle 51"/>
          <p:cNvSpPr/>
          <p:nvPr/>
        </p:nvSpPr>
        <p:spPr>
          <a:xfrm>
            <a:off x="5508104" y="6159768"/>
            <a:ext cx="3283870" cy="498845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endParaRPr lang="en-US" altLang="zh-TW" sz="1400" b="1" dirty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4" name="Rectangle 24"/>
          <p:cNvSpPr/>
          <p:nvPr/>
        </p:nvSpPr>
        <p:spPr>
          <a:xfrm>
            <a:off x="467544" y="6138086"/>
            <a:ext cx="1369977" cy="53127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45720" rtlCol="0" anchor="ctr"/>
          <a:lstStyle/>
          <a:p>
            <a:pPr algn="ctr">
              <a:lnSpc>
                <a:spcPts val="1300"/>
              </a:lnSpc>
            </a:pP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評量方式</a:t>
            </a:r>
            <a:endParaRPr lang="en-US" sz="2000" b="1" dirty="0" smtClean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5" name="Rectangle 109"/>
          <p:cNvSpPr/>
          <p:nvPr/>
        </p:nvSpPr>
        <p:spPr>
          <a:xfrm>
            <a:off x="1844904" y="4985406"/>
            <a:ext cx="3283870" cy="11526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endParaRPr lang="en-US" altLang="zh-TW" sz="1600" b="1" dirty="0" smtClean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6" name="Rectangle 109"/>
          <p:cNvSpPr/>
          <p:nvPr/>
        </p:nvSpPr>
        <p:spPr>
          <a:xfrm>
            <a:off x="5508104" y="4985406"/>
            <a:ext cx="3283870" cy="1152679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endParaRPr lang="en-US" altLang="zh-TW" sz="1400" b="1" dirty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7" name="Rectangle 24"/>
          <p:cNvSpPr/>
          <p:nvPr/>
        </p:nvSpPr>
        <p:spPr>
          <a:xfrm>
            <a:off x="467544" y="4365104"/>
            <a:ext cx="1369977" cy="62030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45720" rtlCol="0" anchor="ctr"/>
          <a:lstStyle/>
          <a:p>
            <a:pPr algn="ctr">
              <a:lnSpc>
                <a:spcPts val="1300"/>
              </a:lnSpc>
            </a:pP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費用</a:t>
            </a:r>
            <a:endParaRPr lang="en-US" sz="2000" b="1" dirty="0" smtClean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8" name="Rectangle 51"/>
          <p:cNvSpPr/>
          <p:nvPr/>
        </p:nvSpPr>
        <p:spPr>
          <a:xfrm>
            <a:off x="1844904" y="4373693"/>
            <a:ext cx="3283870" cy="5779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endParaRPr lang="en-US" altLang="zh-TW" sz="1400" b="1" dirty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091331" y="5144124"/>
            <a:ext cx="279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由指導教師實際指導教學助理教學實習活動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060928" y="379078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各學院、系所中心、教務處課務組、通識</a:t>
            </a:r>
            <a:r>
              <a:rPr lang="en-US" altLang="zh-TW" b="1" dirty="0" smtClean="0"/>
              <a:t>/</a:t>
            </a:r>
            <a:r>
              <a:rPr lang="zh-TW" altLang="en-US" b="1" dirty="0" smtClean="0"/>
              <a:t>教發中心</a:t>
            </a:r>
            <a:endParaRPr lang="zh-TW" altLang="en-US" b="1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2060928" y="436684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教師不支鐘點費、學生亦不需付學分費</a:t>
            </a:r>
            <a:endParaRPr lang="zh-TW" altLang="en-US" b="1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2132936" y="61746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評定通過或不通過</a:t>
            </a:r>
            <a:endParaRPr lang="zh-TW" altLang="en-US" b="1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5868144" y="61746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評定通過或不通過</a:t>
            </a:r>
            <a:endParaRPr lang="zh-TW" altLang="en-US" b="1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5868144" y="436684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教師不支鐘點費、學生亦不需付學分費</a:t>
            </a:r>
            <a:endParaRPr lang="en-US" altLang="zh-TW" b="1" dirty="0" smtClean="0"/>
          </a:p>
        </p:txBody>
      </p:sp>
      <p:sp>
        <p:nvSpPr>
          <p:cNvPr id="51" name="文字方塊 50"/>
          <p:cNvSpPr txBox="1"/>
          <p:nvPr/>
        </p:nvSpPr>
        <p:spPr>
          <a:xfrm>
            <a:off x="5868144" y="509795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增加</a:t>
            </a:r>
            <a:r>
              <a:rPr lang="zh-TW" altLang="en-US" b="1" dirty="0" smtClean="0">
                <a:solidFill>
                  <a:srgbClr val="FF0000"/>
                </a:solidFill>
              </a:rPr>
              <a:t>教學知能研習課程</a:t>
            </a:r>
            <a:r>
              <a:rPr lang="en-US" altLang="zh-TW" b="1" dirty="0" smtClean="0">
                <a:solidFill>
                  <a:srgbClr val="FF0000"/>
                </a:solidFill>
              </a:rPr>
              <a:t>+</a:t>
            </a:r>
          </a:p>
          <a:p>
            <a:r>
              <a:rPr lang="zh-TW" altLang="en-US" b="1" dirty="0" smtClean="0"/>
              <a:t>由指導教師實際指導獎助生教學實習活動</a:t>
            </a:r>
            <a:endParaRPr lang="zh-TW" altLang="en-US" b="1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2091331" y="3332205"/>
            <a:ext cx="191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零學分</a:t>
            </a:r>
            <a:endParaRPr lang="zh-TW" altLang="en-US" b="1" dirty="0"/>
          </a:p>
        </p:txBody>
      </p:sp>
      <p:sp>
        <p:nvSpPr>
          <p:cNvPr id="54" name="投影片編號版面配置區 53"/>
          <p:cNvSpPr>
            <a:spLocks noGrp="1"/>
          </p:cNvSpPr>
          <p:nvPr>
            <p:ph type="sldNum" sz="quarter" idx="12"/>
          </p:nvPr>
        </p:nvSpPr>
        <p:spPr>
          <a:xfrm>
            <a:off x="7018002" y="6497249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>
                <a:solidFill>
                  <a:schemeClr val="tx1"/>
                </a:solidFill>
              </a:rPr>
              <a:pPr/>
              <a:t>1</a:t>
            </a:fld>
            <a:endParaRPr lang="fr-CA" altLang="zh-TW" dirty="0">
              <a:solidFill>
                <a:schemeClr val="tx1"/>
              </a:solidFill>
            </a:endParaRPr>
          </a:p>
        </p:txBody>
      </p:sp>
      <p:sp>
        <p:nvSpPr>
          <p:cNvPr id="55" name="向右箭號 54"/>
          <p:cNvSpPr/>
          <p:nvPr/>
        </p:nvSpPr>
        <p:spPr>
          <a:xfrm>
            <a:off x="5200884" y="3228136"/>
            <a:ext cx="307220" cy="54470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8" name="向右箭號 57"/>
          <p:cNvSpPr/>
          <p:nvPr/>
        </p:nvSpPr>
        <p:spPr>
          <a:xfrm>
            <a:off x="5200884" y="5229200"/>
            <a:ext cx="307220" cy="54470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9" name="向右箭號 58"/>
          <p:cNvSpPr/>
          <p:nvPr/>
        </p:nvSpPr>
        <p:spPr>
          <a:xfrm>
            <a:off x="5200884" y="3892406"/>
            <a:ext cx="307220" cy="54470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0" name="等於 59"/>
          <p:cNvSpPr/>
          <p:nvPr/>
        </p:nvSpPr>
        <p:spPr>
          <a:xfrm>
            <a:off x="5148064" y="4437112"/>
            <a:ext cx="307220" cy="514508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1" name="等於 60"/>
          <p:cNvSpPr/>
          <p:nvPr/>
        </p:nvSpPr>
        <p:spPr>
          <a:xfrm>
            <a:off x="5148064" y="6165304"/>
            <a:ext cx="307220" cy="514508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2" name="等於 61"/>
          <p:cNvSpPr/>
          <p:nvPr/>
        </p:nvSpPr>
        <p:spPr>
          <a:xfrm>
            <a:off x="5148064" y="2724332"/>
            <a:ext cx="307220" cy="514508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3538" t="10800" r="25982" b="14301"/>
          <a:stretch/>
        </p:blipFill>
        <p:spPr>
          <a:xfrm>
            <a:off x="1158504" y="1809690"/>
            <a:ext cx="7920880" cy="473482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教學實習與實務」教學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10</a:t>
            </a:fld>
            <a:endParaRPr lang="fr-CA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539552" y="1486525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研習課程畫面示意圖</a:t>
            </a:r>
            <a:r>
              <a:rPr lang="en-US" altLang="zh-TW" b="1" dirty="0" smtClean="0"/>
              <a:t>:</a:t>
            </a:r>
          </a:p>
          <a:p>
            <a:endParaRPr lang="en-US" altLang="zh-TW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902484" y="316029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測驗卷</a:t>
            </a:r>
            <a:r>
              <a:rPr lang="en-US" altLang="zh-TW" b="1" dirty="0" smtClean="0"/>
              <a:t>:</a:t>
            </a:r>
            <a:endParaRPr lang="en-US" altLang="zh-TW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538028" y="283895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教學課程</a:t>
            </a:r>
            <a:r>
              <a:rPr lang="zh-TW" altLang="en-US" b="1" dirty="0"/>
              <a:t>一</a:t>
            </a:r>
            <a:r>
              <a:rPr lang="zh-TW" altLang="en-US" b="1" dirty="0" smtClean="0"/>
              <a:t>影片連結</a:t>
            </a:r>
            <a:r>
              <a:rPr lang="en-US" altLang="zh-TW" b="1" dirty="0" smtClean="0"/>
              <a:t>:</a:t>
            </a:r>
            <a:endParaRPr lang="en-US" altLang="zh-TW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979712" y="35010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教學課程二影片</a:t>
            </a:r>
            <a:r>
              <a:rPr lang="en-US" altLang="zh-TW" b="1" dirty="0" smtClean="0"/>
              <a:t>: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26406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399" t="15842" r="23220" b="9401"/>
          <a:stretch/>
        </p:blipFill>
        <p:spPr>
          <a:xfrm>
            <a:off x="418024" y="3202151"/>
            <a:ext cx="8501637" cy="468052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教學實習與實務」教學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11</a:t>
            </a:fld>
            <a:endParaRPr lang="fr-CA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520582" y="130311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測驗</a:t>
            </a:r>
            <a:r>
              <a:rPr lang="zh-TW" altLang="en-US" b="1" dirty="0"/>
              <a:t>卷</a:t>
            </a:r>
            <a:r>
              <a:rPr lang="zh-TW" altLang="en-US" b="1" dirty="0" smtClean="0"/>
              <a:t>畫面示意圖</a:t>
            </a:r>
            <a:r>
              <a:rPr lang="en-US" altLang="zh-TW" b="1" dirty="0" smtClean="0"/>
              <a:t>:</a:t>
            </a:r>
          </a:p>
          <a:p>
            <a:endParaRPr lang="en-US" altLang="zh-TW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27524" y="1724823"/>
            <a:ext cx="853696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(1)</a:t>
            </a:r>
            <a:r>
              <a:rPr lang="zh-TW" altLang="en-US" b="1" dirty="0" smtClean="0"/>
              <a:t> 原則上每</a:t>
            </a:r>
            <a:r>
              <a:rPr lang="en-US" altLang="zh-TW" b="1" dirty="0" smtClean="0"/>
              <a:t>30</a:t>
            </a:r>
            <a:r>
              <a:rPr lang="zh-TW" altLang="en-US" b="1" dirty="0" smtClean="0"/>
              <a:t>分鐘教學影片配有</a:t>
            </a:r>
            <a:r>
              <a:rPr lang="en-US" altLang="zh-TW" b="1" dirty="0" smtClean="0"/>
              <a:t>5</a:t>
            </a:r>
            <a:r>
              <a:rPr lang="zh-TW" altLang="en-US" b="1" dirty="0" smtClean="0"/>
              <a:t>題測驗題</a:t>
            </a:r>
            <a:endParaRPr lang="en-US" altLang="zh-TW" b="1" dirty="0" smtClean="0"/>
          </a:p>
          <a:p>
            <a:r>
              <a:rPr lang="en-US" altLang="zh-TW" b="1" dirty="0" smtClean="0"/>
              <a:t>(2)</a:t>
            </a:r>
            <a:r>
              <a:rPr lang="zh-TW" altLang="en-US" b="1" dirty="0" smtClean="0"/>
              <a:t> 每</a:t>
            </a:r>
            <a:r>
              <a:rPr lang="zh-TW" altLang="en-US" b="1" dirty="0"/>
              <a:t>題配分</a:t>
            </a:r>
            <a:r>
              <a:rPr lang="en-US" altLang="zh-TW" b="1" dirty="0"/>
              <a:t>5</a:t>
            </a:r>
            <a:r>
              <a:rPr lang="zh-TW" altLang="en-US" b="1" dirty="0" smtClean="0"/>
              <a:t>分</a:t>
            </a:r>
            <a:endParaRPr lang="en-US" altLang="zh-TW" b="1" dirty="0"/>
          </a:p>
          <a:p>
            <a:r>
              <a:rPr lang="en-US" altLang="zh-TW" b="1" dirty="0" smtClean="0"/>
              <a:t>(3)</a:t>
            </a:r>
            <a:r>
              <a:rPr lang="zh-TW" altLang="en-US" b="1" dirty="0" smtClean="0"/>
              <a:t> 線上研習課程需於期末考週前完成至少</a:t>
            </a:r>
            <a:r>
              <a:rPr lang="en-US" altLang="zh-TW" b="1" dirty="0" smtClean="0"/>
              <a:t>4</a:t>
            </a:r>
            <a:r>
              <a:rPr lang="zh-TW" altLang="en-US" b="1" dirty="0" smtClean="0"/>
              <a:t>堂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任選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線上研習課程，學期累積積分達</a:t>
            </a:r>
            <a:r>
              <a:rPr lang="en-US" altLang="zh-TW" b="1" dirty="0" smtClean="0"/>
              <a:t>70</a:t>
            </a:r>
            <a:r>
              <a:rPr lang="zh-TW" altLang="en-US" b="1" dirty="0" smtClean="0"/>
              <a:t>分以上，才算通過研習課程。</a:t>
            </a:r>
            <a:endParaRPr lang="en-US" altLang="zh-TW" b="1" dirty="0" smtClean="0"/>
          </a:p>
        </p:txBody>
      </p:sp>
      <p:sp>
        <p:nvSpPr>
          <p:cNvPr id="8" name="圓角矩形 7"/>
          <p:cNvSpPr/>
          <p:nvPr/>
        </p:nvSpPr>
        <p:spPr>
          <a:xfrm>
            <a:off x="3275856" y="4221088"/>
            <a:ext cx="576064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606082" y="414443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每題配分</a:t>
            </a:r>
            <a:r>
              <a:rPr lang="en-US" altLang="zh-TW" b="1" dirty="0"/>
              <a:t>5</a:t>
            </a:r>
            <a:r>
              <a:rPr lang="zh-TW" altLang="en-US" b="1" dirty="0" smtClean="0"/>
              <a:t>分</a:t>
            </a:r>
            <a:r>
              <a:rPr lang="en-US" altLang="zh-TW" b="1" dirty="0" smtClean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97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教學實習與實務」教學大綱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12</a:t>
            </a:fld>
            <a:endParaRPr lang="fr-CA" altLang="zh-TW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14439"/>
              </p:ext>
            </p:extLst>
          </p:nvPr>
        </p:nvGraphicFramePr>
        <p:xfrm>
          <a:off x="251520" y="1268760"/>
          <a:ext cx="8784977" cy="527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b="1" kern="100" dirty="0">
                          <a:effectLst/>
                          <a:latin typeface="Times New Roman"/>
                          <a:ea typeface="微軟正黑體"/>
                          <a:cs typeface="Times New Roman"/>
                        </a:rPr>
                        <a:t>週次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/>
                          <a:ea typeface="微軟正黑體"/>
                          <a:cs typeface="Times New Roman"/>
                        </a:rPr>
                        <a:t>Week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b="1" kern="100" dirty="0">
                          <a:effectLst/>
                          <a:latin typeface="Times New Roman"/>
                          <a:ea typeface="微軟正黑體"/>
                          <a:cs typeface="Times New Roman"/>
                        </a:rPr>
                        <a:t>課程主題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/>
                          <a:ea typeface="微軟正黑體"/>
                          <a:cs typeface="Times New Roman"/>
                        </a:rPr>
                        <a:t>Topic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400" b="1" kern="100" dirty="0">
                          <a:effectLst/>
                          <a:latin typeface="Times New Roman"/>
                          <a:ea typeface="微軟正黑體"/>
                          <a:cs typeface="Times New Roman"/>
                        </a:rPr>
                        <a:t>課程內容與指定</a:t>
                      </a:r>
                      <a:r>
                        <a:rPr lang="zh-TW" sz="1400" b="1" kern="100" dirty="0" smtClean="0">
                          <a:effectLst/>
                          <a:latin typeface="Times New Roman"/>
                          <a:ea typeface="微軟正黑體"/>
                          <a:cs typeface="Times New Roman"/>
                        </a:rPr>
                        <a:t>閱讀</a:t>
                      </a:r>
                      <a:endParaRPr lang="en-US" altLang="zh-TW" sz="1400" b="1" kern="100" dirty="0" smtClean="0">
                        <a:effectLst/>
                        <a:latin typeface="Times New Roman"/>
                        <a:ea typeface="微軟正黑體"/>
                        <a:cs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00" dirty="0" smtClean="0">
                          <a:effectLst/>
                          <a:latin typeface="Times New Roman"/>
                          <a:ea typeface="微軟正黑體"/>
                          <a:cs typeface="Times New Roman"/>
                        </a:rPr>
                        <a:t>Content </a:t>
                      </a:r>
                      <a:r>
                        <a:rPr lang="en-US" sz="1400" b="1" kern="100" dirty="0">
                          <a:effectLst/>
                          <a:latin typeface="Times New Roman"/>
                          <a:ea typeface="微軟正黑體"/>
                          <a:cs typeface="Times New Roman"/>
                        </a:rPr>
                        <a:t>and Reading Assignment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b="1" kern="100" dirty="0">
                          <a:effectLst/>
                          <a:latin typeface="Times New Roman"/>
                          <a:ea typeface="微軟正黑體"/>
                          <a:cs typeface="Times New Roman"/>
                        </a:rPr>
                        <a:t>教學活動與</a:t>
                      </a:r>
                      <a:r>
                        <a:rPr lang="zh-TW" sz="1000" b="1" kern="100" dirty="0" smtClean="0">
                          <a:effectLst/>
                          <a:latin typeface="Times New Roman"/>
                          <a:ea typeface="微軟正黑體"/>
                          <a:cs typeface="Times New Roman"/>
                        </a:rPr>
                        <a:t>作業</a:t>
                      </a:r>
                      <a:r>
                        <a:rPr lang="en-US" sz="1000" b="1" kern="100" dirty="0" smtClean="0">
                          <a:effectLst/>
                          <a:latin typeface="Times New Roman"/>
                          <a:ea typeface="微軟正黑體"/>
                          <a:cs typeface="Times New Roman"/>
                        </a:rPr>
                        <a:t>Teaching </a:t>
                      </a:r>
                      <a:r>
                        <a:rPr lang="en-US" sz="1000" b="1" kern="100" dirty="0">
                          <a:effectLst/>
                          <a:latin typeface="Times New Roman"/>
                          <a:ea typeface="微軟正黑體"/>
                          <a:cs typeface="Times New Roman"/>
                        </a:rPr>
                        <a:t>Activities and Homework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effectLst/>
                          <a:latin typeface="Times New Roman"/>
                          <a:ea typeface="微軟正黑體"/>
                          <a:cs typeface="Times New Roman"/>
                        </a:rPr>
                        <a:t>學習投入</a:t>
                      </a:r>
                      <a:r>
                        <a:rPr lang="zh-TW" sz="1000" b="1" kern="100" dirty="0" smtClean="0">
                          <a:effectLst/>
                          <a:latin typeface="Times New Roman"/>
                          <a:ea typeface="微軟正黑體"/>
                          <a:cs typeface="Times New Roman"/>
                        </a:rPr>
                        <a:t>時間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4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微軟正黑體"/>
                          <a:cs typeface="Times New Roman"/>
                        </a:rPr>
                        <a:t>課堂</a:t>
                      </a:r>
                      <a:r>
                        <a:rPr lang="zh-TW" sz="1000" b="1" kern="1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微軟正黑體"/>
                          <a:cs typeface="Times New Roman"/>
                        </a:rPr>
                        <a:t>講授</a:t>
                      </a:r>
                      <a:endParaRPr lang="zh-TW" sz="1000" b="1" kern="1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微軟正黑體"/>
                          <a:cs typeface="Times New Roman"/>
                        </a:rPr>
                        <a:t>課程</a:t>
                      </a:r>
                      <a:r>
                        <a:rPr lang="zh-TW" sz="1000" b="1" kern="1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微軟正黑體"/>
                          <a:cs typeface="Times New Roman"/>
                        </a:rPr>
                        <a:t>前後</a:t>
                      </a:r>
                      <a:endParaRPr lang="zh-TW" sz="1000" b="1" kern="1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課程簡介</a:t>
                      </a:r>
                      <a:r>
                        <a:rPr lang="en-US" sz="12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/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教學研習說明與培力活動</a:t>
                      </a:r>
                      <a:r>
                        <a:rPr lang="en-US" sz="12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/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教學實習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實體或線上課程說明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spc="1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實體或線上研習課程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1.0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1.5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與實習教師共擬教學實習活動計畫表</a:t>
                      </a:r>
                      <a:r>
                        <a:rPr lang="en-US" sz="1200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/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教學實習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實習教師提供、推薦參考書目與教學資源</a:t>
                      </a:r>
                      <a:r>
                        <a:rPr lang="en-US" sz="12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; </a:t>
                      </a:r>
                      <a:r>
                        <a:rPr lang="zh-TW" sz="12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教學經驗傳承等</a:t>
                      </a:r>
                      <a:r>
                        <a:rPr lang="en-US" sz="12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...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spc="1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繳交教學實習活動計畫表正本</a:t>
                      </a:r>
                      <a:r>
                        <a:rPr lang="en-US" sz="1000" kern="100" spc="1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;</a:t>
                      </a:r>
                      <a:r>
                        <a:rPr lang="zh-TW" sz="1000" kern="100" spc="1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實習課程教師指導教學實習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1.0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1.5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3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教學法研習</a:t>
                      </a:r>
                      <a:r>
                        <a:rPr lang="en-US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/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教學實習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行動實踐、社會參與</a:t>
                      </a:r>
                      <a:r>
                        <a:rPr lang="en-US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/</a:t>
                      </a:r>
                      <a:r>
                        <a:rPr lang="zh-TW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教學實習學習項目與內容，依教學實習活動計畫表進行。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線上研習課程</a:t>
                      </a:r>
                      <a:r>
                        <a:rPr lang="en-US" sz="1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/</a:t>
                      </a:r>
                      <a:r>
                        <a:rPr lang="zh-TW" sz="1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實習課程教師指導教學實習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1.0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1.5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4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教學法研習</a:t>
                      </a:r>
                      <a:r>
                        <a:rPr lang="en-US" sz="1600" b="1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/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教學實習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翻轉教室、</a:t>
                      </a:r>
                      <a:r>
                        <a:rPr lang="en-US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RUBRICS</a:t>
                      </a:r>
                      <a:r>
                        <a:rPr lang="zh-TW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評量尺規、英語教學</a:t>
                      </a:r>
                      <a:r>
                        <a:rPr lang="en-US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.../</a:t>
                      </a:r>
                      <a:r>
                        <a:rPr lang="zh-TW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教學實習學習項目與內容，依教學實習活動計畫表進行。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線上研習課程</a:t>
                      </a:r>
                      <a:r>
                        <a:rPr lang="en-US" sz="1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/</a:t>
                      </a:r>
                      <a:r>
                        <a:rPr lang="zh-TW" sz="1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實習課程教師指導教學實習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1.0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1.5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5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教學知能技巧研習</a:t>
                      </a:r>
                      <a:r>
                        <a:rPr lang="en-US" sz="1600" b="1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/</a:t>
                      </a:r>
                      <a:r>
                        <a:rPr lang="zh-TW" sz="1600" b="1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教學實習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溝通表達、製作簡報技巧</a:t>
                      </a:r>
                      <a:r>
                        <a:rPr lang="en-US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/</a:t>
                      </a:r>
                      <a:r>
                        <a:rPr lang="zh-TW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教學實習學習項目與內容，依教學實習活動計畫表進行。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線上研習課程</a:t>
                      </a:r>
                      <a:r>
                        <a:rPr lang="en-US" sz="1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/</a:t>
                      </a:r>
                      <a:r>
                        <a:rPr lang="zh-TW" sz="1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實習課程教師指導教學實習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1.0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1.5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1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6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數位科技融入教學研習</a:t>
                      </a:r>
                      <a:r>
                        <a:rPr lang="en-US" sz="1600" b="1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/</a:t>
                      </a:r>
                      <a:r>
                        <a:rPr lang="zh-TW" sz="1600" b="1" kern="10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教學實習</a:t>
                      </a:r>
                      <a:endParaRPr lang="zh-TW" sz="16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微軟正黑體"/>
                          <a:ea typeface="新細明體"/>
                          <a:cs typeface="Times New Roman"/>
                        </a:rPr>
                        <a:t>Moodle</a:t>
                      </a:r>
                      <a:r>
                        <a:rPr lang="zh-TW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平台操作、</a:t>
                      </a:r>
                      <a:r>
                        <a:rPr lang="en-US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WM5</a:t>
                      </a:r>
                      <a:r>
                        <a:rPr lang="zh-TW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平台操作、</a:t>
                      </a:r>
                      <a:r>
                        <a:rPr lang="en-US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MS Office</a:t>
                      </a:r>
                      <a:r>
                        <a:rPr lang="zh-TW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Excel </a:t>
                      </a:r>
                      <a:r>
                        <a:rPr lang="zh-TW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課程</a:t>
                      </a:r>
                      <a:r>
                        <a:rPr lang="en-US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/</a:t>
                      </a:r>
                      <a:r>
                        <a:rPr lang="zh-TW" sz="1600" b="1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教學實習學習項目與內容，依教學實習活動計畫表進行。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線上研習課程</a:t>
                      </a:r>
                      <a:r>
                        <a:rPr lang="en-US" sz="1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/</a:t>
                      </a:r>
                      <a:r>
                        <a:rPr lang="zh-TW" sz="1000" kern="100" dirty="0"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實習課程教師指導教學實習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1.0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1.5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7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教學實習</a:t>
                      </a:r>
                      <a:endParaRPr lang="zh-TW" sz="1200" kern="100" dirty="0">
                        <a:solidFill>
                          <a:schemeClr val="dk1"/>
                        </a:solidFill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依教學實習活動計畫表進行。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(</a:t>
                      </a:r>
                      <a:r>
                        <a:rPr lang="zh-TW" altLang="en-US" sz="1200" kern="1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例如</a:t>
                      </a:r>
                      <a:r>
                        <a:rPr lang="en-US" altLang="zh-TW" sz="1200" kern="1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: </a:t>
                      </a:r>
                      <a:r>
                        <a:rPr lang="zh-TW" altLang="en-US" sz="1200" kern="1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進班觀課、課程經營實習、課程數位平台經營、作業蒐集與批改、試教、帶動討論、演習、實作實習等</a:t>
                      </a:r>
                      <a:r>
                        <a:rPr lang="en-US" altLang="zh-TW" sz="1200" kern="1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微軟正黑體"/>
                          <a:cs typeface="Times New Roman"/>
                        </a:rPr>
                        <a:t>)</a:t>
                      </a:r>
                      <a:endParaRPr lang="zh-TW" sz="1200" kern="100" dirty="0">
                        <a:solidFill>
                          <a:schemeClr val="dk1"/>
                        </a:solidFill>
                        <a:effectLst/>
                        <a:latin typeface="Calibri"/>
                        <a:ea typeface="微軟正黑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實習課程教師指導教學實習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1.0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1.5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2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圓角矩形 43"/>
          <p:cNvSpPr/>
          <p:nvPr/>
        </p:nvSpPr>
        <p:spPr>
          <a:xfrm>
            <a:off x="5374394" y="4739275"/>
            <a:ext cx="1213830" cy="862739"/>
          </a:xfrm>
          <a:prstGeom prst="roundRec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圓角矩形 42"/>
          <p:cNvSpPr/>
          <p:nvPr/>
        </p:nvSpPr>
        <p:spPr>
          <a:xfrm>
            <a:off x="5374394" y="2630272"/>
            <a:ext cx="1153728" cy="8430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45624" cy="1143000"/>
          </a:xfrm>
        </p:spPr>
        <p:txBody>
          <a:bodyPr/>
          <a:lstStyle/>
          <a:p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0784" y="975744"/>
            <a:ext cx="8229600" cy="4525963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「教學實習與實務」授課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評量方式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597B-A397-4CB3-9660-0097F3AD3601}" type="slidenum">
              <a:rPr lang="fr-CA" altLang="zh-TW" smtClean="0"/>
              <a:pPr/>
              <a:t>13</a:t>
            </a:fld>
            <a:endParaRPr lang="fr-CA" altLang="zh-TW" dirty="0"/>
          </a:p>
        </p:txBody>
      </p:sp>
      <p:sp>
        <p:nvSpPr>
          <p:cNvPr id="11" name="圓角矩形 10"/>
          <p:cNvSpPr/>
          <p:nvPr/>
        </p:nvSpPr>
        <p:spPr>
          <a:xfrm>
            <a:off x="1618884" y="4689068"/>
            <a:ext cx="2192978" cy="862739"/>
          </a:xfrm>
          <a:prstGeom prst="roundRec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561728" y="4849996"/>
            <a:ext cx="272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教學實習活動</a:t>
            </a:r>
            <a:endParaRPr lang="en-US" altLang="zh-TW" sz="2800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677331" y="3428988"/>
            <a:ext cx="237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於</a:t>
            </a:r>
            <a:r>
              <a:rPr lang="en-US" altLang="zh-TW" dirty="0" smtClean="0"/>
              <a:t>Moodle</a:t>
            </a:r>
            <a:r>
              <a:rPr lang="zh-TW" altLang="en-US" dirty="0" smtClean="0"/>
              <a:t>數位教學平台上修習並完成測驗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66774" y="5602014"/>
            <a:ext cx="3077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由指導教師進行指導並於期末填寫交「教學實習活動成績評量表」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0" name="等於 19"/>
          <p:cNvSpPr/>
          <p:nvPr/>
        </p:nvSpPr>
        <p:spPr>
          <a:xfrm>
            <a:off x="6528121" y="3882038"/>
            <a:ext cx="589804" cy="5040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0480" y="1655461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一</a:t>
            </a:r>
            <a:r>
              <a:rPr lang="en-US" altLang="zh-TW" sz="2400" b="1" dirty="0" smtClean="0"/>
              <a:t>)</a:t>
            </a:r>
            <a:r>
              <a:rPr lang="zh-TW" altLang="en-US" sz="2400" b="1" dirty="0" smtClean="0"/>
              <a:t> </a:t>
            </a:r>
            <a:r>
              <a:rPr lang="zh-TW" altLang="zh-TW" sz="2400" b="1" dirty="0" smtClean="0"/>
              <a:t>本</a:t>
            </a:r>
            <a:r>
              <a:rPr lang="zh-TW" altLang="zh-TW" sz="2400" b="1" dirty="0"/>
              <a:t>課程</a:t>
            </a:r>
            <a:r>
              <a:rPr lang="zh-TW" altLang="zh-TW" sz="2400" b="1" dirty="0" smtClean="0"/>
              <a:t>含</a:t>
            </a:r>
            <a:r>
              <a:rPr lang="zh-TW" altLang="en-US" sz="2400" b="1" dirty="0"/>
              <a:t>「</a:t>
            </a:r>
            <a:r>
              <a:rPr lang="zh-TW" altLang="zh-TW" sz="2400" b="1" dirty="0" smtClean="0"/>
              <a:t>研習課程</a:t>
            </a:r>
            <a:r>
              <a:rPr lang="zh-TW" altLang="en-US" sz="2400" b="1" dirty="0" smtClean="0"/>
              <a:t>」</a:t>
            </a:r>
            <a:r>
              <a:rPr lang="zh-TW" altLang="zh-TW" sz="2400" b="1" dirty="0" smtClean="0"/>
              <a:t>與</a:t>
            </a:r>
            <a:r>
              <a:rPr lang="zh-TW" altLang="en-US" sz="2400" b="1" dirty="0"/>
              <a:t>「</a:t>
            </a:r>
            <a:r>
              <a:rPr lang="zh-TW" altLang="zh-TW" sz="2400" b="1" dirty="0" smtClean="0"/>
              <a:t>教學</a:t>
            </a:r>
            <a:r>
              <a:rPr lang="zh-TW" altLang="zh-TW" sz="2400" b="1" dirty="0"/>
              <a:t>實習</a:t>
            </a:r>
            <a:r>
              <a:rPr lang="zh-TW" altLang="zh-TW" sz="2400" b="1" dirty="0" smtClean="0"/>
              <a:t>活動</a:t>
            </a:r>
            <a:r>
              <a:rPr lang="zh-TW" altLang="en-US" sz="2400" b="1" dirty="0" smtClean="0"/>
              <a:t>」兩部分</a:t>
            </a:r>
            <a:r>
              <a:rPr lang="en-US" altLang="zh-TW" sz="2400" b="1" dirty="0" smtClean="0"/>
              <a:t>:</a:t>
            </a:r>
            <a:endParaRPr lang="zh-TW" altLang="en-US" sz="2400" b="1" dirty="0"/>
          </a:p>
        </p:txBody>
      </p:sp>
      <p:sp>
        <p:nvSpPr>
          <p:cNvPr id="31" name="橢圓 30"/>
          <p:cNvSpPr/>
          <p:nvPr/>
        </p:nvSpPr>
        <p:spPr>
          <a:xfrm>
            <a:off x="7145778" y="3284984"/>
            <a:ext cx="1679164" cy="1484315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6814011" y="4124484"/>
            <a:ext cx="233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/>
              <a:t>通過</a:t>
            </a:r>
            <a:endParaRPr lang="en-US" altLang="zh-TW" sz="2800" b="1" dirty="0" smtClean="0"/>
          </a:p>
        </p:txBody>
      </p:sp>
      <p:sp>
        <p:nvSpPr>
          <p:cNvPr id="33" name="文字方塊 32"/>
          <p:cNvSpPr txBox="1"/>
          <p:nvPr/>
        </p:nvSpPr>
        <p:spPr>
          <a:xfrm>
            <a:off x="4716016" y="2761764"/>
            <a:ext cx="233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/>
              <a:t>通過</a:t>
            </a:r>
            <a:endParaRPr lang="en-US" altLang="zh-TW" sz="2800" b="1" dirty="0" smtClean="0"/>
          </a:p>
        </p:txBody>
      </p:sp>
      <p:sp>
        <p:nvSpPr>
          <p:cNvPr id="34" name="文字方塊 33"/>
          <p:cNvSpPr txBox="1"/>
          <p:nvPr/>
        </p:nvSpPr>
        <p:spPr>
          <a:xfrm>
            <a:off x="4752528" y="4849996"/>
            <a:ext cx="233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/>
              <a:t>通過</a:t>
            </a:r>
            <a:endParaRPr lang="en-US" altLang="zh-TW" sz="2800" b="1" dirty="0" smtClean="0"/>
          </a:p>
        </p:txBody>
      </p:sp>
      <p:sp>
        <p:nvSpPr>
          <p:cNvPr id="26" name="標題 1"/>
          <p:cNvSpPr txBox="1">
            <a:spLocks/>
          </p:cNvSpPr>
          <p:nvPr/>
        </p:nvSpPr>
        <p:spPr bwMode="auto">
          <a:xfrm>
            <a:off x="290212" y="177926"/>
            <a:ext cx="861118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zh-TW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r>
              <a:rPr lang="en-US" altLang="zh-TW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600" dirty="0">
              <a:solidFill>
                <a:srgbClr val="C00000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40480" y="2599055"/>
            <a:ext cx="731692" cy="29527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教學實習與實務課程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1685642" y="2599055"/>
            <a:ext cx="2126220" cy="8430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1763688" y="2708920"/>
            <a:ext cx="190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研習課程</a:t>
            </a:r>
            <a:endParaRPr lang="en-US" altLang="zh-TW" sz="2800" b="1" dirty="0" smtClean="0"/>
          </a:p>
        </p:txBody>
      </p:sp>
      <p:sp>
        <p:nvSpPr>
          <p:cNvPr id="22" name="文字方塊 21"/>
          <p:cNvSpPr txBox="1"/>
          <p:nvPr/>
        </p:nvSpPr>
        <p:spPr>
          <a:xfrm>
            <a:off x="6815484" y="3629043"/>
            <a:ext cx="233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/>
              <a:t>完成修習</a:t>
            </a:r>
            <a:endParaRPr lang="en-US" altLang="zh-TW" sz="2800" b="1" dirty="0" smtClean="0"/>
          </a:p>
        </p:txBody>
      </p:sp>
      <p:cxnSp>
        <p:nvCxnSpPr>
          <p:cNvPr id="40" name="直線單箭頭接點 39"/>
          <p:cNvCxnSpPr/>
          <p:nvPr/>
        </p:nvCxnSpPr>
        <p:spPr>
          <a:xfrm flipV="1">
            <a:off x="3919982" y="3105131"/>
            <a:ext cx="601833" cy="2275"/>
          </a:xfrm>
          <a:prstGeom prst="straightConnector1">
            <a:avLst/>
          </a:prstGeom>
          <a:ln w="317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4497809" y="2382548"/>
            <a:ext cx="3107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b="1" dirty="0">
                <a:solidFill>
                  <a:srgbClr val="FF0000"/>
                </a:solidFill>
              </a:rPr>
              <a:t>兩者成績均須達指定通過之</a:t>
            </a:r>
            <a:r>
              <a:rPr lang="zh-TW" altLang="zh-TW" sz="2000" b="1" dirty="0" smtClean="0">
                <a:solidFill>
                  <a:srgbClr val="FF0000"/>
                </a:solidFill>
              </a:rPr>
              <a:t>標準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" name="左大括弧 8"/>
          <p:cNvSpPr/>
          <p:nvPr/>
        </p:nvSpPr>
        <p:spPr>
          <a:xfrm>
            <a:off x="872172" y="3066067"/>
            <a:ext cx="746712" cy="1987417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2" name="直線單箭頭接點 41"/>
          <p:cNvCxnSpPr/>
          <p:nvPr/>
        </p:nvCxnSpPr>
        <p:spPr>
          <a:xfrm flipV="1">
            <a:off x="3912975" y="5120437"/>
            <a:ext cx="601833" cy="2275"/>
          </a:xfrm>
          <a:prstGeom prst="straightConnector1">
            <a:avLst/>
          </a:prstGeom>
          <a:ln w="317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4808511" y="2382548"/>
            <a:ext cx="3549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本課程始視為通過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1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51560" y="260648"/>
            <a:ext cx="8780698" cy="1143000"/>
          </a:xfrm>
        </p:spPr>
        <p:txBody>
          <a:bodyPr/>
          <a:lstStyle/>
          <a:p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</a:t>
            </a:r>
            <a:r>
              <a:rPr lang="zh-TW" altLang="en-US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sp>
        <p:nvSpPr>
          <p:cNvPr id="15" name="Round Same Side Corner Rectangle 16"/>
          <p:cNvSpPr/>
          <p:nvPr/>
        </p:nvSpPr>
        <p:spPr>
          <a:xfrm>
            <a:off x="1610464" y="1941856"/>
            <a:ext cx="3249568" cy="79031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algn="ctr">
              <a:lnSpc>
                <a:spcPts val="1300"/>
              </a:lnSpc>
            </a:pPr>
            <a:endParaRPr lang="en-US" sz="2000" b="1" dirty="0" smtClean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6" name="Round Same Side Corner Rectangle 174"/>
          <p:cNvSpPr/>
          <p:nvPr/>
        </p:nvSpPr>
        <p:spPr>
          <a:xfrm>
            <a:off x="279687" y="1940612"/>
            <a:ext cx="1325837" cy="790316"/>
          </a:xfrm>
          <a:prstGeom prst="round2SameRect">
            <a:avLst>
              <a:gd name="adj1" fmla="val 16667"/>
              <a:gd name="adj2" fmla="val 0"/>
            </a:avLst>
          </a:prstGeom>
          <a:gradFill flip="none" rotWithShape="1"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</a:gsLst>
            <a:lin ang="12600000" scaled="0"/>
            <a:tileRect/>
          </a:gradFill>
          <a:ln w="28575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0" rtlCol="0" anchor="ctr"/>
          <a:lstStyle/>
          <a:p>
            <a:pPr>
              <a:lnSpc>
                <a:spcPts val="1300"/>
              </a:lnSpc>
            </a:pPr>
            <a:endParaRPr lang="en-US" sz="2000" b="1" dirty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17" name="Round Same Side Corner Rectangle 17"/>
          <p:cNvSpPr/>
          <p:nvPr/>
        </p:nvSpPr>
        <p:spPr>
          <a:xfrm>
            <a:off x="5932350" y="1952870"/>
            <a:ext cx="2859623" cy="79031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91440" rtlCol="0" anchor="ctr"/>
          <a:lstStyle/>
          <a:p>
            <a:pPr algn="ctr">
              <a:lnSpc>
                <a:spcPts val="1300"/>
              </a:lnSpc>
            </a:pPr>
            <a:endParaRPr lang="en-US" sz="2000" b="1" dirty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866099" y="203372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現行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課程</a:t>
            </a:r>
            <a:r>
              <a:rPr lang="zh-TW" altLang="en-US" b="1" dirty="0"/>
              <a:t>學習型教學助理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5940152" y="201386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106-1</a:t>
            </a:r>
            <a:r>
              <a:rPr lang="zh-TW" altLang="en-US" b="1" dirty="0" smtClean="0"/>
              <a:t>變革為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教學獎助生</a:t>
            </a:r>
            <a:endParaRPr lang="zh-TW" altLang="en-US" b="1" dirty="0"/>
          </a:p>
        </p:txBody>
      </p:sp>
      <p:sp>
        <p:nvSpPr>
          <p:cNvPr id="20" name="Rectangle 51"/>
          <p:cNvSpPr/>
          <p:nvPr/>
        </p:nvSpPr>
        <p:spPr>
          <a:xfrm>
            <a:off x="1599924" y="2779267"/>
            <a:ext cx="3260108" cy="793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endParaRPr lang="en-US" altLang="zh-TW" sz="1400" b="1" dirty="0">
              <a:solidFill>
                <a:schemeClr val="bg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1" name="Rectangle 51"/>
          <p:cNvSpPr/>
          <p:nvPr/>
        </p:nvSpPr>
        <p:spPr>
          <a:xfrm>
            <a:off x="5928870" y="2773731"/>
            <a:ext cx="2863104" cy="1868291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endParaRPr lang="en-US" altLang="zh-TW" sz="1400" b="1" dirty="0">
              <a:solidFill>
                <a:schemeClr val="bg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2" name="Rectangle 24"/>
          <p:cNvSpPr/>
          <p:nvPr/>
        </p:nvSpPr>
        <p:spPr>
          <a:xfrm>
            <a:off x="251520" y="2752050"/>
            <a:ext cx="1309187" cy="312592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bIns="45720" rtlCol="0" anchor="ctr"/>
          <a:lstStyle/>
          <a:p>
            <a:pPr algn="ctr">
              <a:lnSpc>
                <a:spcPts val="1300"/>
              </a:lnSpc>
            </a:pPr>
            <a:r>
              <a:rPr lang="zh-TW" altLang="en-US" sz="2000" b="1" dirty="0" smtClean="0">
                <a:solidFill>
                  <a:schemeClr val="tx1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相關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63500" dist="25400" dir="5400000" algn="t" rotWithShape="0">
                    <a:prstClr val="black">
                      <a:alpha val="3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表單</a:t>
            </a:r>
            <a:endParaRPr lang="en-US" sz="2000" b="1" dirty="0" smtClean="0">
              <a:solidFill>
                <a:schemeClr val="tx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610464" y="2852936"/>
            <a:ext cx="317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表</a:t>
            </a:r>
            <a:r>
              <a:rPr lang="en-US" altLang="zh-TW" b="1" dirty="0" smtClean="0"/>
              <a:t>1</a:t>
            </a:r>
            <a:r>
              <a:rPr lang="zh-TW" altLang="en-US" b="1" dirty="0" smtClean="0"/>
              <a:t>、國立政治大學學生參與課程學習之學習型關係認定表</a:t>
            </a:r>
            <a:endParaRPr lang="zh-TW" altLang="en-US" b="1" dirty="0"/>
          </a:p>
        </p:txBody>
      </p:sp>
      <p:sp>
        <p:nvSpPr>
          <p:cNvPr id="27" name="Rectangle 51"/>
          <p:cNvSpPr/>
          <p:nvPr/>
        </p:nvSpPr>
        <p:spPr>
          <a:xfrm>
            <a:off x="1576162" y="3645024"/>
            <a:ext cx="3283870" cy="99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endParaRPr lang="en-US" altLang="zh-TW" sz="1400" b="1" dirty="0">
              <a:solidFill>
                <a:schemeClr val="bg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619672" y="3646685"/>
            <a:ext cx="3144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表</a:t>
            </a:r>
            <a:r>
              <a:rPr lang="en-US" altLang="zh-TW" b="1" dirty="0" smtClean="0"/>
              <a:t>2</a:t>
            </a:r>
            <a:r>
              <a:rPr lang="zh-TW" altLang="en-US" b="1" dirty="0" smtClean="0"/>
              <a:t>、國立政治大學課程學習型兼任助理學習活動實施計畫表</a:t>
            </a:r>
            <a:endParaRPr lang="zh-TW" altLang="en-US" b="1" dirty="0"/>
          </a:p>
        </p:txBody>
      </p:sp>
      <p:sp>
        <p:nvSpPr>
          <p:cNvPr id="29" name="Rectangle 51"/>
          <p:cNvSpPr/>
          <p:nvPr/>
        </p:nvSpPr>
        <p:spPr>
          <a:xfrm>
            <a:off x="1592316" y="4677823"/>
            <a:ext cx="3283870" cy="12001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endParaRPr lang="en-US" altLang="zh-TW" sz="1400" b="1" dirty="0">
              <a:solidFill>
                <a:schemeClr val="bg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619672" y="4797152"/>
            <a:ext cx="317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表</a:t>
            </a:r>
            <a:r>
              <a:rPr lang="en-US" altLang="zh-TW" b="1" dirty="0" smtClean="0"/>
              <a:t>3</a:t>
            </a:r>
            <a:r>
              <a:rPr lang="zh-TW" altLang="en-US" b="1" dirty="0" smtClean="0"/>
              <a:t>、國立政治大學課程學習型兼任助理學習成效評量表</a:t>
            </a:r>
            <a:endParaRPr lang="zh-TW" altLang="en-US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928870" y="3297758"/>
            <a:ext cx="274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國立政治大學</a:t>
            </a:r>
            <a:r>
              <a:rPr lang="en-US" altLang="zh-TW" b="1" dirty="0" smtClean="0"/>
              <a:t>____</a:t>
            </a:r>
            <a:r>
              <a:rPr lang="zh-TW" altLang="en-US" b="1" dirty="0" smtClean="0"/>
              <a:t>學院</a:t>
            </a:r>
            <a:endParaRPr lang="en-US" altLang="zh-TW" b="1" dirty="0" smtClean="0"/>
          </a:p>
          <a:p>
            <a:r>
              <a:rPr lang="zh-TW" altLang="en-US" b="1" dirty="0" smtClean="0"/>
              <a:t>「教學實習與實務課程」</a:t>
            </a:r>
            <a:endParaRPr lang="en-US" altLang="zh-TW" b="1" dirty="0" smtClean="0"/>
          </a:p>
          <a:p>
            <a:r>
              <a:rPr lang="zh-TW" altLang="en-US" b="1" dirty="0" smtClean="0"/>
              <a:t>教學實習</a:t>
            </a:r>
            <a:r>
              <a:rPr lang="zh-TW" altLang="en-US" b="1" dirty="0"/>
              <a:t>活動</a:t>
            </a:r>
            <a:r>
              <a:rPr lang="zh-TW" altLang="en-US" b="1" dirty="0" smtClean="0"/>
              <a:t>計畫表</a:t>
            </a:r>
            <a:endParaRPr lang="zh-TW" altLang="en-US" b="1" dirty="0"/>
          </a:p>
        </p:txBody>
      </p:sp>
      <p:sp>
        <p:nvSpPr>
          <p:cNvPr id="32" name="Rectangle 51"/>
          <p:cNvSpPr/>
          <p:nvPr/>
        </p:nvSpPr>
        <p:spPr>
          <a:xfrm>
            <a:off x="5932862" y="4677823"/>
            <a:ext cx="2863104" cy="1200151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ts val="1300"/>
              </a:lnSpc>
            </a:pPr>
            <a:endParaRPr lang="en-US" altLang="zh-TW" sz="1400" b="1" dirty="0">
              <a:solidFill>
                <a:schemeClr val="bg1"/>
              </a:solidFill>
              <a:effectLst>
                <a:outerShdw blurRad="63500" dist="25400" dir="5400000" algn="t" rotWithShape="0">
                  <a:prstClr val="black">
                    <a:alpha val="3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5940152" y="4797152"/>
            <a:ext cx="2748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國立政治大學</a:t>
            </a:r>
            <a:r>
              <a:rPr lang="en-US" altLang="zh-TW" b="1" dirty="0" smtClean="0"/>
              <a:t>____</a:t>
            </a:r>
            <a:r>
              <a:rPr lang="zh-TW" altLang="en-US" b="1" dirty="0" smtClean="0"/>
              <a:t>學院</a:t>
            </a:r>
            <a:endParaRPr lang="en-US" altLang="zh-TW" b="1" dirty="0" smtClean="0"/>
          </a:p>
          <a:p>
            <a:r>
              <a:rPr lang="zh-TW" altLang="en-US" b="1" dirty="0" smtClean="0"/>
              <a:t>「教學實習與實務課程」</a:t>
            </a:r>
            <a:endParaRPr lang="en-US" altLang="zh-TW" b="1" dirty="0" smtClean="0"/>
          </a:p>
          <a:p>
            <a:r>
              <a:rPr lang="zh-TW" altLang="en-US" b="1" dirty="0" smtClean="0"/>
              <a:t>教學</a:t>
            </a:r>
            <a:r>
              <a:rPr lang="zh-TW" altLang="en-US" b="1" dirty="0"/>
              <a:t>實習活動成績</a:t>
            </a:r>
            <a:r>
              <a:rPr lang="zh-TW" altLang="en-US" b="1" dirty="0" smtClean="0"/>
              <a:t>評量表</a:t>
            </a:r>
            <a:endParaRPr lang="zh-TW" altLang="en-US" b="1" dirty="0"/>
          </a:p>
        </p:txBody>
      </p:sp>
      <p:grpSp>
        <p:nvGrpSpPr>
          <p:cNvPr id="34" name="群組 33"/>
          <p:cNvGrpSpPr/>
          <p:nvPr/>
        </p:nvGrpSpPr>
        <p:grpSpPr>
          <a:xfrm>
            <a:off x="1187624" y="2780928"/>
            <a:ext cx="531082" cy="545708"/>
            <a:chOff x="82358" y="440382"/>
            <a:chExt cx="956369" cy="956369"/>
          </a:xfrm>
        </p:grpSpPr>
        <p:sp>
          <p:nvSpPr>
            <p:cNvPr id="35" name="橢圓 34"/>
            <p:cNvSpPr/>
            <p:nvPr/>
          </p:nvSpPr>
          <p:spPr>
            <a:xfrm>
              <a:off x="82358" y="440382"/>
              <a:ext cx="956369" cy="9563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橢圓 4"/>
            <p:cNvSpPr/>
            <p:nvPr/>
          </p:nvSpPr>
          <p:spPr>
            <a:xfrm>
              <a:off x="222415" y="580439"/>
              <a:ext cx="676255" cy="676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kern="1200" dirty="0" smtClean="0"/>
                <a:t>期初</a:t>
              </a:r>
              <a:endParaRPr lang="zh-TW" altLang="en-US" sz="1200" kern="1200" dirty="0"/>
            </a:p>
          </p:txBody>
        </p:sp>
      </p:grpSp>
      <p:sp>
        <p:nvSpPr>
          <p:cNvPr id="52" name="橢圓 4"/>
          <p:cNvSpPr/>
          <p:nvPr/>
        </p:nvSpPr>
        <p:spPr>
          <a:xfrm>
            <a:off x="1469956" y="4922263"/>
            <a:ext cx="481265" cy="4444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1600" kern="1200" dirty="0"/>
          </a:p>
        </p:txBody>
      </p:sp>
      <p:grpSp>
        <p:nvGrpSpPr>
          <p:cNvPr id="53" name="群組 52"/>
          <p:cNvGrpSpPr/>
          <p:nvPr/>
        </p:nvGrpSpPr>
        <p:grpSpPr>
          <a:xfrm>
            <a:off x="1187624" y="3573016"/>
            <a:ext cx="531082" cy="545708"/>
            <a:chOff x="82358" y="440382"/>
            <a:chExt cx="956369" cy="956369"/>
          </a:xfrm>
        </p:grpSpPr>
        <p:sp>
          <p:nvSpPr>
            <p:cNvPr id="54" name="橢圓 53"/>
            <p:cNvSpPr/>
            <p:nvPr/>
          </p:nvSpPr>
          <p:spPr>
            <a:xfrm>
              <a:off x="82358" y="440382"/>
              <a:ext cx="956369" cy="9563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橢圓 4"/>
            <p:cNvSpPr/>
            <p:nvPr/>
          </p:nvSpPr>
          <p:spPr>
            <a:xfrm>
              <a:off x="222415" y="580439"/>
              <a:ext cx="676255" cy="676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kern="1200" dirty="0" smtClean="0"/>
                <a:t>期初</a:t>
              </a:r>
              <a:endParaRPr lang="zh-TW" altLang="en-US" sz="1200" kern="1200" dirty="0"/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1160598" y="4739591"/>
            <a:ext cx="531082" cy="545708"/>
            <a:chOff x="82358" y="440382"/>
            <a:chExt cx="956369" cy="956369"/>
          </a:xfrm>
        </p:grpSpPr>
        <p:sp>
          <p:nvSpPr>
            <p:cNvPr id="57" name="橢圓 56"/>
            <p:cNvSpPr/>
            <p:nvPr/>
          </p:nvSpPr>
          <p:spPr>
            <a:xfrm>
              <a:off x="82358" y="440382"/>
              <a:ext cx="956369" cy="9563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橢圓 4"/>
            <p:cNvSpPr/>
            <p:nvPr/>
          </p:nvSpPr>
          <p:spPr>
            <a:xfrm>
              <a:off x="222415" y="580439"/>
              <a:ext cx="676255" cy="676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kern="1200" dirty="0" smtClean="0"/>
                <a:t>期末</a:t>
              </a:r>
              <a:endParaRPr lang="zh-TW" altLang="en-US" sz="1200" kern="1200" dirty="0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5625094" y="2708920"/>
            <a:ext cx="531082" cy="545708"/>
            <a:chOff x="82358" y="440382"/>
            <a:chExt cx="956369" cy="956369"/>
          </a:xfrm>
        </p:grpSpPr>
        <p:sp>
          <p:nvSpPr>
            <p:cNvPr id="60" name="橢圓 59"/>
            <p:cNvSpPr/>
            <p:nvPr/>
          </p:nvSpPr>
          <p:spPr>
            <a:xfrm>
              <a:off x="82358" y="440382"/>
              <a:ext cx="956369" cy="9563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橢圓 4"/>
            <p:cNvSpPr/>
            <p:nvPr/>
          </p:nvSpPr>
          <p:spPr>
            <a:xfrm>
              <a:off x="222415" y="580439"/>
              <a:ext cx="676255" cy="676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kern="1200" dirty="0" smtClean="0"/>
                <a:t>期初</a:t>
              </a:r>
              <a:endParaRPr lang="zh-TW" altLang="en-US" sz="1200" kern="1200" dirty="0"/>
            </a:p>
          </p:txBody>
        </p:sp>
      </p:grpSp>
      <p:sp>
        <p:nvSpPr>
          <p:cNvPr id="62" name="橢圓 4"/>
          <p:cNvSpPr/>
          <p:nvPr/>
        </p:nvSpPr>
        <p:spPr>
          <a:xfrm>
            <a:off x="5326185" y="4870259"/>
            <a:ext cx="481265" cy="4444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1600" kern="1200" dirty="0"/>
          </a:p>
        </p:txBody>
      </p:sp>
      <p:grpSp>
        <p:nvGrpSpPr>
          <p:cNvPr id="63" name="群組 62"/>
          <p:cNvGrpSpPr/>
          <p:nvPr/>
        </p:nvGrpSpPr>
        <p:grpSpPr>
          <a:xfrm>
            <a:off x="5580112" y="4509120"/>
            <a:ext cx="531082" cy="545708"/>
            <a:chOff x="82358" y="440382"/>
            <a:chExt cx="956369" cy="956369"/>
          </a:xfrm>
        </p:grpSpPr>
        <p:sp>
          <p:nvSpPr>
            <p:cNvPr id="64" name="橢圓 63"/>
            <p:cNvSpPr/>
            <p:nvPr/>
          </p:nvSpPr>
          <p:spPr>
            <a:xfrm>
              <a:off x="82358" y="440382"/>
              <a:ext cx="956369" cy="9563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橢圓 4"/>
            <p:cNvSpPr/>
            <p:nvPr/>
          </p:nvSpPr>
          <p:spPr>
            <a:xfrm>
              <a:off x="222415" y="580439"/>
              <a:ext cx="676255" cy="676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kern="1200" dirty="0" smtClean="0"/>
                <a:t>期末</a:t>
              </a:r>
              <a:endParaRPr lang="zh-TW" altLang="en-US" sz="1200" kern="1200" dirty="0"/>
            </a:p>
          </p:txBody>
        </p:sp>
      </p:grpSp>
      <p:sp>
        <p:nvSpPr>
          <p:cNvPr id="66" name="內容版面配置區 2"/>
          <p:cNvSpPr>
            <a:spLocks noGrp="1"/>
          </p:cNvSpPr>
          <p:nvPr>
            <p:ph idx="1"/>
          </p:nvPr>
        </p:nvSpPr>
        <p:spPr>
          <a:xfrm>
            <a:off x="323528" y="1303950"/>
            <a:ext cx="8928992" cy="452596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/>
              <a:t>相關表件</a:t>
            </a:r>
            <a:endParaRPr lang="zh-TW" altLang="en-US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14</a:t>
            </a:fld>
            <a:endParaRPr lang="fr-CA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5509344" y="3297758"/>
            <a:ext cx="502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整合為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5509344" y="5025950"/>
            <a:ext cx="502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修訂為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右大括弧 2"/>
          <p:cNvSpPr/>
          <p:nvPr/>
        </p:nvSpPr>
        <p:spPr>
          <a:xfrm>
            <a:off x="4876186" y="2860844"/>
            <a:ext cx="595015" cy="1781177"/>
          </a:xfrm>
          <a:prstGeom prst="rightBrace">
            <a:avLst/>
          </a:prstGeom>
          <a:noFill/>
          <a:ln w="38100" cmpd="sng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>
            <a:off x="4921711" y="5233295"/>
            <a:ext cx="645106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3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324528" cy="1143000"/>
          </a:xfrm>
        </p:spPr>
        <p:txBody>
          <a:bodyPr/>
          <a:lstStyle/>
          <a:p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856984" cy="676672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教學實習與實務課程「教學實習活動計畫表」</a:t>
            </a:r>
            <a:r>
              <a:rPr lang="en-US" altLang="zh-TW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15</a:t>
            </a:fld>
            <a:endParaRPr lang="fr-CA" altLang="zh-TW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032208"/>
              </p:ext>
            </p:extLst>
          </p:nvPr>
        </p:nvGraphicFramePr>
        <p:xfrm>
          <a:off x="2987824" y="3344093"/>
          <a:ext cx="5760638" cy="1537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3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379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effectLst/>
                        </a:rPr>
                        <a:t>學生</a:t>
                      </a:r>
                      <a:endParaRPr lang="en-US" altLang="zh-TW" sz="12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effectLst/>
                        </a:rPr>
                        <a:t>學習</a:t>
                      </a:r>
                      <a:r>
                        <a:rPr lang="zh-TW" sz="1200" b="1" kern="100" dirty="0">
                          <a:effectLst/>
                        </a:rPr>
                        <a:t>項目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</a:rPr>
                        <a:t>與內容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8575" marR="28575" marT="28575" marB="2857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05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050" b="1" kern="100" dirty="0">
                          <a:effectLst/>
                        </a:rPr>
                        <a:t>(</a:t>
                      </a:r>
                      <a:r>
                        <a:rPr lang="zh-TW" sz="1050" b="1" kern="100" dirty="0">
                          <a:effectLst/>
                        </a:rPr>
                        <a:t>可複選，並可自行增列</a:t>
                      </a:r>
                      <a:r>
                        <a:rPr lang="en-US" sz="1050" b="1" kern="100" dirty="0">
                          <a:effectLst/>
                        </a:rPr>
                        <a:t>)</a:t>
                      </a:r>
                      <a:endParaRPr lang="zh-TW" sz="1100" b="1" kern="100" dirty="0">
                        <a:effectLst/>
                      </a:endParaRPr>
                    </a:p>
                    <a:p>
                      <a:pPr marL="152400" indent="-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050" b="1" kern="100" dirty="0">
                          <a:effectLst/>
                        </a:rPr>
                        <a:t>□ 帶領討論或演習課</a:t>
                      </a:r>
                      <a:endParaRPr lang="zh-TW" sz="1100" b="1" kern="100" dirty="0">
                        <a:effectLst/>
                      </a:endParaRPr>
                    </a:p>
                    <a:p>
                      <a:pPr marL="152400" indent="-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050" b="1" kern="100" dirty="0">
                          <a:effectLst/>
                        </a:rPr>
                        <a:t>□ 帶領實習或實作活動</a:t>
                      </a:r>
                      <a:endParaRPr lang="zh-TW" sz="1100" b="1" kern="100" dirty="0">
                        <a:effectLst/>
                      </a:endParaRPr>
                    </a:p>
                    <a:p>
                      <a:pPr marL="152400" indent="-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050" b="1" kern="100" dirty="0">
                          <a:effectLst/>
                        </a:rPr>
                        <a:t>□ 教學方法及策略運用</a:t>
                      </a:r>
                      <a:endParaRPr lang="zh-TW" sz="1100" b="1" kern="100" dirty="0">
                        <a:effectLst/>
                      </a:endParaRPr>
                    </a:p>
                    <a:p>
                      <a:pPr marL="152400" indent="-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050" b="1" kern="100" dirty="0">
                          <a:effectLst/>
                        </a:rPr>
                        <a:t>□ 教案設計與創新實驗</a:t>
                      </a:r>
                      <a:endParaRPr lang="zh-TW" sz="1100" b="1" kern="100" dirty="0">
                        <a:effectLst/>
                      </a:endParaRPr>
                    </a:p>
                    <a:p>
                      <a:pPr marL="152400" indent="-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050" b="1" kern="100" dirty="0">
                          <a:effectLst/>
                        </a:rPr>
                        <a:t>□ 運用與維護課程平台</a:t>
                      </a:r>
                      <a:endParaRPr lang="zh-TW" sz="11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8575" marR="28575" marT="28575" marB="2857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524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 教學研究與學習分析</a:t>
                      </a:r>
                    </a:p>
                    <a:p>
                      <a:pPr marL="152400" indent="-1524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 班級經營技巧</a:t>
                      </a:r>
                    </a:p>
                    <a:p>
                      <a:pPr marL="152400" indent="-1524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 學生輔導技巧</a:t>
                      </a:r>
                    </a:p>
                    <a:p>
                      <a:pPr marL="152400" indent="-1524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 口語表達技巧</a:t>
                      </a:r>
                    </a:p>
                    <a:p>
                      <a:pPr marL="152400" indent="-1524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 作業批改與評分技巧</a:t>
                      </a:r>
                    </a:p>
                    <a:p>
                      <a:pPr marL="152400" indent="-1524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 板書、簡報能力</a:t>
                      </a:r>
                    </a:p>
                  </a:txBody>
                  <a:tcPr marL="28575" marR="28575" marT="28575" marB="2857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2400" indent="-1524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 教學實習態度</a:t>
                      </a:r>
                    </a:p>
                    <a:p>
                      <a:pPr marL="152400" indent="-1524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 撰寫成果報告能力</a:t>
                      </a:r>
                    </a:p>
                    <a:p>
                      <a:pPr marL="152400" indent="-1524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 維護實作安全能力</a:t>
                      </a:r>
                    </a:p>
                    <a:p>
                      <a:pPr marL="152400" indent="-1524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 操作、維護儀器設備能力</a:t>
                      </a:r>
                    </a:p>
                    <a:p>
                      <a:pPr marL="152400" indent="-15240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 其他</a:t>
                      </a:r>
                    </a:p>
                  </a:txBody>
                  <a:tcPr marL="28575" marR="28575" marT="28575" marB="2857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69377"/>
            <a:ext cx="2465669" cy="3641707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323528" y="4113076"/>
            <a:ext cx="2353394" cy="396044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067944" y="278436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學生學習項目與內容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987824" y="3307586"/>
            <a:ext cx="5760640" cy="16335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右彎箭號 12"/>
          <p:cNvSpPr/>
          <p:nvPr/>
        </p:nvSpPr>
        <p:spPr>
          <a:xfrm>
            <a:off x="2555776" y="3645024"/>
            <a:ext cx="432048" cy="4680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890373"/>
              </p:ext>
            </p:extLst>
          </p:nvPr>
        </p:nvGraphicFramePr>
        <p:xfrm>
          <a:off x="3131840" y="2963951"/>
          <a:ext cx="6012160" cy="216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5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9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effectLst/>
                        </a:rPr>
                        <a:t>教師</a:t>
                      </a:r>
                      <a:endParaRPr lang="en-US" altLang="zh-TW" sz="1400" b="1" kern="1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 smtClean="0">
                          <a:effectLst/>
                        </a:rPr>
                        <a:t>指導</a:t>
                      </a:r>
                      <a:r>
                        <a:rPr lang="zh-TW" sz="1400" b="1" kern="100" dirty="0">
                          <a:effectLst/>
                        </a:rPr>
                        <a:t>方式</a:t>
                      </a:r>
                      <a:endParaRPr lang="zh-TW" sz="14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8575" marR="28575" marT="28575" marB="2857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b="1" kern="100" dirty="0">
                          <a:effectLst/>
                        </a:rPr>
                        <a:t>(</a:t>
                      </a:r>
                      <a:r>
                        <a:rPr lang="zh-TW" sz="1200" b="1" kern="100" dirty="0">
                          <a:effectLst/>
                        </a:rPr>
                        <a:t>可複選，並可自行增列</a:t>
                      </a:r>
                      <a:r>
                        <a:rPr lang="en-US" sz="1200" b="1" kern="100" dirty="0">
                          <a:effectLst/>
                        </a:rPr>
                        <a:t>)                     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200" b="1" kern="100" dirty="0">
                          <a:effectLst/>
                        </a:rPr>
                        <a:t>□ 教學現場指導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200" b="1" kern="100" dirty="0">
                          <a:effectLst/>
                        </a:rPr>
                        <a:t>□ 觀摩教師授課</a:t>
                      </a:r>
                      <a:r>
                        <a:rPr lang="en-US" sz="1200" b="1" kern="100" dirty="0">
                          <a:effectLst/>
                        </a:rPr>
                        <a:t>             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200" b="1" kern="100" dirty="0">
                          <a:effectLst/>
                        </a:rPr>
                        <a:t>□ 定期召開會議與談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200" b="1" kern="100" dirty="0">
                          <a:effectLst/>
                        </a:rPr>
                        <a:t>□ 教學經驗傳承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200" b="1" kern="100" dirty="0">
                          <a:effectLst/>
                        </a:rPr>
                        <a:t>□ 資料應用與分析指導</a:t>
                      </a:r>
                      <a:r>
                        <a:rPr lang="en-US" sz="1200" b="1" kern="100" dirty="0">
                          <a:effectLst/>
                        </a:rPr>
                        <a:t>           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8575" marR="28575" marT="28575" marB="2857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200" b="1" kern="100" dirty="0">
                          <a:effectLst/>
                        </a:rPr>
                        <a:t>□ 指導討論、演習、實作、課程經營技巧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200" b="1" kern="100" dirty="0">
                          <a:effectLst/>
                        </a:rPr>
                        <a:t>□ 鼓勵教學獎助生籌組社群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200" b="1" kern="100" dirty="0">
                          <a:effectLst/>
                        </a:rPr>
                        <a:t>□ 安排教學獎助生間教學觀摩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200" b="1" kern="100" dirty="0">
                          <a:effectLst/>
                        </a:rPr>
                        <a:t>□ 推薦、提供參考書目與教學資源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200" b="1" kern="100" dirty="0">
                          <a:effectLst/>
                        </a:rPr>
                        <a:t>□ 說明教學獎助生應有之職責與能力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200" b="1" kern="100" dirty="0">
                          <a:effectLst/>
                        </a:rPr>
                        <a:t>□ 其他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2413" y="6464873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16</a:t>
            </a:fld>
            <a:endParaRPr lang="fr-CA" altLang="zh-TW" dirty="0"/>
          </a:p>
        </p:txBody>
      </p:sp>
      <p:sp>
        <p:nvSpPr>
          <p:cNvPr id="10" name="圓角矩形 9"/>
          <p:cNvSpPr/>
          <p:nvPr/>
        </p:nvSpPr>
        <p:spPr>
          <a:xfrm>
            <a:off x="3131840" y="2963951"/>
            <a:ext cx="5976664" cy="22322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69377"/>
            <a:ext cx="2465669" cy="3641707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323528" y="4509120"/>
            <a:ext cx="2353394" cy="432048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右彎箭號 11"/>
          <p:cNvSpPr/>
          <p:nvPr/>
        </p:nvSpPr>
        <p:spPr>
          <a:xfrm>
            <a:off x="2555776" y="3645024"/>
            <a:ext cx="576064" cy="86409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824028" y="2446157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教師指導方式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 bwMode="auto">
          <a:xfrm>
            <a:off x="0" y="274638"/>
            <a:ext cx="93245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endParaRPr lang="zh-TW" altLang="en-US" sz="3200" dirty="0"/>
          </a:p>
        </p:txBody>
      </p:sp>
      <p:sp>
        <p:nvSpPr>
          <p:cNvPr id="14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856984" cy="676672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教學實習與實務課程「教學實習活動計畫表」</a:t>
            </a:r>
            <a:r>
              <a:rPr lang="en-US" altLang="zh-TW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25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772904"/>
              </p:ext>
            </p:extLst>
          </p:nvPr>
        </p:nvGraphicFramePr>
        <p:xfrm>
          <a:off x="2881673" y="3284984"/>
          <a:ext cx="6226831" cy="18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8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教學</a:t>
                      </a:r>
                      <a:r>
                        <a:rPr lang="zh-TW" sz="11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實習</a:t>
                      </a:r>
                      <a:endParaRPr lang="en-US" altLang="zh-TW" sz="1100" b="1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1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活動相關</a:t>
                      </a:r>
                      <a:endParaRPr lang="en-US" altLang="zh-TW" sz="1100" b="1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110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注意事項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SzPts val="1100"/>
                        <a:buFont typeface="+mj-ea"/>
                        <a:buAutoNum type="ea1ChtPlain"/>
                        <a:tabLst>
                          <a:tab pos="800100" algn="l"/>
                        </a:tabLs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參與本課程教學實習活動之獎助生，應修習其所屬學院開設之壹學分選修教學實習與實務課程，由學院於選課作業期間協助加選並採計乙次為畢業學分，不需繳納學分費。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SzPts val="1100"/>
                        <a:buFont typeface="+mj-ea"/>
                        <a:buAutoNum type="ea1ChtPlain"/>
                        <a:tabLst>
                          <a:tab pos="800100" algn="l"/>
                        </a:tabLs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本次學生參與課程實習，業經師生雙方確認及同意教學實習活動係以學習為主要目的，無對價關係，亦未有學習活動以外之勞務提供或工作事實，且符合教育部</a:t>
                      </a: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日函頒「專科以上學校獎助生權益保障指導原則」及「國立政治大學獎助生及學生勞動型兼任助理權益保障處理辦法」之規範。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SzPts val="1100"/>
                        <a:buFont typeface="+mj-ea"/>
                        <a:buAutoNum type="ea1ChtPlain"/>
                        <a:tabLst>
                          <a:tab pos="800100" algn="l"/>
                        </a:tabLs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教師應有實際指導學生學習專業知識之行為。 </a:t>
                      </a:r>
                    </a:p>
                    <a:p>
                      <a:pPr marL="0" lvl="0" indent="-342900" algn="l" defTabSz="914400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  <a:buSzPts val="1100"/>
                        <a:buFont typeface="+mj-ea"/>
                        <a:buAutoNum type="ea1ChtPlain"/>
                        <a:tabLst>
                          <a:tab pos="800100" algn="l"/>
                        </a:tabLs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教學獎助生參與學習活動期間，除原有學生團體保險外，應參照本校「獎助生及學生勞動型兼任助理權益保障處理辦法」加保商業保險方式增加其保障範圍。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2413" y="6464873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17</a:t>
            </a:fld>
            <a:endParaRPr lang="fr-CA" altLang="zh-TW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69377"/>
            <a:ext cx="2465669" cy="3641707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323528" y="4941168"/>
            <a:ext cx="2353394" cy="504056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563888" y="27617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教學實習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活動相關注意事項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843808" y="3284984"/>
            <a:ext cx="6264696" cy="1800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右彎箭號 11"/>
          <p:cNvSpPr/>
          <p:nvPr/>
        </p:nvSpPr>
        <p:spPr>
          <a:xfrm>
            <a:off x="2339752" y="4245760"/>
            <a:ext cx="432048" cy="695408"/>
          </a:xfrm>
          <a:prstGeom prst="bentArrow">
            <a:avLst>
              <a:gd name="adj1" fmla="val 25000"/>
              <a:gd name="adj2" fmla="val 25000"/>
              <a:gd name="adj3" fmla="val 31614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3635896" y="3284984"/>
            <a:ext cx="0" cy="1800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 bwMode="auto">
          <a:xfrm>
            <a:off x="0" y="274638"/>
            <a:ext cx="93245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endParaRPr lang="zh-TW" altLang="en-US" sz="3200" dirty="0"/>
          </a:p>
        </p:txBody>
      </p:sp>
      <p:sp>
        <p:nvSpPr>
          <p:cNvPr id="14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856984" cy="676672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教學實習與實務課程「教學實習活動計畫表」</a:t>
            </a:r>
            <a:r>
              <a:rPr lang="en-US" altLang="zh-TW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62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235268"/>
              </p:ext>
            </p:extLst>
          </p:nvPr>
        </p:nvGraphicFramePr>
        <p:xfrm>
          <a:off x="2881673" y="3284984"/>
          <a:ext cx="6082815" cy="1424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9769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獎助方式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補助標準依各相關單位之規定辦理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05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行政單位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□教學發展中心：分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個月平均核發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月；次月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日發給。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□教務處通識教育中心：分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個月平均核發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月；次月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日發給。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□教務處課務組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課程經營類獎助生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：補助總金額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元按月核發；次月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日發給。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□其他補助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單位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:________________)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：補助總金額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元按月核發；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日發給。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3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教學單位</a:t>
                      </a:r>
                      <a:endParaRPr lang="zh-TW" sz="105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學系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所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學務處助學金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：補助總金額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元按月核發；次月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日發給。</a:t>
                      </a:r>
                    </a:p>
                    <a:p>
                      <a:pPr marL="0" algn="l" defTabSz="914400" rtl="0" eaLnBrk="1" fontAlgn="t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學系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所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經費來源：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___________)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；發放方式：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_________________________</a:t>
                      </a:r>
                      <a:endParaRPr lang="zh-TW" sz="105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2413" y="6464873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18</a:t>
            </a:fld>
            <a:endParaRPr lang="fr-CA" altLang="zh-TW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69377"/>
            <a:ext cx="2465669" cy="3641707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323528" y="5445224"/>
            <a:ext cx="2353394" cy="504056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721138" y="2707767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明列獎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助方式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789197" y="3284984"/>
            <a:ext cx="6319307" cy="14052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右彎箭號 11"/>
          <p:cNvSpPr/>
          <p:nvPr/>
        </p:nvSpPr>
        <p:spPr>
          <a:xfrm>
            <a:off x="2339752" y="4245760"/>
            <a:ext cx="432048" cy="1199464"/>
          </a:xfrm>
          <a:prstGeom prst="bentArrow">
            <a:avLst>
              <a:gd name="adj1" fmla="val 25000"/>
              <a:gd name="adj2" fmla="val 25000"/>
              <a:gd name="adj3" fmla="val 31614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3563888" y="3284984"/>
            <a:ext cx="0" cy="1405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995936" y="3284984"/>
            <a:ext cx="0" cy="1405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563888" y="4077073"/>
            <a:ext cx="540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 bwMode="auto">
          <a:xfrm>
            <a:off x="0" y="274638"/>
            <a:ext cx="93245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endParaRPr lang="zh-TW" altLang="en-US" sz="3200" dirty="0"/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856984" cy="676672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教學實習與實務課程「教學實習活動計畫表」</a:t>
            </a:r>
            <a:r>
              <a:rPr lang="en-US" altLang="zh-TW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50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45624" cy="1143000"/>
          </a:xfrm>
        </p:spPr>
        <p:txBody>
          <a:bodyPr/>
          <a:lstStyle/>
          <a:p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0784" y="975745"/>
            <a:ext cx="8229600" cy="3677392"/>
          </a:xfrm>
        </p:spPr>
        <p:txBody>
          <a:bodyPr/>
          <a:lstStyle/>
          <a:p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597B-A397-4CB3-9660-0097F3AD3601}" type="slidenum">
              <a:rPr lang="fr-CA" altLang="zh-TW" smtClean="0"/>
              <a:pPr/>
              <a:t>19</a:t>
            </a:fld>
            <a:endParaRPr lang="fr-CA" altLang="zh-TW" dirty="0"/>
          </a:p>
        </p:txBody>
      </p:sp>
      <p:sp>
        <p:nvSpPr>
          <p:cNvPr id="26" name="標題 1"/>
          <p:cNvSpPr txBox="1">
            <a:spLocks/>
          </p:cNvSpPr>
          <p:nvPr/>
        </p:nvSpPr>
        <p:spPr bwMode="auto">
          <a:xfrm>
            <a:off x="268905" y="177926"/>
            <a:ext cx="8611184" cy="7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zh-TW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23068"/>
              </p:ext>
            </p:extLst>
          </p:nvPr>
        </p:nvGraphicFramePr>
        <p:xfrm>
          <a:off x="268904" y="1484784"/>
          <a:ext cx="8407552" cy="4247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7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指導教師之責任與義務</a:t>
                      </a:r>
                      <a:endParaRPr lang="zh-TW" altLang="en-US" sz="28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教師應有實際指導學生學習專業知識的行為。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554"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期初師生書面合意簽訂該課程「教學實習活動計畫表」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期末繳交該課程「教學實習活動成績評量表」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2400" dirty="0" smtClean="0"/>
                        <a:t>教學獎助生之指導教師，應與教學獎助生研商學習內容、瞭解教學獎助生進行實習或實務活動之情形，並給予教學指導與回饋。</a:t>
                      </a:r>
                      <a:endParaRPr lang="zh-TW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2400" b="1" dirty="0" smtClean="0"/>
                        <a:t>教師不得要求教學獎助生從事與課程教學無關之事務、以及代教師授課。如未依上述規定，以致有任何涉及勞動權益之相關糾紛，教師須負一切責任。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299624" y="6093296"/>
            <a:ext cx="5416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dirty="0"/>
              <a:t>(</a:t>
            </a:r>
            <a:r>
              <a:rPr lang="zh-TW" altLang="en-US" dirty="0" smtClean="0"/>
              <a:t>國立</a:t>
            </a:r>
            <a:r>
              <a:rPr lang="zh-TW" altLang="en-US" dirty="0"/>
              <a:t>政治大學教學獎助生制度實施</a:t>
            </a:r>
            <a:r>
              <a:rPr lang="zh-TW" altLang="en-US" dirty="0" smtClean="0"/>
              <a:t>辦法第六條摘錄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630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algn="l"/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教學實習與實務課程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</a:t>
            </a:r>
            <a:r>
              <a:rPr lang="zh-TW" altLang="en-US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b="1" dirty="0" smtClean="0">
              <a:solidFill>
                <a:srgbClr val="9C48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 smtClean="0">
              <a:solidFill>
                <a:srgbClr val="9C48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</a:t>
            </a:r>
            <a:endParaRPr lang="en-US" altLang="zh-TW" b="1" dirty="0">
              <a:solidFill>
                <a:srgbClr val="9C48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/>
              <a:t>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92009" y="6475132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2</a:t>
            </a:fld>
            <a:endParaRPr lang="fr-CA" altLang="zh-TW" dirty="0"/>
          </a:p>
        </p:txBody>
      </p:sp>
      <p:sp>
        <p:nvSpPr>
          <p:cNvPr id="5" name="圓角矩形 4"/>
          <p:cNvSpPr/>
          <p:nvPr/>
        </p:nvSpPr>
        <p:spPr>
          <a:xfrm>
            <a:off x="836737" y="2027168"/>
            <a:ext cx="2663884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b="1" dirty="0"/>
          </a:p>
          <a:p>
            <a:pPr algn="ctr"/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804924" y="3474771"/>
            <a:ext cx="2761031" cy="8903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51520" y="1959985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(1)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240098" y="341159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(2)</a:t>
            </a:r>
            <a:endParaRPr lang="zh-TW" altLang="en-US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91020" y="2093947"/>
            <a:ext cx="253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各學院教學實習與實務開課</a:t>
            </a:r>
            <a:r>
              <a:rPr lang="en-US" altLang="zh-TW" sz="2400" b="1" dirty="0" smtClean="0"/>
              <a:t>/</a:t>
            </a:r>
            <a:r>
              <a:rPr lang="zh-TW" altLang="en-US" sz="2400" b="1" dirty="0" smtClean="0"/>
              <a:t>選課</a:t>
            </a:r>
            <a:endParaRPr lang="zh-TW" altLang="en-US" sz="24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69456" y="3574176"/>
            <a:ext cx="24986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/>
              <a:t>課程內容規劃</a:t>
            </a:r>
            <a:endParaRPr lang="zh-TW" altLang="en-US" sz="30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124908" y="1988840"/>
            <a:ext cx="2751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000" b="1">
                <a:latin typeface="Arial"/>
                <a:cs typeface="Arial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0" dirty="0" smtClean="0"/>
              <a:t>開課</a:t>
            </a:r>
            <a:r>
              <a:rPr lang="zh-TW" altLang="en-US" sz="2800" b="0" dirty="0"/>
              <a:t>流程</a:t>
            </a:r>
            <a:endParaRPr lang="en-US" altLang="zh-TW" sz="2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0" dirty="0" smtClean="0"/>
              <a:t>選課</a:t>
            </a:r>
            <a:r>
              <a:rPr lang="zh-TW" altLang="en-US" sz="2800" b="0" dirty="0"/>
              <a:t>流程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139952" y="3103800"/>
            <a:ext cx="2615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3000" b="1">
                <a:latin typeface="Arial"/>
                <a:cs typeface="Arial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0" dirty="0" smtClean="0"/>
              <a:t>教學</a:t>
            </a:r>
            <a:r>
              <a:rPr lang="zh-TW" altLang="en-US" sz="2800" b="0" dirty="0"/>
              <a:t>大綱</a:t>
            </a:r>
            <a:endParaRPr lang="en-US" altLang="zh-TW" sz="2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0" dirty="0" smtClean="0"/>
              <a:t>授課</a:t>
            </a:r>
            <a:r>
              <a:rPr lang="zh-TW" altLang="en-US" sz="2800" b="0" dirty="0"/>
              <a:t>模式</a:t>
            </a:r>
            <a:endParaRPr lang="en-US" altLang="zh-TW" sz="2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0" dirty="0" smtClean="0"/>
              <a:t>評量</a:t>
            </a:r>
            <a:r>
              <a:rPr lang="zh-TW" altLang="en-US" sz="2800" b="0" dirty="0"/>
              <a:t>方式</a:t>
            </a:r>
            <a:endParaRPr lang="en-US" altLang="zh-TW" sz="2800" b="0" dirty="0"/>
          </a:p>
        </p:txBody>
      </p:sp>
      <p:sp>
        <p:nvSpPr>
          <p:cNvPr id="16" name="圓角矩形 15"/>
          <p:cNvSpPr/>
          <p:nvPr/>
        </p:nvSpPr>
        <p:spPr>
          <a:xfrm>
            <a:off x="815157" y="4844083"/>
            <a:ext cx="2750799" cy="8903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261159" y="4767057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(3)</a:t>
            </a:r>
            <a:endParaRPr lang="zh-TW" altLang="en-US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97976" y="5010165"/>
            <a:ext cx="26712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 smtClean="0"/>
              <a:t>參與修習流程</a:t>
            </a:r>
            <a:endParaRPr lang="zh-TW" altLang="en-US" sz="3000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139952" y="4654296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Arial"/>
                <a:cs typeface="Arial"/>
              </a:rPr>
              <a:t>指導教師與學生之責任</a:t>
            </a:r>
            <a:r>
              <a:rPr lang="en-US" altLang="zh-TW" sz="2800" dirty="0" smtClean="0">
                <a:latin typeface="Arial"/>
                <a:cs typeface="Arial"/>
              </a:rPr>
              <a:t>/</a:t>
            </a:r>
            <a:r>
              <a:rPr lang="zh-TW" altLang="en-US" sz="2800" dirty="0" smtClean="0">
                <a:latin typeface="Arial"/>
                <a:cs typeface="Arial"/>
              </a:rPr>
              <a:t>義務</a:t>
            </a:r>
            <a:endParaRPr lang="en-US" altLang="zh-TW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相關</a:t>
            </a:r>
            <a:r>
              <a:rPr lang="zh-TW" altLang="en-US" sz="2800" dirty="0"/>
              <a:t>表件說明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/>
              <a:t>流程說明</a:t>
            </a:r>
            <a:endParaRPr lang="en-US" altLang="zh-TW" sz="2800" dirty="0" smtClean="0"/>
          </a:p>
        </p:txBody>
      </p:sp>
      <p:sp>
        <p:nvSpPr>
          <p:cNvPr id="36" name="文字方塊 35"/>
          <p:cNvSpPr txBox="1"/>
          <p:nvPr/>
        </p:nvSpPr>
        <p:spPr>
          <a:xfrm>
            <a:off x="765808" y="6258048"/>
            <a:ext cx="783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sz="1200" dirty="0"/>
              <a:t>國立政治大學教學實習與實務課程作業</a:t>
            </a:r>
            <a:r>
              <a:rPr lang="zh-TW" altLang="en-US" sz="1200" dirty="0" smtClean="0"/>
              <a:t>原則</a:t>
            </a:r>
            <a:r>
              <a:rPr lang="zh-TW" altLang="en-US" sz="1200" dirty="0"/>
              <a:t>、</a:t>
            </a:r>
            <a:r>
              <a:rPr lang="zh-TW" altLang="en-US" sz="1200" dirty="0" smtClean="0"/>
              <a:t>各學院開設「教學</a:t>
            </a:r>
            <a:r>
              <a:rPr lang="zh-TW" altLang="en-US" sz="1200" dirty="0"/>
              <a:t>實習與</a:t>
            </a:r>
            <a:r>
              <a:rPr lang="zh-TW" altLang="en-US" sz="1200" dirty="0" smtClean="0"/>
              <a:t>實務」課程作業流程</a:t>
            </a:r>
            <a:endParaRPr lang="en-US" altLang="zh-TW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TW" altLang="en-US" sz="1200" dirty="0" smtClean="0"/>
              <a:t>國立政治大學教學獎助生制度實施辦法</a:t>
            </a:r>
            <a:endParaRPr lang="en-US" altLang="zh-TW" sz="1200" dirty="0" smtClean="0"/>
          </a:p>
        </p:txBody>
      </p:sp>
      <p:sp>
        <p:nvSpPr>
          <p:cNvPr id="51" name="向下箭號 50"/>
          <p:cNvSpPr/>
          <p:nvPr/>
        </p:nvSpPr>
        <p:spPr>
          <a:xfrm>
            <a:off x="1763688" y="3042831"/>
            <a:ext cx="720080" cy="361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向下箭號 51"/>
          <p:cNvSpPr/>
          <p:nvPr/>
        </p:nvSpPr>
        <p:spPr>
          <a:xfrm>
            <a:off x="1763688" y="4436060"/>
            <a:ext cx="720080" cy="3610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左大括弧 52"/>
          <p:cNvSpPr/>
          <p:nvPr/>
        </p:nvSpPr>
        <p:spPr>
          <a:xfrm>
            <a:off x="3655486" y="2160040"/>
            <a:ext cx="340450" cy="692896"/>
          </a:xfrm>
          <a:prstGeom prst="leftBrac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左大括弧 53"/>
          <p:cNvSpPr/>
          <p:nvPr/>
        </p:nvSpPr>
        <p:spPr>
          <a:xfrm>
            <a:off x="3635896" y="3368445"/>
            <a:ext cx="392869" cy="996659"/>
          </a:xfrm>
          <a:prstGeom prst="leftBrac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左大括弧 54"/>
          <p:cNvSpPr/>
          <p:nvPr/>
        </p:nvSpPr>
        <p:spPr>
          <a:xfrm>
            <a:off x="3655485" y="4844083"/>
            <a:ext cx="392869" cy="1105197"/>
          </a:xfrm>
          <a:prstGeom prst="leftBrac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765808" y="5999633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相關辦法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93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45624" cy="1143000"/>
          </a:xfrm>
        </p:spPr>
        <p:txBody>
          <a:bodyPr/>
          <a:lstStyle/>
          <a:p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0784" y="975745"/>
            <a:ext cx="8229600" cy="3677392"/>
          </a:xfrm>
        </p:spPr>
        <p:txBody>
          <a:bodyPr/>
          <a:lstStyle/>
          <a:p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1597B-A397-4CB3-9660-0097F3AD3601}" type="slidenum">
              <a:rPr lang="fr-CA" altLang="zh-TW" smtClean="0"/>
              <a:pPr/>
              <a:t>20</a:t>
            </a:fld>
            <a:endParaRPr lang="fr-CA" altLang="zh-TW" dirty="0"/>
          </a:p>
        </p:txBody>
      </p:sp>
      <p:sp>
        <p:nvSpPr>
          <p:cNvPr id="26" name="標題 1"/>
          <p:cNvSpPr txBox="1">
            <a:spLocks/>
          </p:cNvSpPr>
          <p:nvPr/>
        </p:nvSpPr>
        <p:spPr bwMode="auto">
          <a:xfrm>
            <a:off x="268905" y="177926"/>
            <a:ext cx="8611184" cy="7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zh-TW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807415"/>
              </p:ext>
            </p:extLst>
          </p:nvPr>
        </p:nvGraphicFramePr>
        <p:xfrm>
          <a:off x="268904" y="1484784"/>
          <a:ext cx="8407552" cy="3424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7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教學獎助生之責任與義務</a:t>
                      </a:r>
                      <a:endParaRPr lang="zh-TW" altLang="en-US" sz="28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</a:t>
                      </a: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參與教學實習與實務課程者，</a:t>
                      </a: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修課要求依各開課單位教學大綱辦理。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554"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</a:t>
                      </a: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期初師生書面合意簽訂該課程「教學實習活動計畫表」，進行教學實習活動。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如有未依據教學實習活動計畫表進行或違背教學倫理、校規等情事者，得由教師提出終止學習活動，教學獎助生得依期限辦理申請棄修教學實習與實務課程，並不得支領學習津貼。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299624" y="6093296"/>
            <a:ext cx="5416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dirty="0"/>
              <a:t>(</a:t>
            </a:r>
            <a:r>
              <a:rPr lang="zh-TW" altLang="en-US" dirty="0" smtClean="0"/>
              <a:t>國立</a:t>
            </a:r>
            <a:r>
              <a:rPr lang="zh-TW" altLang="en-US" dirty="0"/>
              <a:t>政治大學教學獎助生制度實施</a:t>
            </a:r>
            <a:r>
              <a:rPr lang="zh-TW" altLang="en-US" dirty="0" smtClean="0"/>
              <a:t>辦法第五條摘錄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51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0" y="2757835"/>
            <a:ext cx="2623531" cy="3736682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399024" y="2924943"/>
            <a:ext cx="1940728" cy="1136481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右彎箭號 36"/>
          <p:cNvSpPr/>
          <p:nvPr/>
        </p:nvSpPr>
        <p:spPr>
          <a:xfrm>
            <a:off x="2202331" y="2281789"/>
            <a:ext cx="545320" cy="695408"/>
          </a:xfrm>
          <a:prstGeom prst="bentArrow">
            <a:avLst>
              <a:gd name="adj1" fmla="val 25000"/>
              <a:gd name="adj2" fmla="val 25000"/>
              <a:gd name="adj3" fmla="val 31614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 bwMode="auto">
          <a:xfrm>
            <a:off x="0" y="-27384"/>
            <a:ext cx="93245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endParaRPr lang="zh-TW" altLang="en-US" sz="3200" dirty="0"/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251520" y="1038746"/>
            <a:ext cx="8856984" cy="676672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獎助生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參與學習流程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0566" y="260648"/>
            <a:ext cx="82296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9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2413" y="6464873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21</a:t>
            </a:fld>
            <a:endParaRPr lang="fr-CA" altLang="zh-TW" dirty="0"/>
          </a:p>
        </p:txBody>
      </p:sp>
      <p:sp>
        <p:nvSpPr>
          <p:cNvPr id="18" name="文字方塊 3"/>
          <p:cNvSpPr txBox="1"/>
          <p:nvPr/>
        </p:nvSpPr>
        <p:spPr>
          <a:xfrm>
            <a:off x="6804248" y="2391727"/>
            <a:ext cx="2088231" cy="58547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kern="100" dirty="0">
                <a:effectLst/>
                <a:ea typeface="新細明體"/>
                <a:cs typeface="Times New Roman"/>
              </a:rPr>
              <a:t>獲教學單位</a:t>
            </a:r>
            <a:r>
              <a:rPr lang="zh-TW" sz="1600" kern="100" dirty="0" smtClean="0">
                <a:effectLst/>
                <a:ea typeface="新細明體"/>
                <a:cs typeface="Times New Roman"/>
              </a:rPr>
              <a:t>補助</a:t>
            </a:r>
            <a:endParaRPr lang="zh-TW" sz="1600" kern="100" dirty="0">
              <a:effectLst/>
              <a:ea typeface="新細明體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sz="1600" kern="100" dirty="0">
                <a:effectLst/>
                <a:ea typeface="新細明體"/>
                <a:cs typeface="Times New Roman"/>
              </a:rPr>
              <a:t>之</a:t>
            </a:r>
            <a:r>
              <a:rPr lang="zh-TW" sz="1600" b="1" kern="100" dirty="0">
                <a:effectLst/>
                <a:ea typeface="新細明體"/>
                <a:cs typeface="Times New Roman"/>
              </a:rPr>
              <a:t>教學獎助生</a:t>
            </a:r>
            <a:endParaRPr lang="zh-TW" sz="1600" kern="100" dirty="0">
              <a:effectLst/>
              <a:ea typeface="新細明體"/>
              <a:cs typeface="Times New Roman"/>
            </a:endParaRPr>
          </a:p>
        </p:txBody>
      </p:sp>
      <p:sp>
        <p:nvSpPr>
          <p:cNvPr id="20" name="文字方塊 5"/>
          <p:cNvSpPr txBox="1"/>
          <p:nvPr/>
        </p:nvSpPr>
        <p:spPr>
          <a:xfrm>
            <a:off x="3707904" y="4211003"/>
            <a:ext cx="3594839" cy="77207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b="1" kern="100" dirty="0">
                <a:solidFill>
                  <a:srgbClr val="4F6228"/>
                </a:solidFill>
                <a:effectLst/>
                <a:ea typeface="新細明體"/>
                <a:cs typeface="Times New Roman"/>
              </a:rPr>
              <a:t>各學院</a:t>
            </a:r>
            <a:r>
              <a:rPr lang="zh-TW" sz="1600" kern="100" dirty="0">
                <a:effectLst/>
                <a:ea typeface="新細明體"/>
                <a:cs typeface="Times New Roman"/>
              </a:rPr>
              <a:t>開設「教學實習與實務」</a:t>
            </a:r>
            <a:r>
              <a:rPr lang="zh-TW" sz="1600" kern="100" dirty="0" smtClean="0">
                <a:effectLst/>
                <a:ea typeface="新細明體"/>
                <a:cs typeface="Times New Roman"/>
              </a:rPr>
              <a:t>課程</a:t>
            </a:r>
            <a:endParaRPr lang="zh-TW" sz="1600" kern="100" dirty="0">
              <a:effectLst/>
              <a:ea typeface="新細明體"/>
              <a:cs typeface="Times New Roman"/>
            </a:endParaRPr>
          </a:p>
        </p:txBody>
      </p:sp>
      <p:sp>
        <p:nvSpPr>
          <p:cNvPr id="21" name="文字方塊 12"/>
          <p:cNvSpPr txBox="1"/>
          <p:nvPr/>
        </p:nvSpPr>
        <p:spPr>
          <a:xfrm>
            <a:off x="2915817" y="2359659"/>
            <a:ext cx="3275254" cy="60579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kern="100" dirty="0">
                <a:effectLst/>
                <a:ea typeface="新細明體"/>
                <a:cs typeface="Times New Roman"/>
              </a:rPr>
              <a:t>獲教學發展中心、教務處</a:t>
            </a:r>
          </a:p>
          <a:p>
            <a:pPr algn="ctr">
              <a:spcAft>
                <a:spcPts val="0"/>
              </a:spcAft>
            </a:pPr>
            <a:r>
              <a:rPr lang="zh-TW" sz="1600" kern="100" dirty="0">
                <a:effectLst/>
                <a:ea typeface="新細明體"/>
                <a:cs typeface="Times New Roman"/>
              </a:rPr>
              <a:t>或其他行政單位補助之</a:t>
            </a:r>
            <a:r>
              <a:rPr lang="zh-TW" sz="1600" b="1" kern="100" dirty="0">
                <a:effectLst/>
                <a:ea typeface="新細明體"/>
                <a:cs typeface="Times New Roman"/>
              </a:rPr>
              <a:t>教學獎助生</a:t>
            </a:r>
            <a:endParaRPr lang="zh-TW" sz="1600" kern="100" dirty="0">
              <a:effectLst/>
              <a:ea typeface="新細明體"/>
              <a:cs typeface="Times New Roman"/>
            </a:endParaRPr>
          </a:p>
        </p:txBody>
      </p:sp>
      <p:sp>
        <p:nvSpPr>
          <p:cNvPr id="22" name="文字方塊 13"/>
          <p:cNvSpPr txBox="1"/>
          <p:nvPr/>
        </p:nvSpPr>
        <p:spPr>
          <a:xfrm>
            <a:off x="4997073" y="1644332"/>
            <a:ext cx="1378585" cy="3524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kern="100">
                <a:effectLst/>
                <a:ea typeface="新細明體"/>
                <a:cs typeface="Times New Roman"/>
              </a:rPr>
              <a:t>本校學生</a:t>
            </a:r>
          </a:p>
        </p:txBody>
      </p:sp>
      <p:sp>
        <p:nvSpPr>
          <p:cNvPr id="23" name="文字方塊 17"/>
          <p:cNvSpPr txBox="1"/>
          <p:nvPr/>
        </p:nvSpPr>
        <p:spPr>
          <a:xfrm>
            <a:off x="7472500" y="4200842"/>
            <a:ext cx="2788132" cy="78223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1600" kern="100" dirty="0">
                <a:effectLst/>
                <a:ea typeface="新細明體"/>
                <a:cs typeface="Times New Roman"/>
              </a:rPr>
              <a:t>相關學習準則、評量方式、學分或畢業條件採計及獎助方式，依各相關單位辦理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4141728" y="2182177"/>
            <a:ext cx="3706635" cy="107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6904613" y="2965767"/>
            <a:ext cx="0" cy="198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8357999" y="3175317"/>
            <a:ext cx="0" cy="1549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字方塊 41"/>
          <p:cNvSpPr txBox="1"/>
          <p:nvPr/>
        </p:nvSpPr>
        <p:spPr>
          <a:xfrm>
            <a:off x="4922599" y="3365748"/>
            <a:ext cx="1974215" cy="55626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接受專業教學實務</a:t>
            </a:r>
          </a:p>
          <a:p>
            <a:pPr>
              <a:spcAft>
                <a:spcPts val="0"/>
              </a:spcAft>
            </a:pP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能力技巧培養者</a:t>
            </a:r>
          </a:p>
          <a:p>
            <a:pPr>
              <a:spcAft>
                <a:spcPts val="0"/>
              </a:spcAft>
            </a:pPr>
            <a:r>
              <a:rPr lang="en-US" sz="1600" kern="100" dirty="0">
                <a:effectLst/>
                <a:latin typeface="Calibri"/>
                <a:ea typeface="新細明體"/>
                <a:cs typeface="Times New Roman"/>
              </a:rPr>
              <a:t> </a:t>
            </a:r>
            <a:endParaRPr lang="zh-TW" sz="1600" kern="100" dirty="0">
              <a:effectLst/>
              <a:latin typeface="Calibri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100" dirty="0">
                <a:effectLst/>
                <a:latin typeface="Calibri"/>
                <a:ea typeface="新細明體"/>
                <a:cs typeface="Times New Roman"/>
              </a:rPr>
              <a:t> </a:t>
            </a:r>
            <a:endParaRPr lang="zh-TW" sz="16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28" name="文字方塊 42"/>
          <p:cNvSpPr txBox="1"/>
          <p:nvPr/>
        </p:nvSpPr>
        <p:spPr>
          <a:xfrm>
            <a:off x="7488048" y="3356992"/>
            <a:ext cx="2559099" cy="52571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參與屬專業養成範圍且</a:t>
            </a:r>
          </a:p>
          <a:p>
            <a:pPr>
              <a:spcAft>
                <a:spcPts val="0"/>
              </a:spcAft>
            </a:pP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無選擇權之實習課程者</a:t>
            </a:r>
          </a:p>
        </p:txBody>
      </p:sp>
      <p:cxnSp>
        <p:nvCxnSpPr>
          <p:cNvPr id="29" name="直線接點 28"/>
          <p:cNvCxnSpPr/>
          <p:nvPr/>
        </p:nvCxnSpPr>
        <p:spPr>
          <a:xfrm>
            <a:off x="5701923" y="1999297"/>
            <a:ext cx="0" cy="19367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39" name="直線接點 38"/>
          <p:cNvCxnSpPr/>
          <p:nvPr/>
        </p:nvCxnSpPr>
        <p:spPr>
          <a:xfrm>
            <a:off x="4141093" y="2181542"/>
            <a:ext cx="0" cy="19875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40" name="直線接點 39"/>
          <p:cNvCxnSpPr/>
          <p:nvPr/>
        </p:nvCxnSpPr>
        <p:spPr>
          <a:xfrm>
            <a:off x="4141728" y="2978467"/>
            <a:ext cx="0" cy="60579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41" name="直線單箭頭接點 40"/>
          <p:cNvCxnSpPr/>
          <p:nvPr/>
        </p:nvCxnSpPr>
        <p:spPr>
          <a:xfrm>
            <a:off x="4141728" y="3584892"/>
            <a:ext cx="784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8361432" y="3882707"/>
            <a:ext cx="0" cy="328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5691763" y="3922008"/>
            <a:ext cx="0" cy="27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5691763" y="3177222"/>
            <a:ext cx="26696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7848363" y="2199321"/>
            <a:ext cx="0" cy="19875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46" name="直線接點 45"/>
          <p:cNvCxnSpPr/>
          <p:nvPr/>
        </p:nvCxnSpPr>
        <p:spPr>
          <a:xfrm>
            <a:off x="5676320" y="3177222"/>
            <a:ext cx="0" cy="1549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5691763" y="4983073"/>
            <a:ext cx="0" cy="318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圓角矩形 37"/>
          <p:cNvSpPr/>
          <p:nvPr/>
        </p:nvSpPr>
        <p:spPr>
          <a:xfrm>
            <a:off x="2849043" y="1556792"/>
            <a:ext cx="6259461" cy="38884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4467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0" y="2757835"/>
            <a:ext cx="2623531" cy="3736682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183000" y="4160966"/>
            <a:ext cx="1940728" cy="924218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10"/>
          <p:cNvSpPr txBox="1"/>
          <p:nvPr/>
        </p:nvSpPr>
        <p:spPr>
          <a:xfrm>
            <a:off x="4776344" y="2170631"/>
            <a:ext cx="4044128" cy="78105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b="1" kern="100" dirty="0">
                <a:solidFill>
                  <a:srgbClr val="E36C0A"/>
                </a:solidFill>
                <a:effectLst/>
                <a:latin typeface="Calibri"/>
                <a:ea typeface="新細明體"/>
                <a:cs typeface="Times New Roman"/>
              </a:rPr>
              <a:t>教學獎助生</a:t>
            </a: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填寫教學實習與實務課程</a:t>
            </a:r>
          </a:p>
          <a:p>
            <a:pPr algn="ctr">
              <a:spcAft>
                <a:spcPts val="0"/>
              </a:spcAft>
            </a:pP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「教學實習活動計畫表」，與指導教師雙方簽章後送交</a:t>
            </a:r>
            <a:r>
              <a:rPr lang="zh-TW" sz="1600" kern="100" dirty="0">
                <a:solidFill>
                  <a:srgbClr val="0000FF"/>
                </a:solidFill>
                <a:effectLst/>
                <a:latin typeface="Calibri"/>
                <a:ea typeface="新細明體"/>
                <a:cs typeface="Times New Roman"/>
              </a:rPr>
              <a:t>其所屬系所</a:t>
            </a: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，提出修課申請</a:t>
            </a:r>
          </a:p>
        </p:txBody>
      </p:sp>
      <p:sp>
        <p:nvSpPr>
          <p:cNvPr id="31" name="文字方塊 68"/>
          <p:cNvSpPr txBox="1"/>
          <p:nvPr/>
        </p:nvSpPr>
        <p:spPr>
          <a:xfrm>
            <a:off x="4775708" y="3293095"/>
            <a:ext cx="4044764" cy="927993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b="1" kern="100" dirty="0">
                <a:solidFill>
                  <a:srgbClr val="0000FF"/>
                </a:solidFill>
                <a:effectLst/>
                <a:latin typeface="Calibri"/>
                <a:ea typeface="新細明體"/>
                <a:cs typeface="Times New Roman"/>
              </a:rPr>
              <a:t>各系所</a:t>
            </a: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彙整教學獎助生資料，</a:t>
            </a:r>
          </a:p>
          <a:p>
            <a:pPr algn="ctr">
              <a:spcAft>
                <a:spcPts val="0"/>
              </a:spcAft>
            </a:pP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將教學獎助生名單及「教學實習活動計畫表」</a:t>
            </a:r>
          </a:p>
          <a:p>
            <a:pPr algn="ctr">
              <a:spcAft>
                <a:spcPts val="0"/>
              </a:spcAft>
            </a:pP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彙送</a:t>
            </a:r>
            <a:r>
              <a:rPr lang="zh-TW" sz="1600" kern="100" dirty="0">
                <a:solidFill>
                  <a:srgbClr val="4F6228"/>
                </a:solidFill>
                <a:effectLst/>
                <a:latin typeface="Calibri"/>
                <a:ea typeface="新細明體"/>
                <a:cs typeface="Times New Roman"/>
              </a:rPr>
              <a:t>所屬</a:t>
            </a:r>
            <a:r>
              <a:rPr lang="zh-TW" sz="1600" kern="100" dirty="0" smtClean="0">
                <a:solidFill>
                  <a:srgbClr val="4F6228"/>
                </a:solidFill>
                <a:effectLst/>
                <a:latin typeface="Calibri"/>
                <a:ea typeface="新細明體"/>
                <a:cs typeface="Times New Roman"/>
              </a:rPr>
              <a:t>學院</a:t>
            </a:r>
            <a:r>
              <a:rPr lang="zh-TW" sz="1600" kern="100" dirty="0" smtClean="0">
                <a:effectLst/>
                <a:latin typeface="Calibri"/>
                <a:ea typeface="新細明體"/>
                <a:cs typeface="Times New Roman"/>
              </a:rPr>
              <a:t>並</a:t>
            </a: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留存副本乙份</a:t>
            </a:r>
          </a:p>
        </p:txBody>
      </p:sp>
      <p:cxnSp>
        <p:nvCxnSpPr>
          <p:cNvPr id="32" name="直線單箭頭接點 31"/>
          <p:cNvCxnSpPr/>
          <p:nvPr/>
        </p:nvCxnSpPr>
        <p:spPr>
          <a:xfrm>
            <a:off x="6726400" y="2982997"/>
            <a:ext cx="0" cy="26860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33" name="文字方塊 72"/>
          <p:cNvSpPr txBox="1"/>
          <p:nvPr/>
        </p:nvSpPr>
        <p:spPr>
          <a:xfrm>
            <a:off x="4740878" y="4599537"/>
            <a:ext cx="4079594" cy="648072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b="1" kern="100" dirty="0">
                <a:solidFill>
                  <a:srgbClr val="4F6228"/>
                </a:solidFill>
                <a:effectLst/>
                <a:latin typeface="Calibri"/>
                <a:ea typeface="新細明體"/>
                <a:cs typeface="Times New Roman"/>
              </a:rPr>
              <a:t>各學院</a:t>
            </a: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進行「教學實習與實務課程」之選課作業</a:t>
            </a:r>
          </a:p>
        </p:txBody>
      </p:sp>
      <p:cxnSp>
        <p:nvCxnSpPr>
          <p:cNvPr id="34" name="直線單箭頭接點 33"/>
          <p:cNvCxnSpPr/>
          <p:nvPr/>
        </p:nvCxnSpPr>
        <p:spPr>
          <a:xfrm>
            <a:off x="6732240" y="4240515"/>
            <a:ext cx="0" cy="26860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35" name="文字方塊 8"/>
          <p:cNvSpPr txBox="1"/>
          <p:nvPr/>
        </p:nvSpPr>
        <p:spPr>
          <a:xfrm>
            <a:off x="2998344" y="2756736"/>
            <a:ext cx="1386205" cy="167957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zh-TW" sz="1200" kern="100" dirty="0">
                <a:effectLst/>
                <a:latin typeface="Calibri"/>
                <a:ea typeface="新細明體"/>
                <a:cs typeface="Times New Roman"/>
              </a:rPr>
              <a:t>獲</a:t>
            </a:r>
            <a:r>
              <a:rPr lang="zh-TW" sz="1200" kern="100" dirty="0">
                <a:solidFill>
                  <a:srgbClr val="FF0000"/>
                </a:solidFill>
                <a:effectLst/>
                <a:latin typeface="Calibri"/>
                <a:ea typeface="新細明體"/>
                <a:cs typeface="Times New Roman"/>
              </a:rPr>
              <a:t>教學發展中心、教務處或其他行政單位</a:t>
            </a:r>
            <a:r>
              <a:rPr lang="zh-TW" sz="1200" kern="100" dirty="0">
                <a:effectLst/>
                <a:latin typeface="Calibri"/>
                <a:ea typeface="新細明體"/>
                <a:cs typeface="Times New Roman"/>
              </a:rPr>
              <a:t>經費補助之</a:t>
            </a:r>
            <a:r>
              <a:rPr lang="zh-TW" sz="1200" b="1" kern="100" dirty="0">
                <a:solidFill>
                  <a:srgbClr val="0000FF"/>
                </a:solidFill>
                <a:effectLst/>
                <a:latin typeface="Calibri"/>
                <a:ea typeface="新細明體"/>
                <a:cs typeface="Times New Roman"/>
              </a:rPr>
              <a:t>各系所</a:t>
            </a:r>
            <a:r>
              <a:rPr lang="zh-TW" sz="1200" kern="100" dirty="0">
                <a:effectLst/>
                <a:latin typeface="Calibri"/>
                <a:ea typeface="新細明體"/>
                <a:cs typeface="Times New Roman"/>
              </a:rPr>
              <a:t>，複印教學實習活動計畫表乙份彙送補助單位</a:t>
            </a:r>
          </a:p>
        </p:txBody>
      </p:sp>
      <p:cxnSp>
        <p:nvCxnSpPr>
          <p:cNvPr id="36" name="直線單箭頭接點 35"/>
          <p:cNvCxnSpPr/>
          <p:nvPr/>
        </p:nvCxnSpPr>
        <p:spPr>
          <a:xfrm flipH="1">
            <a:off x="4374389" y="3651451"/>
            <a:ext cx="4019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右彎箭號 36"/>
          <p:cNvSpPr/>
          <p:nvPr/>
        </p:nvSpPr>
        <p:spPr>
          <a:xfrm>
            <a:off x="1907704" y="3465558"/>
            <a:ext cx="1090640" cy="695408"/>
          </a:xfrm>
          <a:prstGeom prst="bentArrow">
            <a:avLst>
              <a:gd name="adj1" fmla="val 25000"/>
              <a:gd name="adj2" fmla="val 25000"/>
              <a:gd name="adj3" fmla="val 31614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8" name="圓角矩形 37"/>
          <p:cNvSpPr/>
          <p:nvPr/>
        </p:nvSpPr>
        <p:spPr>
          <a:xfrm>
            <a:off x="2998344" y="2089090"/>
            <a:ext cx="6067648" cy="33561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 bwMode="auto">
          <a:xfrm>
            <a:off x="0" y="-27384"/>
            <a:ext cx="93245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endParaRPr lang="zh-TW" altLang="en-US" sz="3200" dirty="0"/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251520" y="1038746"/>
            <a:ext cx="8856984" cy="676672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獎助生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參與學習流程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0566" y="260648"/>
            <a:ext cx="8229600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9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2413" y="6464873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22</a:t>
            </a:fld>
            <a:endParaRPr lang="fr-CA" altLang="zh-TW" dirty="0"/>
          </a:p>
        </p:txBody>
      </p:sp>
    </p:spTree>
    <p:extLst>
      <p:ext uri="{BB962C8B-B14F-4D97-AF65-F5344CB8AC3E}">
        <p14:creationId xmlns:p14="http://schemas.microsoft.com/office/powerpoint/2010/main" val="33178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0" y="2757835"/>
            <a:ext cx="2623531" cy="3736682"/>
          </a:xfrm>
          <a:prstGeom prst="rect">
            <a:avLst/>
          </a:prstGeom>
        </p:spPr>
      </p:pic>
      <p:sp>
        <p:nvSpPr>
          <p:cNvPr id="78" name="Espace réservé du contenu 2"/>
          <p:cNvSpPr txBox="1">
            <a:spLocks/>
          </p:cNvSpPr>
          <p:nvPr/>
        </p:nvSpPr>
        <p:spPr bwMode="auto">
          <a:xfrm>
            <a:off x="486696" y="1859557"/>
            <a:ext cx="8579296" cy="45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93876" y="5085184"/>
            <a:ext cx="2601777" cy="1080120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7"/>
          <p:cNvSpPr txBox="1"/>
          <p:nvPr/>
        </p:nvSpPr>
        <p:spPr>
          <a:xfrm>
            <a:off x="4753450" y="2337435"/>
            <a:ext cx="2482845" cy="803533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b="1" kern="100" dirty="0">
                <a:solidFill>
                  <a:srgbClr val="E36C0A"/>
                </a:solidFill>
                <a:effectLst/>
                <a:latin typeface="Calibri"/>
                <a:ea typeface="新細明體"/>
                <a:cs typeface="Times New Roman"/>
              </a:rPr>
              <a:t>教學獎助生</a:t>
            </a: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進行學習</a:t>
            </a:r>
            <a:r>
              <a:rPr lang="zh-TW" sz="1600" kern="100" dirty="0" smtClean="0">
                <a:effectLst/>
                <a:latin typeface="Calibri"/>
                <a:ea typeface="新細明體"/>
                <a:cs typeface="Times New Roman"/>
              </a:rPr>
              <a:t>活動</a:t>
            </a:r>
            <a:endParaRPr lang="en-US" altLang="zh-TW" sz="1600" kern="100" dirty="0" smtClean="0">
              <a:effectLst/>
              <a:latin typeface="Calibri"/>
              <a:ea typeface="新細明體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altLang="zh-TW" sz="1600" kern="100" dirty="0" smtClean="0">
                <a:latin typeface="Calibri"/>
                <a:ea typeface="新細明體"/>
                <a:cs typeface="Times New Roman"/>
              </a:rPr>
              <a:t>(</a:t>
            </a:r>
            <a:r>
              <a:rPr lang="zh-TW" altLang="en-US" sz="1600" kern="100" dirty="0" smtClean="0">
                <a:latin typeface="Calibri"/>
                <a:ea typeface="新細明體"/>
                <a:cs typeface="Times New Roman"/>
              </a:rPr>
              <a:t>包含研習課程與教學實習活動</a:t>
            </a:r>
            <a:r>
              <a:rPr lang="en-US" altLang="zh-TW" sz="1600" kern="100" dirty="0" smtClean="0">
                <a:latin typeface="Calibri"/>
                <a:ea typeface="新細明體"/>
                <a:cs typeface="Times New Roman"/>
              </a:rPr>
              <a:t>)</a:t>
            </a:r>
            <a:endParaRPr lang="zh-TW" sz="16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14" name="文字方塊 6"/>
          <p:cNvSpPr txBox="1"/>
          <p:nvPr/>
        </p:nvSpPr>
        <p:spPr>
          <a:xfrm>
            <a:off x="3699986" y="3578860"/>
            <a:ext cx="4746307" cy="714236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kern="100" dirty="0" smtClean="0">
                <a:effectLst/>
                <a:latin typeface="Calibri"/>
                <a:ea typeface="新細明體"/>
                <a:cs typeface="Times New Roman"/>
              </a:rPr>
              <a:t>學期課程</a:t>
            </a: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結束，</a:t>
            </a:r>
            <a:r>
              <a:rPr lang="zh-TW" sz="1600" b="1" kern="100" dirty="0">
                <a:solidFill>
                  <a:srgbClr val="632423"/>
                </a:solidFill>
                <a:effectLst/>
                <a:latin typeface="Calibri"/>
                <a:ea typeface="新細明體"/>
                <a:cs typeface="Times New Roman"/>
              </a:rPr>
              <a:t>指導教師</a:t>
            </a: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填寫「教學實習活動成績評量表」</a:t>
            </a:r>
            <a:r>
              <a:rPr lang="zh-TW" sz="1600" b="1" kern="100" dirty="0" smtClean="0">
                <a:effectLst/>
                <a:latin typeface="Calibri"/>
                <a:ea typeface="新細明體"/>
                <a:cs typeface="Times New Roman"/>
              </a:rPr>
              <a:t>，</a:t>
            </a:r>
            <a:r>
              <a:rPr lang="zh-TW" sz="1600" kern="100" dirty="0" smtClean="0">
                <a:effectLst/>
                <a:latin typeface="Calibri"/>
                <a:ea typeface="新細明體"/>
                <a:cs typeface="Times New Roman"/>
              </a:rPr>
              <a:t>送交</a:t>
            </a:r>
            <a:r>
              <a:rPr lang="zh-TW" sz="1600" kern="100" dirty="0">
                <a:solidFill>
                  <a:srgbClr val="E36C0A"/>
                </a:solidFill>
                <a:effectLst/>
                <a:latin typeface="Calibri"/>
                <a:ea typeface="新細明體"/>
                <a:cs typeface="Times New Roman"/>
              </a:rPr>
              <a:t>教學獎助生</a:t>
            </a:r>
            <a:r>
              <a:rPr lang="zh-TW" sz="1600" kern="100" dirty="0">
                <a:solidFill>
                  <a:srgbClr val="0000FF"/>
                </a:solidFill>
                <a:effectLst/>
                <a:latin typeface="Calibri"/>
                <a:ea typeface="新細明體"/>
                <a:cs typeface="Times New Roman"/>
              </a:rPr>
              <a:t>其所屬系所</a:t>
            </a:r>
            <a:endParaRPr lang="zh-TW" sz="16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5791993" y="3273425"/>
            <a:ext cx="0" cy="26860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16" name="文字方塊 43"/>
          <p:cNvSpPr txBox="1"/>
          <p:nvPr/>
        </p:nvSpPr>
        <p:spPr>
          <a:xfrm>
            <a:off x="3699986" y="4613476"/>
            <a:ext cx="4746307" cy="665692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600" b="1" kern="100" dirty="0">
                <a:solidFill>
                  <a:srgbClr val="0000FF"/>
                </a:solidFill>
                <a:effectLst/>
                <a:latin typeface="Calibri"/>
                <a:ea typeface="新細明體"/>
                <a:cs typeface="Times New Roman"/>
              </a:rPr>
              <a:t>各系所</a:t>
            </a: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彙整教學實習活動成績評量表結果彙送</a:t>
            </a:r>
            <a:r>
              <a:rPr lang="zh-TW" sz="1600" kern="100" dirty="0">
                <a:solidFill>
                  <a:srgbClr val="4F6228"/>
                </a:solidFill>
                <a:effectLst/>
                <a:latin typeface="Calibri"/>
                <a:ea typeface="新細明體"/>
                <a:cs typeface="Times New Roman"/>
              </a:rPr>
              <a:t>所屬</a:t>
            </a:r>
            <a:r>
              <a:rPr lang="zh-TW" sz="1600" kern="100" dirty="0" smtClean="0">
                <a:solidFill>
                  <a:srgbClr val="4F6228"/>
                </a:solidFill>
                <a:effectLst/>
                <a:latin typeface="Calibri"/>
                <a:ea typeface="新細明體"/>
                <a:cs typeface="Times New Roman"/>
              </a:rPr>
              <a:t>學院</a:t>
            </a:r>
            <a:r>
              <a:rPr lang="zh-TW" sz="1600" kern="100" dirty="0" smtClean="0">
                <a:effectLst/>
                <a:latin typeface="Calibri"/>
                <a:ea typeface="新細明體"/>
                <a:cs typeface="Times New Roman"/>
              </a:rPr>
              <a:t>，</a:t>
            </a: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並留存副本乙份</a:t>
            </a: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5779452" y="4293096"/>
            <a:ext cx="0" cy="26860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18" name="文字方塊 32"/>
          <p:cNvSpPr txBox="1"/>
          <p:nvPr/>
        </p:nvSpPr>
        <p:spPr>
          <a:xfrm>
            <a:off x="3704431" y="5632288"/>
            <a:ext cx="4741862" cy="893056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" algn="ctr">
              <a:spcAft>
                <a:spcPts val="0"/>
              </a:spcAft>
            </a:pPr>
            <a:r>
              <a:rPr lang="zh-TW" sz="1600" b="1" kern="100" dirty="0">
                <a:solidFill>
                  <a:srgbClr val="4F6228"/>
                </a:solidFill>
                <a:effectLst/>
                <a:latin typeface="Calibri"/>
                <a:ea typeface="新細明體"/>
                <a:cs typeface="Times New Roman"/>
              </a:rPr>
              <a:t>各學院</a:t>
            </a: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進行教學獎助生「教學實習與實務課程」之總成績</a:t>
            </a:r>
            <a:r>
              <a:rPr lang="en-US" sz="1600" kern="100" dirty="0">
                <a:effectLst/>
                <a:latin typeface="Calibri"/>
                <a:ea typeface="新細明體"/>
                <a:cs typeface="Times New Roman"/>
              </a:rPr>
              <a:t>(</a:t>
            </a: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含研習課程及教學實習活動成績</a:t>
            </a:r>
            <a:r>
              <a:rPr lang="en-US" sz="1600" kern="100" dirty="0">
                <a:effectLst/>
                <a:latin typeface="Calibri"/>
                <a:ea typeface="新細明體"/>
                <a:cs typeface="Times New Roman"/>
              </a:rPr>
              <a:t>)</a:t>
            </a:r>
            <a:r>
              <a:rPr lang="zh-TW" sz="1600" kern="100" dirty="0">
                <a:effectLst/>
                <a:latin typeface="Calibri"/>
                <a:ea typeface="新細明體"/>
                <a:cs typeface="Times New Roman"/>
              </a:rPr>
              <a:t>核算及登錄作業</a:t>
            </a:r>
          </a:p>
        </p:txBody>
      </p:sp>
      <p:cxnSp>
        <p:nvCxnSpPr>
          <p:cNvPr id="19" name="直線單箭頭接點 18"/>
          <p:cNvCxnSpPr/>
          <p:nvPr/>
        </p:nvCxnSpPr>
        <p:spPr>
          <a:xfrm>
            <a:off x="5759767" y="5320635"/>
            <a:ext cx="0" cy="26860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20" name="文字方塊 20"/>
          <p:cNvSpPr txBox="1"/>
          <p:nvPr/>
        </p:nvSpPr>
        <p:spPr>
          <a:xfrm>
            <a:off x="3131840" y="2128520"/>
            <a:ext cx="875030" cy="143065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200" b="1" kern="100" dirty="0">
                <a:solidFill>
                  <a:srgbClr val="FF0000"/>
                </a:solidFill>
                <a:effectLst/>
                <a:latin typeface="Calibri"/>
                <a:ea typeface="新細明體"/>
                <a:cs typeface="Times New Roman"/>
              </a:rPr>
              <a:t>教發中心、教務處或其他行政單位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sz="1200" kern="100" dirty="0">
                <a:effectLst/>
                <a:latin typeface="Calibri"/>
                <a:ea typeface="新細明體"/>
                <a:cs typeface="Times New Roman"/>
              </a:rPr>
              <a:t>造冊核發津貼</a:t>
            </a:r>
          </a:p>
        </p:txBody>
      </p:sp>
      <p:cxnSp>
        <p:nvCxnSpPr>
          <p:cNvPr id="21" name="直線單箭頭接點 20"/>
          <p:cNvCxnSpPr/>
          <p:nvPr/>
        </p:nvCxnSpPr>
        <p:spPr>
          <a:xfrm flipH="1">
            <a:off x="4006870" y="2506345"/>
            <a:ext cx="746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字方塊 25"/>
          <p:cNvSpPr txBox="1"/>
          <p:nvPr/>
        </p:nvSpPr>
        <p:spPr>
          <a:xfrm>
            <a:off x="8004016" y="2159000"/>
            <a:ext cx="884555" cy="138303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ea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1200" b="1" kern="100" dirty="0">
                <a:solidFill>
                  <a:srgbClr val="0000FF"/>
                </a:solidFill>
                <a:effectLst/>
                <a:latin typeface="Calibri"/>
                <a:ea typeface="新細明體"/>
                <a:cs typeface="Times New Roman"/>
              </a:rPr>
              <a:t>各系所</a:t>
            </a:r>
            <a:r>
              <a:rPr lang="zh-TW" sz="1200" kern="100" dirty="0">
                <a:effectLst/>
                <a:latin typeface="Calibri"/>
                <a:ea typeface="新細明體"/>
                <a:cs typeface="Times New Roman"/>
              </a:rPr>
              <a:t>由學務處</a:t>
            </a:r>
          </a:p>
          <a:p>
            <a:pPr algn="ctr">
              <a:spcAft>
                <a:spcPts val="0"/>
              </a:spcAft>
            </a:pPr>
            <a:r>
              <a:rPr lang="zh-TW" sz="1200" kern="100" dirty="0">
                <a:effectLst/>
                <a:latin typeface="Calibri"/>
                <a:ea typeface="新細明體"/>
                <a:cs typeface="Times New Roman"/>
              </a:rPr>
              <a:t>助學金維護系統</a:t>
            </a:r>
          </a:p>
          <a:p>
            <a:pPr algn="ctr">
              <a:spcAft>
                <a:spcPts val="0"/>
              </a:spcAft>
            </a:pPr>
            <a:r>
              <a:rPr lang="zh-TW" sz="1200" kern="100" dirty="0">
                <a:effectLst/>
                <a:latin typeface="Calibri"/>
                <a:ea typeface="新細明體"/>
                <a:cs typeface="Times New Roman"/>
              </a:rPr>
              <a:t>造冊核發津貼</a:t>
            </a:r>
          </a:p>
        </p:txBody>
      </p:sp>
      <p:cxnSp>
        <p:nvCxnSpPr>
          <p:cNvPr id="23" name="直線單箭頭接點 22"/>
          <p:cNvCxnSpPr/>
          <p:nvPr/>
        </p:nvCxnSpPr>
        <p:spPr>
          <a:xfrm>
            <a:off x="7236295" y="2506345"/>
            <a:ext cx="7677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右彎箭號 36"/>
          <p:cNvSpPr/>
          <p:nvPr/>
        </p:nvSpPr>
        <p:spPr>
          <a:xfrm>
            <a:off x="2339752" y="3465558"/>
            <a:ext cx="730599" cy="1619626"/>
          </a:xfrm>
          <a:prstGeom prst="bentArrow">
            <a:avLst>
              <a:gd name="adj1" fmla="val 25000"/>
              <a:gd name="adj2" fmla="val 25000"/>
              <a:gd name="adj3" fmla="val 31614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8" name="圓角矩形 37"/>
          <p:cNvSpPr/>
          <p:nvPr/>
        </p:nvSpPr>
        <p:spPr>
          <a:xfrm>
            <a:off x="3131840" y="2089090"/>
            <a:ext cx="5934152" cy="4508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403920" y="1191146"/>
            <a:ext cx="8856984" cy="676672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獎助生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參與學習流程</a:t>
            </a:r>
            <a:endParaRPr lang="zh-TW" altLang="en-US" dirty="0"/>
          </a:p>
        </p:txBody>
      </p:sp>
      <p:sp>
        <p:nvSpPr>
          <p:cNvPr id="25" name="標題 1"/>
          <p:cNvSpPr txBox="1">
            <a:spLocks/>
          </p:cNvSpPr>
          <p:nvPr/>
        </p:nvSpPr>
        <p:spPr bwMode="auto">
          <a:xfrm>
            <a:off x="-144016" y="53752"/>
            <a:ext cx="93245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endParaRPr lang="zh-TW" altLang="en-US" sz="3200" dirty="0"/>
          </a:p>
        </p:txBody>
      </p:sp>
      <p:sp>
        <p:nvSpPr>
          <p:cNvPr id="26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2413" y="6464873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23</a:t>
            </a:fld>
            <a:endParaRPr lang="fr-CA" altLang="zh-TW" dirty="0"/>
          </a:p>
        </p:txBody>
      </p:sp>
    </p:spTree>
    <p:extLst>
      <p:ext uri="{BB962C8B-B14F-4D97-AF65-F5344CB8AC3E}">
        <p14:creationId xmlns:p14="http://schemas.microsoft.com/office/powerpoint/2010/main" val="26497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480580" y="1219335"/>
            <a:ext cx="8856984" cy="676672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獎助生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參與學習流程範例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選課作業</a:t>
            </a:r>
            <a:endParaRPr lang="zh-TW" altLang="en-US" dirty="0"/>
          </a:p>
        </p:txBody>
      </p:sp>
      <p:sp>
        <p:nvSpPr>
          <p:cNvPr id="25" name="標題 1"/>
          <p:cNvSpPr txBox="1">
            <a:spLocks/>
          </p:cNvSpPr>
          <p:nvPr/>
        </p:nvSpPr>
        <p:spPr bwMode="auto">
          <a:xfrm>
            <a:off x="-144016" y="53752"/>
            <a:ext cx="93245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endParaRPr lang="zh-TW" altLang="en-US" sz="3200" dirty="0"/>
          </a:p>
        </p:txBody>
      </p:sp>
      <p:sp>
        <p:nvSpPr>
          <p:cNvPr id="26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2413" y="6464873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24</a:t>
            </a:fld>
            <a:endParaRPr lang="fr-CA" altLang="zh-TW" dirty="0"/>
          </a:p>
        </p:txBody>
      </p:sp>
      <p:sp>
        <p:nvSpPr>
          <p:cNvPr id="3" name="圓角矩形 2"/>
          <p:cNvSpPr/>
          <p:nvPr/>
        </p:nvSpPr>
        <p:spPr>
          <a:xfrm>
            <a:off x="323528" y="2812872"/>
            <a:ext cx="576064" cy="1728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中文系學生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619672" y="1916832"/>
            <a:ext cx="165618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教學</a:t>
            </a:r>
            <a:r>
              <a:rPr lang="zh-TW" altLang="en-US" dirty="0">
                <a:solidFill>
                  <a:schemeClr val="tx1"/>
                </a:solidFill>
              </a:rPr>
              <a:t>實習</a:t>
            </a:r>
            <a:r>
              <a:rPr lang="zh-TW" altLang="en-US" dirty="0" smtClean="0">
                <a:solidFill>
                  <a:schemeClr val="tx1"/>
                </a:solidFill>
              </a:rPr>
              <a:t>活動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實習課程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4283968" y="1916832"/>
            <a:ext cx="172819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學生所屬系所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6692230" y="1916832"/>
            <a:ext cx="2344265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學生所屬學院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822660" y="2814541"/>
            <a:ext cx="129614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中文系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中國</a:t>
            </a:r>
            <a:r>
              <a:rPr lang="zh-TW" altLang="en-US" sz="1200" dirty="0">
                <a:solidFill>
                  <a:schemeClr val="tx1"/>
                </a:solidFill>
              </a:rPr>
              <a:t>文學史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4328536" y="2798395"/>
            <a:ext cx="168362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中文系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6735934" y="2811094"/>
            <a:ext cx="2300562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文學院</a:t>
            </a:r>
          </a:p>
        </p:txBody>
      </p:sp>
      <p:sp>
        <p:nvSpPr>
          <p:cNvPr id="31" name="圓角矩形 30"/>
          <p:cNvSpPr/>
          <p:nvPr/>
        </p:nvSpPr>
        <p:spPr>
          <a:xfrm>
            <a:off x="1819414" y="3894661"/>
            <a:ext cx="1296144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歷史系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史學概論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1822660" y="4974781"/>
            <a:ext cx="1296144" cy="576064"/>
          </a:xfrm>
          <a:prstGeom prst="roundRec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社會</a:t>
            </a:r>
            <a:r>
              <a:rPr lang="zh-TW" altLang="en-US" dirty="0" smtClean="0">
                <a:solidFill>
                  <a:schemeClr val="tx1"/>
                </a:solidFill>
              </a:rPr>
              <a:t>系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社會學概論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06890" y="2780928"/>
            <a:ext cx="345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共三張</a:t>
            </a:r>
            <a:r>
              <a:rPr lang="zh-TW" altLang="en-US" dirty="0" smtClean="0"/>
              <a:t>，送至所屬系所</a:t>
            </a:r>
            <a:endParaRPr lang="zh-TW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3203848" y="2780928"/>
            <a:ext cx="3450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請同學</a:t>
            </a:r>
            <a:endParaRPr lang="en-US" altLang="zh-TW" dirty="0" smtClean="0"/>
          </a:p>
          <a:p>
            <a:r>
              <a:rPr lang="zh-TW" altLang="en-US" b="1" dirty="0" smtClean="0"/>
              <a:t>按實習課程填寫計畫表</a:t>
            </a:r>
            <a:endParaRPr lang="zh-TW" altLang="en-US" b="1" dirty="0"/>
          </a:p>
        </p:txBody>
      </p:sp>
      <p:sp>
        <p:nvSpPr>
          <p:cNvPr id="40" name="圓角矩形 39"/>
          <p:cNvSpPr/>
          <p:nvPr/>
        </p:nvSpPr>
        <p:spPr>
          <a:xfrm>
            <a:off x="4328536" y="3356992"/>
            <a:ext cx="1683624" cy="26787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 smtClean="0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012160" y="2708920"/>
            <a:ext cx="3450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彙送所屬學院，並留存副本乙份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2" name="圓角矩形 41"/>
          <p:cNvSpPr/>
          <p:nvPr/>
        </p:nvSpPr>
        <p:spPr>
          <a:xfrm>
            <a:off x="6717300" y="3374459"/>
            <a:ext cx="2319196" cy="2678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660232" y="4154304"/>
            <a:ext cx="2319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zh-TW" altLang="zh-TW" sz="1400" kern="100" dirty="0" smtClean="0">
                <a:latin typeface="+mn-ea"/>
                <a:cs typeface="Times New Roman"/>
              </a:rPr>
              <a:t>登錄</a:t>
            </a:r>
            <a:r>
              <a:rPr lang="zh-TW" altLang="zh-TW" sz="1400" kern="100" dirty="0">
                <a:latin typeface="+mn-ea"/>
                <a:cs typeface="Times New Roman"/>
              </a:rPr>
              <a:t>所屬院生選課</a:t>
            </a:r>
            <a:r>
              <a:rPr lang="zh-TW" altLang="zh-TW" sz="1400" kern="100" dirty="0" smtClean="0">
                <a:latin typeface="+mn-ea"/>
                <a:cs typeface="Times New Roman"/>
              </a:rPr>
              <a:t>資料</a:t>
            </a:r>
            <a:endParaRPr lang="en-US" altLang="zh-TW" sz="1400" kern="100" dirty="0">
              <a:latin typeface="+mn-ea"/>
              <a:cs typeface="Times New Roman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zh-TW" altLang="zh-TW" sz="1400" kern="100" dirty="0" smtClean="0">
                <a:latin typeface="+mn-ea"/>
                <a:cs typeface="Times New Roman"/>
              </a:rPr>
              <a:t>於</a:t>
            </a:r>
            <a:r>
              <a:rPr lang="zh-TW" altLang="zh-TW" sz="1400" kern="100" dirty="0">
                <a:latin typeface="+mn-ea"/>
                <a:cs typeface="Times New Roman"/>
              </a:rPr>
              <a:t>「</a:t>
            </a:r>
            <a:r>
              <a:rPr lang="zh-TW" altLang="zh-TW" sz="1400" b="1" kern="100" dirty="0">
                <a:latin typeface="+mn-ea"/>
                <a:cs typeface="Times New Roman"/>
              </a:rPr>
              <a:t>非歸責學生事由選課處理」階段</a:t>
            </a:r>
            <a:r>
              <a:rPr lang="zh-TW" altLang="zh-TW" sz="1400" kern="100" dirty="0">
                <a:latin typeface="+mn-ea"/>
                <a:cs typeface="Times New Roman"/>
              </a:rPr>
              <a:t>及</a:t>
            </a:r>
            <a:r>
              <a:rPr lang="zh-TW" altLang="zh-TW" sz="1400" b="1" kern="100" dirty="0">
                <a:latin typeface="+mn-ea"/>
                <a:cs typeface="Times New Roman"/>
              </a:rPr>
              <a:t>該階段結束後一週內</a:t>
            </a:r>
            <a:r>
              <a:rPr lang="zh-TW" altLang="zh-TW" sz="1400" kern="100" dirty="0">
                <a:latin typeface="+mn-ea"/>
                <a:cs typeface="Times New Roman"/>
              </a:rPr>
              <a:t>，將該學院擔任教學獎助生名單統一自系所子系統「</a:t>
            </a:r>
            <a:r>
              <a:rPr lang="en-US" altLang="zh-TW" sz="1400" kern="100" dirty="0">
                <a:latin typeface="+mn-ea"/>
                <a:cs typeface="Times New Roman"/>
              </a:rPr>
              <a:t>0T0</a:t>
            </a:r>
            <a:r>
              <a:rPr lang="zh-TW" altLang="zh-TW" sz="1400" kern="100" dirty="0">
                <a:latin typeface="+mn-ea"/>
                <a:cs typeface="Times New Roman"/>
              </a:rPr>
              <a:t>選課</a:t>
            </a:r>
            <a:r>
              <a:rPr lang="zh-TW" altLang="en-US" sz="1400" kern="100" dirty="0">
                <a:latin typeface="+mn-ea"/>
                <a:cs typeface="Times New Roman"/>
              </a:rPr>
              <a:t>資料維護</a:t>
            </a:r>
            <a:r>
              <a:rPr lang="zh-TW" altLang="zh-TW" sz="1400" kern="100" dirty="0">
                <a:latin typeface="+mn-ea"/>
                <a:cs typeface="Times New Roman"/>
              </a:rPr>
              <a:t>」程式逕予匯入</a:t>
            </a:r>
            <a:endParaRPr lang="zh-TW" altLang="en-US" sz="1400" dirty="0">
              <a:latin typeface="+mn-ea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971600" y="2791294"/>
            <a:ext cx="3240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本學期教學實習活動實習課程</a:t>
            </a:r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1259632" y="2814541"/>
            <a:ext cx="360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參與</a:t>
            </a:r>
            <a:r>
              <a:rPr lang="zh-TW" altLang="en-US" dirty="0"/>
              <a:t>共三門</a:t>
            </a:r>
          </a:p>
          <a:p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1619672" y="24836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(1)</a:t>
            </a:r>
            <a:endParaRPr lang="zh-TW" altLang="en-US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1625233" y="35730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1625233" y="463795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(3)</a:t>
            </a:r>
            <a:endParaRPr lang="zh-TW" altLang="en-US" dirty="0"/>
          </a:p>
        </p:txBody>
      </p:sp>
      <p:sp>
        <p:nvSpPr>
          <p:cNvPr id="46" name="右大括弧 45"/>
          <p:cNvSpPr/>
          <p:nvPr/>
        </p:nvSpPr>
        <p:spPr>
          <a:xfrm>
            <a:off x="3794922" y="2826421"/>
            <a:ext cx="418450" cy="2759551"/>
          </a:xfrm>
          <a:prstGeom prst="rightBrace">
            <a:avLst>
              <a:gd name="adj1" fmla="val 8333"/>
              <a:gd name="adj2" fmla="val 1175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右大括弧 49"/>
          <p:cNvSpPr/>
          <p:nvPr/>
        </p:nvSpPr>
        <p:spPr>
          <a:xfrm>
            <a:off x="6365799" y="2808373"/>
            <a:ext cx="326431" cy="2759551"/>
          </a:xfrm>
          <a:prstGeom prst="rightBrace">
            <a:avLst>
              <a:gd name="adj1" fmla="val 8333"/>
              <a:gd name="adj2" fmla="val 1057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323528" y="1916832"/>
            <a:ext cx="8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7090840" y="354558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進行選課作業</a:t>
            </a:r>
            <a:endParaRPr lang="zh-TW" altLang="en-US" b="1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4399485" y="4213537"/>
            <a:ext cx="1612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lvl="0" indent="-342900" algn="just">
              <a:lnSpc>
                <a:spcPts val="1800"/>
              </a:lnSpc>
              <a:spcAft>
                <a:spcPts val="0"/>
              </a:spcAft>
              <a:buFont typeface="+mj-lt"/>
              <a:buAutoNum type="arabicParenBoth"/>
              <a:defRPr sz="1400" kern="100">
                <a:latin typeface="+mn-ea"/>
                <a:cs typeface="Times New Roman"/>
              </a:defRPr>
            </a:lvl1pPr>
          </a:lstStyle>
          <a:p>
            <a:r>
              <a:rPr lang="zh-TW" altLang="en-US" dirty="0" smtClean="0"/>
              <a:t>教學</a:t>
            </a:r>
            <a:r>
              <a:rPr lang="zh-TW" altLang="en-US" dirty="0"/>
              <a:t>獎助生</a:t>
            </a:r>
            <a:r>
              <a:rPr lang="zh-TW" altLang="en-US" dirty="0" smtClean="0"/>
              <a:t>名單</a:t>
            </a:r>
            <a:endParaRPr lang="en-US" altLang="zh-TW" dirty="0"/>
          </a:p>
          <a:p>
            <a:r>
              <a:rPr lang="zh-TW" altLang="en-US" dirty="0" smtClean="0"/>
              <a:t>教學</a:t>
            </a:r>
            <a:r>
              <a:rPr lang="zh-TW" altLang="en-US" dirty="0"/>
              <a:t>實習活動計畫</a:t>
            </a:r>
            <a:r>
              <a:rPr lang="zh-TW" altLang="en-US" dirty="0" smtClean="0"/>
              <a:t>表</a:t>
            </a:r>
            <a:endParaRPr lang="zh-TW" altLang="en-US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4211960" y="3591750"/>
            <a:ext cx="188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/>
              <a:t>彙整教學獎助生</a:t>
            </a:r>
            <a:r>
              <a:rPr lang="zh-TW" altLang="en-US" b="1" dirty="0" smtClean="0"/>
              <a:t>資料</a:t>
            </a:r>
            <a:endParaRPr lang="en-US" altLang="zh-TW" b="1" dirty="0"/>
          </a:p>
        </p:txBody>
      </p:sp>
      <p:sp>
        <p:nvSpPr>
          <p:cNvPr id="2" name="文字方塊 1"/>
          <p:cNvSpPr txBox="1"/>
          <p:nvPr/>
        </p:nvSpPr>
        <p:spPr>
          <a:xfrm>
            <a:off x="1750199" y="5949278"/>
            <a:ext cx="1525657" cy="58477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各系助教幫忙填寫獎助方式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873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480580" y="1219335"/>
            <a:ext cx="8856984" cy="676672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獎助生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參與學習流程範例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選課作業</a:t>
            </a:r>
            <a:endParaRPr lang="zh-TW" altLang="en-US" dirty="0"/>
          </a:p>
        </p:txBody>
      </p:sp>
      <p:sp>
        <p:nvSpPr>
          <p:cNvPr id="25" name="標題 1"/>
          <p:cNvSpPr txBox="1">
            <a:spLocks/>
          </p:cNvSpPr>
          <p:nvPr/>
        </p:nvSpPr>
        <p:spPr bwMode="auto">
          <a:xfrm>
            <a:off x="-180528" y="116632"/>
            <a:ext cx="93245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endParaRPr lang="zh-TW" altLang="en-US" sz="3200" dirty="0"/>
          </a:p>
        </p:txBody>
      </p:sp>
      <p:sp>
        <p:nvSpPr>
          <p:cNvPr id="26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2413" y="6464873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25</a:t>
            </a:fld>
            <a:endParaRPr lang="fr-CA" altLang="zh-TW" dirty="0"/>
          </a:p>
        </p:txBody>
      </p:sp>
      <p:sp>
        <p:nvSpPr>
          <p:cNvPr id="2" name="文字方塊 1"/>
          <p:cNvSpPr txBox="1"/>
          <p:nvPr/>
        </p:nvSpPr>
        <p:spPr>
          <a:xfrm>
            <a:off x="755576" y="2060848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敬請各系所協助事項</a:t>
            </a:r>
            <a:endParaRPr lang="en-US" altLang="zh-TW" sz="2400" dirty="0" smtClean="0"/>
          </a:p>
          <a:p>
            <a:pPr marL="342900" indent="-342900">
              <a:buAutoNum type="arabicParenR"/>
            </a:pPr>
            <a:r>
              <a:rPr lang="zh-TW" altLang="en-US" sz="2400" dirty="0" smtClean="0"/>
              <a:t>了解並調查所屬學生參與教學實習課程之情況 </a:t>
            </a:r>
            <a:endParaRPr lang="en-US" altLang="zh-TW" sz="2400" dirty="0" smtClean="0"/>
          </a:p>
          <a:p>
            <a:pPr marL="342900" indent="-342900">
              <a:buAutoNum type="arabicParenR"/>
            </a:pPr>
            <a:r>
              <a:rPr lang="zh-TW" altLang="en-US" sz="2400" dirty="0" smtClean="0"/>
              <a:t> 協助獎助生填寫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「教學實習活動計畫表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2400" b="1" dirty="0" smtClean="0"/>
              <a:t>獎助方式</a:t>
            </a:r>
            <a:r>
              <a:rPr lang="zh-TW" altLang="en-US" sz="2400" dirty="0" smtClean="0"/>
              <a:t>欄位</a:t>
            </a:r>
            <a:r>
              <a:rPr lang="en-US" altLang="zh-TW" sz="2400" dirty="0" smtClean="0"/>
              <a:t>:</a:t>
            </a:r>
          </a:p>
          <a:p>
            <a:pPr marL="342900" indent="-342900">
              <a:buAutoNum type="arabicParenR"/>
            </a:pPr>
            <a:endParaRPr lang="en-US" altLang="zh-TW" sz="240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endParaRPr lang="en-US" altLang="zh-TW" sz="2400" b="1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endParaRPr lang="en-US" altLang="zh-TW" sz="240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endParaRPr lang="en-US" altLang="zh-TW" sz="2400" b="1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endParaRPr lang="en-US" altLang="zh-TW" sz="2400" b="1" dirty="0" smtClean="0">
              <a:solidFill>
                <a:srgbClr val="0070C0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zh-TW" altLang="zh-TW" sz="2400" dirty="0"/>
              <a:t>獲教學發展中心、教務處或其他行政單位經費補助之各系所，複印教學實習活動計畫表乙份彙送補助單位</a:t>
            </a:r>
            <a:endParaRPr lang="en-US" altLang="zh-TW" sz="2400" dirty="0"/>
          </a:p>
          <a:p>
            <a:pPr marL="342900" indent="-342900">
              <a:buAutoNum type="arabicParenR"/>
            </a:pPr>
            <a:endParaRPr lang="en-US" altLang="zh-TW" sz="240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endParaRPr lang="en-US" altLang="zh-TW" sz="2400" b="1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endParaRPr lang="en-US" altLang="zh-TW" sz="240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endParaRPr lang="en-US" altLang="zh-TW" sz="2400" b="1" dirty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endParaRPr lang="zh-TW" alt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520418"/>
              </p:ext>
            </p:extLst>
          </p:nvPr>
        </p:nvGraphicFramePr>
        <p:xfrm>
          <a:off x="2051720" y="3312446"/>
          <a:ext cx="6408712" cy="194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1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8522"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獎助方式</a:t>
                      </a: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補助標準依各相關單位之規定辦理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105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行政單位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□教學發展中心：分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個月平均核發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月；次月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日發給。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□教務處通識教育中心：分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個月平均核發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月；次月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日發給。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□教務處課務組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課程經營類獎助生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：補助總金額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元按月核發；次月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日發給。</a:t>
                      </a: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□其他補助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單位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:________________)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：補助總金額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元按月核發；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日發給。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69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b="1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教學單位</a:t>
                      </a:r>
                      <a:endParaRPr lang="zh-TW" sz="105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學系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所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學務處助學金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：補助總金額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元按月核發；次月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日發給。</a:t>
                      </a:r>
                    </a:p>
                    <a:p>
                      <a:pPr marL="0" algn="l" defTabSz="914400" rtl="0" eaLnBrk="1" fontAlgn="t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學系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所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經費來源：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___________)</a:t>
                      </a:r>
                      <a:r>
                        <a:rPr lang="zh-TW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；發放方式：</a:t>
                      </a:r>
                      <a:r>
                        <a:rPr lang="en-US" sz="105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_________________________</a:t>
                      </a:r>
                      <a:endParaRPr lang="zh-TW" sz="105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4" name="直線接點 33"/>
          <p:cNvCxnSpPr/>
          <p:nvPr/>
        </p:nvCxnSpPr>
        <p:spPr>
          <a:xfrm>
            <a:off x="2771800" y="3312446"/>
            <a:ext cx="0" cy="19442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3347864" y="3312446"/>
            <a:ext cx="0" cy="19442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2771800" y="4558197"/>
            <a:ext cx="540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5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480580" y="1219335"/>
            <a:ext cx="8856984" cy="676672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獎助生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參與學習流程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成績作業</a:t>
            </a:r>
            <a:endParaRPr lang="zh-TW" altLang="en-US" dirty="0"/>
          </a:p>
        </p:txBody>
      </p:sp>
      <p:sp>
        <p:nvSpPr>
          <p:cNvPr id="25" name="標題 1"/>
          <p:cNvSpPr txBox="1">
            <a:spLocks/>
          </p:cNvSpPr>
          <p:nvPr/>
        </p:nvSpPr>
        <p:spPr bwMode="auto">
          <a:xfrm>
            <a:off x="-144016" y="53752"/>
            <a:ext cx="93245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TW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endParaRPr lang="zh-TW" altLang="en-US" sz="3200" dirty="0"/>
          </a:p>
        </p:txBody>
      </p:sp>
      <p:sp>
        <p:nvSpPr>
          <p:cNvPr id="26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2413" y="6464873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26</a:t>
            </a:fld>
            <a:endParaRPr lang="fr-CA" altLang="zh-TW" dirty="0"/>
          </a:p>
        </p:txBody>
      </p:sp>
      <p:sp>
        <p:nvSpPr>
          <p:cNvPr id="5" name="圓角矩形 4"/>
          <p:cNvSpPr/>
          <p:nvPr/>
        </p:nvSpPr>
        <p:spPr>
          <a:xfrm>
            <a:off x="1259632" y="1916832"/>
            <a:ext cx="165618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教學</a:t>
            </a:r>
            <a:r>
              <a:rPr lang="zh-TW" altLang="en-US" dirty="0">
                <a:solidFill>
                  <a:schemeClr val="tx1"/>
                </a:solidFill>
              </a:rPr>
              <a:t>實習</a:t>
            </a:r>
            <a:r>
              <a:rPr lang="zh-TW" altLang="en-US" dirty="0" smtClean="0">
                <a:solidFill>
                  <a:schemeClr val="tx1"/>
                </a:solidFill>
              </a:rPr>
              <a:t>活動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實習課程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3779912" y="1916832"/>
            <a:ext cx="1728192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學生所屬系所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6692230" y="1916832"/>
            <a:ext cx="2344265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學生所屬學院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3824480" y="2798395"/>
            <a:ext cx="168362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中文系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6735934" y="2811094"/>
            <a:ext cx="2300562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文學院</a:t>
            </a:r>
          </a:p>
        </p:txBody>
      </p:sp>
      <p:sp>
        <p:nvSpPr>
          <p:cNvPr id="9" name="矩形 8"/>
          <p:cNvSpPr/>
          <p:nvPr/>
        </p:nvSpPr>
        <p:spPr>
          <a:xfrm>
            <a:off x="3002834" y="2712740"/>
            <a:ext cx="3450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/>
              <a:t>教學實習活動成績評量表</a:t>
            </a:r>
            <a:r>
              <a:rPr lang="zh-TW" altLang="en-US" dirty="0" smtClean="0"/>
              <a:t>共三張</a:t>
            </a:r>
            <a:endParaRPr lang="zh-TW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2699792" y="2712740"/>
            <a:ext cx="3450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按實習</a:t>
            </a:r>
            <a:r>
              <a:rPr lang="zh-TW" altLang="en-US" dirty="0" smtClean="0"/>
              <a:t>課程，</a:t>
            </a:r>
            <a:endParaRPr lang="en-US" altLang="zh-TW" dirty="0" smtClean="0"/>
          </a:p>
          <a:p>
            <a:r>
              <a:rPr lang="zh-TW" altLang="en-US" dirty="0" smtClean="0"/>
              <a:t>請</a:t>
            </a:r>
            <a:r>
              <a:rPr lang="zh-TW" altLang="en-US" b="1" dirty="0" smtClean="0"/>
              <a:t>各指導教師</a:t>
            </a:r>
            <a:endParaRPr lang="en-US" altLang="zh-TW" b="1" dirty="0" smtClean="0"/>
          </a:p>
          <a:p>
            <a:r>
              <a:rPr lang="zh-TW" altLang="en-US" dirty="0" smtClean="0"/>
              <a:t>填寫</a:t>
            </a:r>
            <a:endParaRPr lang="zh-TW" altLang="en-US" dirty="0"/>
          </a:p>
        </p:txBody>
      </p:sp>
      <p:sp>
        <p:nvSpPr>
          <p:cNvPr id="40" name="圓角矩形 39"/>
          <p:cNvSpPr/>
          <p:nvPr/>
        </p:nvSpPr>
        <p:spPr>
          <a:xfrm>
            <a:off x="3859954" y="3365725"/>
            <a:ext cx="1683624" cy="2880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 smtClean="0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868144" y="2708920"/>
            <a:ext cx="3450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彙送所屬學院，並留存副本乙份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2" name="圓角矩形 41"/>
          <p:cNvSpPr/>
          <p:nvPr/>
        </p:nvSpPr>
        <p:spPr>
          <a:xfrm>
            <a:off x="6717300" y="3417120"/>
            <a:ext cx="2319196" cy="28114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692230" y="4208289"/>
            <a:ext cx="23191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zh-TW" altLang="en-US" sz="1400" kern="100" dirty="0" smtClean="0">
                <a:latin typeface="+mn-ea"/>
                <a:cs typeface="Times New Roman"/>
              </a:rPr>
              <a:t>進行教學實習與實務課程之總成績結算</a:t>
            </a:r>
            <a:r>
              <a:rPr lang="en-US" altLang="zh-TW" sz="1400" kern="100" dirty="0" smtClean="0">
                <a:latin typeface="+mn-ea"/>
                <a:cs typeface="Times New Roman"/>
              </a:rPr>
              <a:t>(</a:t>
            </a:r>
            <a:r>
              <a:rPr lang="zh-TW" altLang="en-US" sz="1400" kern="100" dirty="0" smtClean="0">
                <a:latin typeface="+mn-ea"/>
                <a:cs typeface="Times New Roman"/>
              </a:rPr>
              <a:t>含研習課程與教學實習活動成績</a:t>
            </a:r>
            <a:r>
              <a:rPr lang="en-US" altLang="zh-TW" sz="1400" kern="100" dirty="0" smtClean="0">
                <a:latin typeface="+mn-ea"/>
                <a:cs typeface="Times New Roman"/>
              </a:rPr>
              <a:t>)</a:t>
            </a: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zh-TW" altLang="en-US" sz="1400" kern="100" dirty="0" smtClean="0">
                <a:latin typeface="+mn-ea"/>
                <a:cs typeface="Times New Roman"/>
              </a:rPr>
              <a:t>協助開課教師，</a:t>
            </a:r>
            <a:r>
              <a:rPr lang="zh-TW" altLang="zh-TW" sz="1400" kern="100" dirty="0" smtClean="0">
                <a:latin typeface="+mn-ea"/>
                <a:cs typeface="Times New Roman"/>
              </a:rPr>
              <a:t>登錄</a:t>
            </a:r>
            <a:r>
              <a:rPr lang="zh-TW" altLang="zh-TW" sz="1400" kern="100" dirty="0">
                <a:latin typeface="+mn-ea"/>
                <a:cs typeface="Times New Roman"/>
              </a:rPr>
              <a:t>所屬院</a:t>
            </a:r>
            <a:r>
              <a:rPr lang="zh-TW" altLang="zh-TW" sz="1400" kern="100" dirty="0" smtClean="0">
                <a:latin typeface="+mn-ea"/>
                <a:cs typeface="Times New Roman"/>
              </a:rPr>
              <a:t>生</a:t>
            </a:r>
            <a:r>
              <a:rPr lang="zh-TW" altLang="en-US" sz="1400" kern="100" dirty="0">
                <a:latin typeface="+mn-ea"/>
                <a:cs typeface="Times New Roman"/>
              </a:rPr>
              <a:t>學生成績之評定為「通過」或「不通過」</a:t>
            </a:r>
            <a:endParaRPr lang="zh-TW" altLang="en-US" sz="1400" dirty="0">
              <a:latin typeface="+mn-ea"/>
            </a:endParaRPr>
          </a:p>
        </p:txBody>
      </p:sp>
      <p:sp>
        <p:nvSpPr>
          <p:cNvPr id="50" name="右大括弧 49"/>
          <p:cNvSpPr/>
          <p:nvPr/>
        </p:nvSpPr>
        <p:spPr>
          <a:xfrm>
            <a:off x="6365799" y="2808373"/>
            <a:ext cx="326431" cy="2759551"/>
          </a:xfrm>
          <a:prstGeom prst="rightBrace">
            <a:avLst>
              <a:gd name="adj1" fmla="val 8333"/>
              <a:gd name="adj2" fmla="val 1057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23528" y="1916832"/>
            <a:ext cx="81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33" name="圓角矩形 32"/>
          <p:cNvSpPr/>
          <p:nvPr/>
        </p:nvSpPr>
        <p:spPr>
          <a:xfrm>
            <a:off x="368583" y="2852936"/>
            <a:ext cx="374188" cy="13753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中文系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1432654" y="2841056"/>
            <a:ext cx="129614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中文系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中國</a:t>
            </a:r>
            <a:r>
              <a:rPr lang="zh-TW" altLang="en-US" sz="1200" dirty="0">
                <a:solidFill>
                  <a:schemeClr val="tx1"/>
                </a:solidFill>
              </a:rPr>
              <a:t>文學史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9" name="圓角矩形 38"/>
          <p:cNvSpPr/>
          <p:nvPr/>
        </p:nvSpPr>
        <p:spPr>
          <a:xfrm>
            <a:off x="1429408" y="3921176"/>
            <a:ext cx="1296144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歷史系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史學概論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3" name="圓角矩形 42"/>
          <p:cNvSpPr/>
          <p:nvPr/>
        </p:nvSpPr>
        <p:spPr>
          <a:xfrm>
            <a:off x="1432654" y="5001296"/>
            <a:ext cx="1296144" cy="576064"/>
          </a:xfrm>
          <a:prstGeom prst="roundRec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社會</a:t>
            </a:r>
            <a:r>
              <a:rPr lang="zh-TW" altLang="en-US" dirty="0" smtClean="0">
                <a:solidFill>
                  <a:schemeClr val="tx1"/>
                </a:solidFill>
              </a:rPr>
              <a:t>系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社會學概論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1229666" y="251011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(1)</a:t>
            </a:r>
            <a:endParaRPr lang="zh-TW" altLang="en-US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1235227" y="359953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1235227" y="46644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(3)</a:t>
            </a:r>
            <a:endParaRPr lang="zh-TW" altLang="en-US" dirty="0"/>
          </a:p>
        </p:txBody>
      </p:sp>
      <p:sp>
        <p:nvSpPr>
          <p:cNvPr id="55" name="右大括弧 54"/>
          <p:cNvSpPr/>
          <p:nvPr/>
        </p:nvSpPr>
        <p:spPr>
          <a:xfrm>
            <a:off x="3361462" y="2879451"/>
            <a:ext cx="418450" cy="2759551"/>
          </a:xfrm>
          <a:prstGeom prst="rightBrace">
            <a:avLst>
              <a:gd name="adj1" fmla="val 8333"/>
              <a:gd name="adj2" fmla="val 1175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7090840" y="354558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進行成績登錄</a:t>
            </a:r>
            <a:endParaRPr lang="zh-TW" altLang="en-US" b="1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3883994" y="4298053"/>
            <a:ext cx="1612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lvl="0" indent="-342900" algn="just">
              <a:lnSpc>
                <a:spcPts val="1800"/>
              </a:lnSpc>
              <a:spcAft>
                <a:spcPts val="0"/>
              </a:spcAft>
              <a:buFont typeface="+mj-lt"/>
              <a:buAutoNum type="arabicParenBoth"/>
              <a:defRPr sz="1400" kern="100">
                <a:latin typeface="+mn-ea"/>
                <a:cs typeface="Times New Roman"/>
              </a:defRPr>
            </a:lvl1pPr>
          </a:lstStyle>
          <a:p>
            <a:pPr marL="0" indent="0">
              <a:buNone/>
            </a:pPr>
            <a:r>
              <a:rPr lang="en-US" altLang="zh-TW" dirty="0" smtClean="0"/>
              <a:t>(1)  </a:t>
            </a:r>
            <a:r>
              <a:rPr lang="zh-TW" altLang="en-US" dirty="0" smtClean="0"/>
              <a:t>線</a:t>
            </a:r>
            <a:r>
              <a:rPr lang="zh-TW" altLang="en-US" dirty="0"/>
              <a:t>上培訓課程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(2) </a:t>
            </a:r>
            <a:r>
              <a:rPr lang="zh-TW" altLang="en-US" dirty="0" smtClean="0"/>
              <a:t>教學</a:t>
            </a:r>
            <a:r>
              <a:rPr lang="zh-TW" altLang="en-US" dirty="0"/>
              <a:t>實習活動成績評量</a:t>
            </a:r>
            <a:r>
              <a:rPr lang="zh-TW" altLang="en-US" dirty="0" smtClean="0"/>
              <a:t>表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="1" dirty="0" smtClean="0"/>
              <a:t>(3) </a:t>
            </a:r>
            <a:r>
              <a:rPr lang="zh-TW" altLang="en-US" b="1" dirty="0" smtClean="0"/>
              <a:t>通過</a:t>
            </a:r>
            <a:r>
              <a:rPr lang="zh-TW" altLang="en-US" b="1" dirty="0"/>
              <a:t>或不通過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3870198" y="350100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彙整教學獎助生成績</a:t>
            </a:r>
            <a:endParaRPr lang="en-US" altLang="zh-TW" b="1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848623" y="2713209"/>
            <a:ext cx="3240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所屬學生本學期共參與三門實習課程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861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lvl="0" algn="l"/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相關行政處理事項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4848" y="1556792"/>
            <a:ext cx="8229600" cy="5256584"/>
          </a:xfrm>
        </p:spPr>
        <p:txBody>
          <a:bodyPr/>
          <a:lstStyle/>
          <a:p>
            <a:pPr marL="0" indent="0">
              <a:buNone/>
            </a:pPr>
            <a:endParaRPr lang="zh-TW" altLang="en-US" sz="36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27</a:t>
            </a:fld>
            <a:endParaRPr lang="fr-CA" altLang="zh-TW" dirty="0"/>
          </a:p>
        </p:txBody>
      </p:sp>
      <p:graphicFrame>
        <p:nvGraphicFramePr>
          <p:cNvPr id="5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561025"/>
              </p:ext>
            </p:extLst>
          </p:nvPr>
        </p:nvGraphicFramePr>
        <p:xfrm>
          <a:off x="179512" y="989138"/>
          <a:ext cx="8856984" cy="5775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7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日期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行政處理事項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/>
                        <a:t>106</a:t>
                      </a:r>
                      <a:r>
                        <a:rPr lang="zh-TW" altLang="en-US" sz="1800" b="0" dirty="0" smtClean="0"/>
                        <a:t>年</a:t>
                      </a:r>
                      <a:r>
                        <a:rPr lang="en-US" altLang="zh-TW" sz="1800" b="0" dirty="0" smtClean="0"/>
                        <a:t>8</a:t>
                      </a:r>
                      <a:r>
                        <a:rPr lang="zh-TW" altLang="en-US" sz="1800" b="0" dirty="0" smtClean="0"/>
                        <a:t>月</a:t>
                      </a:r>
                      <a:r>
                        <a:rPr lang="en-US" altLang="zh-TW" sz="1800" b="0" dirty="0" smtClean="0"/>
                        <a:t>2</a:t>
                      </a:r>
                      <a:r>
                        <a:rPr lang="zh-TW" altLang="en-US" sz="1800" b="0" dirty="0" smtClean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latin typeface="Arial"/>
                          <a:cs typeface="Arial"/>
                        </a:rPr>
                        <a:t>教發中心於行政會議中，簡報「</a:t>
                      </a:r>
                      <a:r>
                        <a:rPr lang="zh-TW" altLang="en-US" sz="1600" b="0" dirty="0" smtClean="0"/>
                        <a:t>教學獎助生因應措施規劃」第一場次</a:t>
                      </a:r>
                      <a:endParaRPr lang="en-US" altLang="zh-TW" sz="16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/>
                        <a:t>106</a:t>
                      </a:r>
                      <a:r>
                        <a:rPr lang="zh-TW" altLang="en-US" sz="1800" b="0" dirty="0" smtClean="0"/>
                        <a:t>年</a:t>
                      </a:r>
                      <a:r>
                        <a:rPr lang="en-US" altLang="zh-TW" sz="1800" b="0" dirty="0" smtClean="0"/>
                        <a:t>8</a:t>
                      </a:r>
                      <a:r>
                        <a:rPr lang="zh-TW" altLang="en-US" sz="1800" b="0" dirty="0" smtClean="0"/>
                        <a:t>月</a:t>
                      </a:r>
                      <a:r>
                        <a:rPr lang="en-US" altLang="zh-TW" sz="1800" b="0" dirty="0" smtClean="0"/>
                        <a:t>17</a:t>
                      </a:r>
                      <a:r>
                        <a:rPr lang="zh-TW" altLang="en-US" sz="1800" b="0" dirty="0" smtClean="0"/>
                        <a:t>日</a:t>
                      </a:r>
                      <a:endParaRPr lang="en-US" altLang="zh-TW" sz="18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/>
                        <a:t>教發中心辦理「教學獎助生制度說明座談會」，簡報教學獎助生因應措施規劃第二場次（邀請參加對象：學生）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/>
                        <a:t>教發中心辦理「獎助生及兼任助理制度說明座談會」，簡報教學獎助生因應措施規劃第三場次（邀請參加對象：各院系所業務承辦同仁、老師）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/>
                        <a:t>106</a:t>
                      </a:r>
                      <a:r>
                        <a:rPr lang="zh-TW" altLang="en-US" sz="1800" b="0" dirty="0" smtClean="0"/>
                        <a:t>年</a:t>
                      </a:r>
                      <a:r>
                        <a:rPr lang="en-US" altLang="zh-TW" sz="1800" b="0" dirty="0" smtClean="0"/>
                        <a:t>9</a:t>
                      </a:r>
                      <a:r>
                        <a:rPr lang="zh-TW" altLang="en-US" sz="1800" b="0" dirty="0" smtClean="0"/>
                        <a:t>月</a:t>
                      </a:r>
                      <a:r>
                        <a:rPr lang="en-US" altLang="zh-TW" sz="1800" b="0" dirty="0" smtClean="0"/>
                        <a:t>1</a:t>
                      </a:r>
                      <a:r>
                        <a:rPr lang="zh-TW" altLang="en-US" sz="1800" b="0" dirty="0" smtClean="0"/>
                        <a:t>日前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 smtClean="0">
                          <a:latin typeface="+mn-ea"/>
                          <a:ea typeface="+mn-ea"/>
                          <a:cs typeface="Arial"/>
                        </a:rPr>
                        <a:t>教發中心公告教學獎助生相關辦法並提供教學大綱範例規劃。</a:t>
                      </a:r>
                      <a:endParaRPr lang="en-US" altLang="zh-TW" sz="2000" b="0" dirty="0" smtClean="0">
                        <a:latin typeface="+mn-ea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7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/>
                        <a:t>106</a:t>
                      </a:r>
                      <a:r>
                        <a:rPr lang="zh-TW" altLang="en-US" sz="1800" b="0" dirty="0" smtClean="0"/>
                        <a:t>年</a:t>
                      </a:r>
                      <a:r>
                        <a:rPr lang="en-US" altLang="zh-TW" sz="1800" b="0" dirty="0" smtClean="0"/>
                        <a:t>9</a:t>
                      </a:r>
                      <a:r>
                        <a:rPr lang="zh-TW" altLang="en-US" sz="1800" b="0" dirty="0" smtClean="0"/>
                        <a:t>月</a:t>
                      </a:r>
                      <a:r>
                        <a:rPr lang="en-US" altLang="zh-TW" sz="1800" b="0" dirty="0" smtClean="0"/>
                        <a:t>15</a:t>
                      </a:r>
                      <a:r>
                        <a:rPr lang="zh-TW" altLang="en-US" sz="1800" b="0" dirty="0" smtClean="0"/>
                        <a:t>日前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 smtClean="0">
                          <a:latin typeface="Arial"/>
                          <a:cs typeface="Arial"/>
                        </a:rPr>
                        <a:t>規劃請各學院於</a:t>
                      </a:r>
                      <a:r>
                        <a:rPr lang="en-US" altLang="zh-TW" sz="2000" b="0" dirty="0" smtClean="0">
                          <a:latin typeface="Arial"/>
                          <a:cs typeface="Arial"/>
                        </a:rPr>
                        <a:t>106</a:t>
                      </a:r>
                      <a:r>
                        <a:rPr lang="zh-TW" altLang="en-US" sz="2000" b="0" dirty="0" smtClean="0">
                          <a:latin typeface="Arial"/>
                          <a:cs typeface="Arial"/>
                        </a:rPr>
                        <a:t>學年度開學後一週（</a:t>
                      </a:r>
                      <a:r>
                        <a:rPr lang="en-US" altLang="zh-TW" sz="2000" b="0" dirty="0" smtClean="0">
                          <a:latin typeface="Arial"/>
                          <a:cs typeface="Arial"/>
                        </a:rPr>
                        <a:t>106</a:t>
                      </a:r>
                      <a:r>
                        <a:rPr lang="zh-TW" altLang="en-US" sz="2000" b="0" dirty="0" smtClean="0">
                          <a:latin typeface="Arial"/>
                          <a:cs typeface="Arial"/>
                        </a:rPr>
                        <a:t>年</a:t>
                      </a:r>
                      <a:r>
                        <a:rPr lang="en-US" altLang="zh-TW" sz="2000" b="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lang="zh-TW" altLang="en-US" sz="2000" b="0" dirty="0" smtClean="0">
                          <a:latin typeface="Arial"/>
                          <a:cs typeface="Arial"/>
                        </a:rPr>
                        <a:t>月</a:t>
                      </a:r>
                      <a:r>
                        <a:rPr lang="en-US" altLang="zh-TW" sz="2000" b="0" dirty="0" smtClean="0">
                          <a:latin typeface="Arial"/>
                          <a:cs typeface="Arial"/>
                        </a:rPr>
                        <a:t>15</a:t>
                      </a:r>
                      <a:r>
                        <a:rPr lang="zh-TW" altLang="en-US" sz="2000" b="0" dirty="0" smtClean="0">
                          <a:latin typeface="Arial"/>
                          <a:cs typeface="Arial"/>
                        </a:rPr>
                        <a:t>日），經院課程委員會通過後開設</a:t>
                      </a:r>
                      <a:r>
                        <a:rPr lang="zh-TW" altLang="en-US" sz="2000" b="0" dirty="0" smtClean="0">
                          <a:latin typeface="Arial"/>
                          <a:ea typeface="新細明體" panose="02020500000000000000" pitchFamily="18" charset="-120"/>
                          <a:cs typeface="Arial"/>
                        </a:rPr>
                        <a:t>「</a:t>
                      </a:r>
                      <a:r>
                        <a:rPr lang="zh-TW" altLang="en-US" sz="2000" b="0" dirty="0" smtClean="0">
                          <a:latin typeface="Arial"/>
                          <a:cs typeface="Arial"/>
                        </a:rPr>
                        <a:t>教學實習</a:t>
                      </a:r>
                      <a:r>
                        <a:rPr lang="zh-TW" altLang="en-US" sz="2000" b="0" dirty="0" smtClean="0">
                          <a:latin typeface="+mn-ea"/>
                          <a:ea typeface="+mn-ea"/>
                          <a:cs typeface="Arial"/>
                        </a:rPr>
                        <a:t>與實務」課程。</a:t>
                      </a:r>
                      <a:endParaRPr lang="en-US" altLang="zh-TW" sz="2000" b="0" dirty="0" smtClean="0">
                        <a:latin typeface="+mn-ea"/>
                        <a:ea typeface="+mn-ea"/>
                        <a:cs typeface="Arial"/>
                      </a:endParaRPr>
                    </a:p>
                    <a:p>
                      <a:r>
                        <a:rPr lang="en-US" altLang="zh-TW" sz="2000" b="0" dirty="0" smtClean="0"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2000" b="0" dirty="0" smtClean="0">
                          <a:latin typeface="+mn-lt"/>
                          <a:ea typeface="+mn-ea"/>
                          <a:cs typeface="+mn-cs"/>
                        </a:rPr>
                        <a:t>會議記錄最遲可於</a:t>
                      </a:r>
                      <a:r>
                        <a:rPr lang="en-US" altLang="zh-TW" sz="2000" b="0" dirty="0" smtClean="0">
                          <a:latin typeface="+mn-lt"/>
                          <a:ea typeface="+mn-ea"/>
                          <a:cs typeface="+mn-cs"/>
                        </a:rPr>
                        <a:t>9/28</a:t>
                      </a:r>
                      <a:r>
                        <a:rPr lang="zh-TW" altLang="en-US" sz="2000" b="0" dirty="0" smtClean="0">
                          <a:latin typeface="+mn-lt"/>
                          <a:ea typeface="+mn-ea"/>
                          <a:cs typeface="+mn-cs"/>
                        </a:rPr>
                        <a:t>後補</a:t>
                      </a:r>
                      <a:r>
                        <a:rPr lang="en-US" altLang="zh-TW" sz="2000" b="0" dirty="0" smtClean="0"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altLang="zh-TW" sz="2000" b="0" dirty="0" smtClean="0">
                        <a:latin typeface="+mn-ea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/>
                        <a:t>106</a:t>
                      </a:r>
                      <a:r>
                        <a:rPr lang="zh-TW" altLang="en-US" sz="1800" b="0" dirty="0" smtClean="0"/>
                        <a:t>年</a:t>
                      </a:r>
                      <a:r>
                        <a:rPr lang="en-US" altLang="zh-TW" sz="1800" b="0" dirty="0" smtClean="0"/>
                        <a:t>9</a:t>
                      </a:r>
                      <a:r>
                        <a:rPr lang="zh-TW" altLang="en-US" sz="1800" b="0" dirty="0" smtClean="0"/>
                        <a:t>月</a:t>
                      </a:r>
                      <a:r>
                        <a:rPr lang="en-US" altLang="zh-TW" sz="1800" b="0" dirty="0" smtClean="0"/>
                        <a:t>11</a:t>
                      </a:r>
                      <a:r>
                        <a:rPr lang="zh-TW" altLang="en-US" sz="1800" b="0" dirty="0" smtClean="0"/>
                        <a:t>日</a:t>
                      </a:r>
                      <a:r>
                        <a:rPr lang="en-US" altLang="zh-TW" sz="1800" b="0" dirty="0" smtClean="0"/>
                        <a:t>~106</a:t>
                      </a:r>
                      <a:r>
                        <a:rPr lang="zh-TW" altLang="en-US" sz="1800" b="0" dirty="0" smtClean="0"/>
                        <a:t>年</a:t>
                      </a:r>
                      <a:r>
                        <a:rPr lang="en-US" altLang="zh-TW" sz="1800" b="0" dirty="0" smtClean="0"/>
                        <a:t>9</a:t>
                      </a:r>
                      <a:r>
                        <a:rPr lang="zh-TW" altLang="en-US" sz="1800" b="0" dirty="0" smtClean="0"/>
                        <a:t>月</a:t>
                      </a:r>
                      <a:r>
                        <a:rPr lang="en-US" altLang="zh-TW" sz="1800" b="0" dirty="0" smtClean="0"/>
                        <a:t>22</a:t>
                      </a:r>
                      <a:r>
                        <a:rPr lang="zh-TW" altLang="en-US" sz="1800" b="0" dirty="0" smtClean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 smtClean="0"/>
                        <a:t>教學獎助生繳交「教學實習與實務課程教學實習活動計畫表」給所屬系所</a:t>
                      </a:r>
                      <a:endParaRPr lang="zh-TW" alt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26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/>
                        <a:t>106</a:t>
                      </a:r>
                      <a:r>
                        <a:rPr lang="zh-TW" altLang="en-US" sz="1800" b="0" dirty="0" smtClean="0"/>
                        <a:t>年</a:t>
                      </a:r>
                      <a:r>
                        <a:rPr lang="en-US" altLang="zh-TW" sz="1800" b="0" dirty="0" smtClean="0"/>
                        <a:t>9</a:t>
                      </a:r>
                      <a:r>
                        <a:rPr lang="zh-TW" altLang="en-US" sz="1800" b="0" dirty="0" smtClean="0"/>
                        <a:t>月</a:t>
                      </a:r>
                      <a:r>
                        <a:rPr lang="en-US" altLang="zh-TW" sz="1800" b="0" dirty="0" smtClean="0"/>
                        <a:t>28</a:t>
                      </a:r>
                      <a:r>
                        <a:rPr lang="zh-TW" altLang="en-US" sz="1800" b="0" dirty="0" smtClean="0"/>
                        <a:t>日</a:t>
                      </a:r>
                      <a:r>
                        <a:rPr lang="en-US" altLang="zh-TW" sz="1800" b="0" dirty="0" smtClean="0"/>
                        <a:t>~106</a:t>
                      </a:r>
                      <a:r>
                        <a:rPr lang="zh-TW" altLang="en-US" sz="1800" b="0" dirty="0" smtClean="0"/>
                        <a:t>年</a:t>
                      </a:r>
                      <a:r>
                        <a:rPr lang="en-US" altLang="zh-TW" sz="1800" b="0" dirty="0" smtClean="0"/>
                        <a:t>10</a:t>
                      </a:r>
                      <a:r>
                        <a:rPr lang="zh-TW" altLang="en-US" sz="1800" b="0" dirty="0" smtClean="0"/>
                        <a:t>月</a:t>
                      </a:r>
                      <a:r>
                        <a:rPr lang="en-US" altLang="zh-TW" sz="1800" b="0" dirty="0" smtClean="0"/>
                        <a:t>3</a:t>
                      </a:r>
                      <a:r>
                        <a:rPr lang="zh-TW" altLang="en-US" sz="1800" b="0" dirty="0" smtClean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 smtClean="0"/>
                        <a:t>各系所彙整教學獎助生資料與教學實習活動計畫表</a:t>
                      </a:r>
                      <a:r>
                        <a:rPr lang="en-US" altLang="zh-TW" sz="2000" b="0" dirty="0" smtClean="0"/>
                        <a:t/>
                      </a:r>
                      <a:br>
                        <a:rPr lang="en-US" altLang="zh-TW" sz="2000" b="0" dirty="0" smtClean="0"/>
                      </a:br>
                      <a:r>
                        <a:rPr lang="en-US" altLang="zh-TW" sz="2000" b="0" dirty="0" smtClean="0"/>
                        <a:t>(</a:t>
                      </a:r>
                      <a:r>
                        <a:rPr lang="zh-TW" altLang="en-US" sz="2000" b="0" dirty="0" smtClean="0"/>
                        <a:t>非歸責學生事由選課處理階段</a:t>
                      </a:r>
                      <a:r>
                        <a:rPr lang="en-US" altLang="zh-TW" sz="2000" b="0" dirty="0" smtClean="0"/>
                        <a:t>)</a:t>
                      </a:r>
                      <a:endParaRPr lang="zh-TW" alt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/>
                        <a:t>106</a:t>
                      </a:r>
                      <a:r>
                        <a:rPr lang="zh-TW" altLang="en-US" sz="1800" b="0" dirty="0" smtClean="0"/>
                        <a:t>年</a:t>
                      </a:r>
                      <a:r>
                        <a:rPr lang="en-US" altLang="zh-TW" sz="1800" b="0" dirty="0" smtClean="0"/>
                        <a:t>10</a:t>
                      </a:r>
                      <a:r>
                        <a:rPr lang="zh-TW" altLang="en-US" sz="1800" b="0" dirty="0" smtClean="0"/>
                        <a:t>月</a:t>
                      </a:r>
                      <a:r>
                        <a:rPr lang="en-US" altLang="zh-TW" sz="1800" b="0" dirty="0" smtClean="0"/>
                        <a:t>5</a:t>
                      </a:r>
                      <a:r>
                        <a:rPr lang="zh-TW" altLang="en-US" sz="1800" b="0" dirty="0" smtClean="0"/>
                        <a:t>日、</a:t>
                      </a:r>
                      <a:endParaRPr lang="en-US" altLang="zh-TW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/>
                        <a:t>10</a:t>
                      </a:r>
                      <a:r>
                        <a:rPr lang="zh-TW" altLang="en-US" sz="1800" b="0" dirty="0" smtClean="0"/>
                        <a:t>月</a:t>
                      </a:r>
                      <a:r>
                        <a:rPr lang="en-US" altLang="zh-TW" sz="1800" b="0" dirty="0" smtClean="0"/>
                        <a:t>6</a:t>
                      </a:r>
                      <a:r>
                        <a:rPr lang="zh-TW" altLang="en-US" sz="1800" b="0" dirty="0" smtClean="0"/>
                        <a:t>日、</a:t>
                      </a:r>
                      <a:r>
                        <a:rPr lang="en-US" altLang="zh-TW" sz="1800" b="0" dirty="0" smtClean="0"/>
                        <a:t>11</a:t>
                      </a:r>
                      <a:r>
                        <a:rPr lang="zh-TW" altLang="en-US" sz="1800" b="0" dirty="0" smtClean="0"/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0" dirty="0" smtClean="0"/>
                        <a:t>各學院進行教學實習與實務課程之選課作業 </a:t>
                      </a:r>
                      <a:endParaRPr lang="en-US" altLang="zh-TW" sz="20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 smtClean="0"/>
                        <a:t>(</a:t>
                      </a:r>
                      <a:r>
                        <a:rPr lang="zh-TW" altLang="en-US" sz="2000" b="0" dirty="0" smtClean="0"/>
                        <a:t>該階段結束後一週</a:t>
                      </a:r>
                      <a:r>
                        <a:rPr lang="en-US" altLang="zh-TW" sz="2000" b="0" dirty="0" smtClean="0"/>
                        <a:t>)</a:t>
                      </a:r>
                      <a:endParaRPr lang="zh-TW" altLang="en-US" sz="20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53852" y="4581128"/>
            <a:ext cx="8856984" cy="86409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39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lvl="0" algn="l"/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相關法規及相關單位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諮詢窗口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9179" r="32092" b="58522"/>
          <a:stretch/>
        </p:blipFill>
        <p:spPr>
          <a:xfrm>
            <a:off x="1475655" y="1012412"/>
            <a:ext cx="4536505" cy="1090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28</a:t>
            </a:fld>
            <a:endParaRPr lang="fr-CA" altLang="zh-TW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331640" y="5730305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/>
              <a:t>教務處課務組：姚君翰先生，分機：</a:t>
            </a:r>
            <a:r>
              <a:rPr lang="en-US" altLang="zh-TW" sz="1400" b="1" dirty="0"/>
              <a:t>63292: kych@nccu.edu.tw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 smtClean="0"/>
              <a:t>教學</a:t>
            </a:r>
            <a:r>
              <a:rPr lang="zh-TW" altLang="en-US" sz="1400" b="1" dirty="0"/>
              <a:t>發展中心：葉恒宜小姐，分機：</a:t>
            </a:r>
            <a:r>
              <a:rPr lang="en-US" altLang="zh-TW" sz="1400" b="1" dirty="0"/>
              <a:t>62869: erikayeh@nccu.edu.tw</a:t>
            </a:r>
            <a:r>
              <a:rPr lang="zh-TW" altLang="en-US" sz="1400" b="1" dirty="0"/>
              <a:t>  </a:t>
            </a:r>
            <a:endParaRPr lang="en-US" altLang="zh-TW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 smtClean="0"/>
              <a:t>通</a:t>
            </a:r>
            <a:r>
              <a:rPr lang="zh-TW" altLang="en-US" sz="1400" b="1" dirty="0"/>
              <a:t>識教育中心：王嘉蕙小姐，分機：</a:t>
            </a:r>
            <a:r>
              <a:rPr lang="en-US" altLang="zh-TW" sz="1400" b="1" dirty="0" smtClean="0"/>
              <a:t>62856: chia-hui@nccu.edu.tw</a:t>
            </a:r>
            <a:endParaRPr lang="en-US" altLang="zh-TW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b="1" dirty="0"/>
              <a:t>學務處生僑組</a:t>
            </a:r>
            <a:r>
              <a:rPr lang="zh-TW" altLang="en-US" sz="1400" b="1" dirty="0" smtClean="0"/>
              <a:t>：周柏宏先生，</a:t>
            </a:r>
            <a:r>
              <a:rPr lang="zh-TW" altLang="en-US" sz="1400" b="1" dirty="0"/>
              <a:t>分機：</a:t>
            </a:r>
            <a:r>
              <a:rPr lang="en-US" altLang="zh-TW" sz="1400" b="1" dirty="0" smtClean="0"/>
              <a:t>62221</a:t>
            </a:r>
            <a:r>
              <a:rPr lang="en-US" altLang="zh-TW" sz="1400" b="1" dirty="0"/>
              <a:t>: menocat@nccu.edu.tw</a:t>
            </a:r>
            <a:endParaRPr lang="zh-TW" altLang="en-US" sz="1400" b="1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56672"/>
              </p:ext>
            </p:extLst>
          </p:nvPr>
        </p:nvGraphicFramePr>
        <p:xfrm>
          <a:off x="1403648" y="2103185"/>
          <a:ext cx="7128792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8792">
                  <a:extLst>
                    <a:ext uri="{9D8B030D-6E8A-4147-A177-3AD203B41FA5}">
                      <a16:colId xmlns:a16="http://schemas.microsoft.com/office/drawing/2014/main" val="1899365475"/>
                    </a:ext>
                  </a:extLst>
                </a:gridCol>
              </a:tblGrid>
              <a:tr h="3420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相關法規</a:t>
                      </a:r>
                      <a:endParaRPr lang="zh-TW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11746"/>
                  </a:ext>
                </a:extLst>
              </a:tr>
              <a:tr h="289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(1)</a:t>
                      </a:r>
                      <a:r>
                        <a:rPr lang="zh-TW" altLang="en-US" sz="1400" b="0" dirty="0" smtClean="0"/>
                        <a:t>  教育部「專科以上學校獎助生權益保障指導原則」</a:t>
                      </a:r>
                      <a:endParaRPr lang="en-US" altLang="zh-TW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10270"/>
                  </a:ext>
                </a:extLst>
              </a:tr>
              <a:tr h="289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(2)  </a:t>
                      </a:r>
                      <a:r>
                        <a:rPr lang="zh-TW" altLang="en-US" sz="1400" b="0" dirty="0" smtClean="0"/>
                        <a:t>國立政治大學教學實習與實務作業原則</a:t>
                      </a:r>
                      <a:endParaRPr lang="en-US" altLang="zh-TW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992152"/>
                  </a:ext>
                </a:extLst>
              </a:tr>
              <a:tr h="289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(3) </a:t>
                      </a:r>
                      <a:r>
                        <a:rPr lang="zh-TW" altLang="en-US" sz="1400" b="0" dirty="0" smtClean="0"/>
                        <a:t> 國立政治大學教學獎助生制度實施辦法</a:t>
                      </a:r>
                      <a:endParaRPr lang="en-US" altLang="zh-TW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47238"/>
                  </a:ext>
                </a:extLst>
              </a:tr>
              <a:tr h="289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(4) </a:t>
                      </a:r>
                      <a:r>
                        <a:rPr lang="zh-TW" altLang="en-US" sz="1400" b="0" dirty="0" smtClean="0"/>
                        <a:t> 國立政治大學教學獎助生經費補助要點</a:t>
                      </a:r>
                      <a:endParaRPr lang="en-US" altLang="zh-TW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114953"/>
                  </a:ext>
                </a:extLst>
              </a:tr>
              <a:tr h="3420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相關流程</a:t>
                      </a:r>
                      <a:endParaRPr lang="zh-TW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172611"/>
                  </a:ext>
                </a:extLst>
              </a:tr>
              <a:tr h="289468">
                <a:tc>
                  <a:txBody>
                    <a:bodyPr/>
                    <a:lstStyle/>
                    <a:p>
                      <a:r>
                        <a:rPr lang="en-US" altLang="zh-TW" sz="1400" b="0" dirty="0" smtClean="0"/>
                        <a:t>(1) </a:t>
                      </a:r>
                      <a:r>
                        <a:rPr lang="zh-TW" altLang="en-US" sz="1400" b="0" dirty="0" smtClean="0"/>
                        <a:t> 各學院開課「教學實習與實務」課程作業流程</a:t>
                      </a:r>
                      <a:endParaRPr lang="zh-TW" alt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637070"/>
                  </a:ext>
                </a:extLst>
              </a:tr>
              <a:tr h="289468">
                <a:tc>
                  <a:txBody>
                    <a:bodyPr/>
                    <a:lstStyle/>
                    <a:p>
                      <a:r>
                        <a:rPr lang="en-US" altLang="zh-TW" sz="1400" b="0" dirty="0" smtClean="0"/>
                        <a:t>(2) </a:t>
                      </a:r>
                      <a:r>
                        <a:rPr lang="zh-TW" altLang="en-US" sz="1400" b="0" dirty="0" smtClean="0"/>
                        <a:t> 國立政治大學「教學獎助生」參與學習流程</a:t>
                      </a:r>
                      <a:endParaRPr lang="zh-TW" alt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562151"/>
                  </a:ext>
                </a:extLst>
              </a:tr>
              <a:tr h="3420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相關表件</a:t>
                      </a:r>
                      <a:endParaRPr lang="zh-TW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548420"/>
                  </a:ext>
                </a:extLst>
              </a:tr>
              <a:tr h="289468">
                <a:tc>
                  <a:txBody>
                    <a:bodyPr/>
                    <a:lstStyle/>
                    <a:p>
                      <a:r>
                        <a:rPr lang="en-US" altLang="zh-TW" sz="1400" b="0" dirty="0" smtClean="0"/>
                        <a:t>(1) </a:t>
                      </a:r>
                      <a:r>
                        <a:rPr lang="zh-TW" altLang="en-US" sz="1400" b="0" dirty="0" smtClean="0"/>
                        <a:t> </a:t>
                      </a:r>
                      <a:r>
                        <a:rPr lang="en-US" altLang="zh-TW" sz="1400" b="0" dirty="0" smtClean="0"/>
                        <a:t>____</a:t>
                      </a:r>
                      <a:r>
                        <a:rPr lang="zh-TW" altLang="en-US" sz="1400" b="0" dirty="0" smtClean="0"/>
                        <a:t>學院「教學實習與實務課程」教學實習活動計畫表</a:t>
                      </a:r>
                      <a:endParaRPr lang="zh-TW" alt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34185"/>
                  </a:ext>
                </a:extLst>
              </a:tr>
              <a:tr h="289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/>
                        <a:t>(2) </a:t>
                      </a:r>
                      <a:r>
                        <a:rPr lang="zh-TW" altLang="en-US" sz="1400" b="0" dirty="0" smtClean="0"/>
                        <a:t> </a:t>
                      </a:r>
                      <a:r>
                        <a:rPr lang="en-US" altLang="zh-TW" sz="1400" b="0" dirty="0" smtClean="0"/>
                        <a:t>__</a:t>
                      </a:r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__</a:t>
                      </a:r>
                      <a:r>
                        <a:rPr lang="zh-TW" alt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學院「教學實習與實務課程」教學實習活動成績評量表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846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5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lvl="0" algn="l"/>
            <a:r>
              <a:rPr lang="en-US" altLang="zh-TW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FAQ</a:t>
            </a:r>
            <a:r>
              <a:rPr lang="zh-TW" altLang="en-US" sz="3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29</a:t>
            </a:fld>
            <a:endParaRPr lang="fr-CA" altLang="zh-TW" dirty="0"/>
          </a:p>
        </p:txBody>
      </p:sp>
      <p:graphicFrame>
        <p:nvGraphicFramePr>
          <p:cNvPr id="5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514197"/>
              </p:ext>
            </p:extLst>
          </p:nvPr>
        </p:nvGraphicFramePr>
        <p:xfrm>
          <a:off x="251520" y="1041314"/>
          <a:ext cx="8496944" cy="5653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702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問題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回覆說明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488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Q1: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 修習一學分正式學分課程，學生是否繳納學分費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?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  <a:cs typeface="Arial"/>
                        </a:rPr>
                        <a:t>A1</a:t>
                      </a: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rial"/>
                        </a:rPr>
                        <a:t>：學生不需支付學分費。該課程為學院共同選修課，為研究所課程，大學部大三以上學生可上修。</a:t>
                      </a:r>
                      <a:endParaRPr lang="en-US" altLang="zh-TW" sz="1600" b="0" dirty="0" smtClean="0">
                        <a:latin typeface="+mn-ea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Q2: 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 學生如本學期已經修習並通過「教學實習與實務」課程，之後的學期是否仍需選修此課程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 smtClean="0">
                          <a:latin typeface="+mn-ea"/>
                          <a:ea typeface="+mn-ea"/>
                          <a:cs typeface="Arial"/>
                        </a:rPr>
                        <a:t>A2</a:t>
                      </a: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rial"/>
                        </a:rPr>
                        <a:t>：是，需每學期修習。重複修習時，僅採計首次修習通過之學分為畢業學分。</a:t>
                      </a:r>
                      <a:endParaRPr lang="en-US" altLang="zh-TW" sz="1600" b="0" dirty="0" smtClean="0">
                        <a:latin typeface="+mn-ea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 smtClean="0">
                          <a:latin typeface="+mn-ea"/>
                          <a:ea typeface="+mn-ea"/>
                          <a:cs typeface="Arial"/>
                        </a:rPr>
                        <a:t>如研習課程已經完成並通過者，則次學期不需再修研習課程，僅需完成教學實習活動，依教學實習成績評定通過或不通過。</a:t>
                      </a:r>
                      <a:endParaRPr lang="en-US" altLang="zh-TW" sz="1600" b="0" dirty="0" smtClean="0">
                        <a:latin typeface="+mn-ea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8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Q3: 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如「教學實習與實務」不通過，會影響學生支領學習津貼嗎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Q3: 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如該課程評定為不通過，除了無法獲得該課程學分外，</a:t>
                      </a:r>
                      <a:r>
                        <a:rPr lang="zh-TW" altLang="en-US" sz="1600" b="0" dirty="0" smtClean="0">
                          <a:latin typeface="+mn-ea"/>
                          <a:ea typeface="+mn-ea"/>
                        </a:rPr>
                        <a:t>同時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符合以下條件，才會影響學習津貼之發放</a:t>
                      </a: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:</a:t>
                      </a:r>
                      <a:r>
                        <a:rPr lang="zh-TW" altLang="en-US" sz="1600" dirty="0" smtClean="0">
                          <a:latin typeface="+mn-ea"/>
                          <a:ea typeface="+mn-ea"/>
                        </a:rPr>
                        <a:t>如有未依據教學實習活動計畫表進行或違背教學倫理、校規等情事者，得由教師提出終止學習活動，教學獎助生得依期限辦理申請棄修教學實習與實務課程，並不得支領學習津貼。</a:t>
                      </a:r>
                      <a:r>
                        <a:rPr lang="en-US" altLang="zh-TW" sz="9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000" dirty="0" smtClean="0">
                          <a:latin typeface="+mn-ea"/>
                          <a:ea typeface="+mn-ea"/>
                        </a:rPr>
                        <a:t>本校教學獎助生制度實施辦法第五條</a:t>
                      </a:r>
                      <a:r>
                        <a:rPr lang="en-US" altLang="zh-TW" sz="1000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Q4:</a:t>
                      </a:r>
                      <a:r>
                        <a:rPr lang="en-US" altLang="zh-TW" sz="16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zh-TW" altLang="en-US" sz="1600" baseline="0" dirty="0" smtClean="0">
                          <a:latin typeface="+mn-ea"/>
                          <a:ea typeface="+mn-ea"/>
                        </a:rPr>
                        <a:t>加選此門「教學實習與實務」課程，是否會計入總加簽科目數或是當學期修習學分上限時數</a:t>
                      </a:r>
                      <a:r>
                        <a:rPr lang="en-US" altLang="zh-TW" sz="1600" baseline="0" dirty="0" smtClean="0">
                          <a:latin typeface="+mn-ea"/>
                          <a:ea typeface="+mn-ea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Q4: 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不會。此門課將會於加簽暨退課作業結束之後才會由所屬學院協助加選。</a:t>
                      </a:r>
                      <a:endParaRPr lang="en-US" altLang="zh-TW" sz="16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66904"/>
                  </a:ext>
                </a:extLst>
              </a:tr>
              <a:tr h="472394"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latin typeface="+mn-ea"/>
                          <a:ea typeface="+mn-ea"/>
                        </a:rPr>
                        <a:t>Q5:</a:t>
                      </a:r>
                      <a:r>
                        <a:rPr lang="zh-TW" altLang="en-US" sz="1200" baseline="0" dirty="0" smtClean="0">
                          <a:latin typeface="+mn-ea"/>
                          <a:ea typeface="+mn-ea"/>
                        </a:rPr>
                        <a:t>  </a:t>
                      </a:r>
                      <a:r>
                        <a:rPr lang="zh-TW" altLang="en-US" sz="1200" dirty="0" smtClean="0">
                          <a:latin typeface="+mn-ea"/>
                          <a:ea typeface="+mn-ea"/>
                        </a:rPr>
                        <a:t>院系所如何掌握跨院系所的學生名單</a:t>
                      </a:r>
                      <a:r>
                        <a:rPr lang="en-US" altLang="zh-TW" sz="1200" dirty="0" smtClean="0">
                          <a:latin typeface="+mn-ea"/>
                          <a:ea typeface="+mn-ea"/>
                        </a:rPr>
                        <a:t>?</a:t>
                      </a:r>
                      <a:r>
                        <a:rPr lang="zh-TW" altLang="en-US" sz="1200" dirty="0" smtClean="0">
                          <a:latin typeface="+mn-ea"/>
                          <a:ea typeface="+mn-ea"/>
                        </a:rPr>
                        <a:t> </a:t>
                      </a:r>
                      <a:endParaRPr lang="en-US" altLang="zh-TW" sz="1200" dirty="0" smtClean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zh-TW" sz="1200" b="0" dirty="0" smtClean="0">
                          <a:latin typeface="+mn-ea"/>
                          <a:ea typeface="+mn-ea"/>
                          <a:cs typeface="Arial"/>
                        </a:rPr>
                        <a:t>A5&amp; A6</a:t>
                      </a:r>
                      <a:r>
                        <a:rPr lang="zh-TW" altLang="en-US" sz="1200" b="0" dirty="0" smtClean="0">
                          <a:latin typeface="+mn-ea"/>
                          <a:ea typeface="+mn-ea"/>
                          <a:cs typeface="Arial"/>
                        </a:rPr>
                        <a:t>：教發中心</a:t>
                      </a:r>
                      <a:r>
                        <a:rPr lang="en-US" altLang="zh-TW" sz="1200" b="0" dirty="0" smtClean="0">
                          <a:latin typeface="+mn-ea"/>
                          <a:ea typeface="+mn-ea"/>
                          <a:cs typeface="Arial"/>
                        </a:rPr>
                        <a:t>/</a:t>
                      </a:r>
                      <a:r>
                        <a:rPr lang="zh-TW" altLang="en-US" sz="1200" b="0" dirty="0" smtClean="0">
                          <a:latin typeface="+mn-ea"/>
                          <a:ea typeface="+mn-ea"/>
                          <a:cs typeface="Arial"/>
                        </a:rPr>
                        <a:t>教務處與電算中心會商教學獎助生系統開發，擬於</a:t>
                      </a:r>
                      <a:r>
                        <a:rPr lang="en-US" altLang="zh-TW" sz="1200" b="0" dirty="0" smtClean="0">
                          <a:latin typeface="+mn-ea"/>
                          <a:ea typeface="+mn-ea"/>
                          <a:cs typeface="Arial"/>
                        </a:rPr>
                        <a:t>106-2</a:t>
                      </a:r>
                      <a:r>
                        <a:rPr lang="zh-TW" altLang="en-US" sz="1200" b="0" dirty="0" smtClean="0">
                          <a:latin typeface="+mn-ea"/>
                          <a:ea typeface="+mn-ea"/>
                          <a:cs typeface="Arial"/>
                        </a:rPr>
                        <a:t>開學前完成。</a:t>
                      </a:r>
                      <a:endParaRPr lang="en-US" altLang="zh-TW" sz="1200" b="0" dirty="0" smtClean="0">
                        <a:latin typeface="+mn-ea"/>
                        <a:ea typeface="+mn-ea"/>
                        <a:cs typeface="Arial"/>
                      </a:endParaRPr>
                    </a:p>
                    <a:p>
                      <a:r>
                        <a:rPr lang="en-US" altLang="zh-TW" sz="1200" b="0" dirty="0" smtClean="0">
                          <a:latin typeface="+mn-ea"/>
                          <a:ea typeface="+mn-ea"/>
                          <a:cs typeface="Arial"/>
                        </a:rPr>
                        <a:t>106-1</a:t>
                      </a:r>
                      <a:r>
                        <a:rPr lang="zh-TW" altLang="en-US" sz="1200" b="0" dirty="0" smtClean="0">
                          <a:latin typeface="+mn-ea"/>
                          <a:ea typeface="+mn-ea"/>
                          <a:cs typeface="Arial"/>
                        </a:rPr>
                        <a:t>擬請各院系所根據教發中心</a:t>
                      </a:r>
                      <a:r>
                        <a:rPr lang="en-US" altLang="zh-TW" sz="1200" b="0" dirty="0" smtClean="0">
                          <a:latin typeface="+mn-ea"/>
                          <a:ea typeface="+mn-ea"/>
                          <a:cs typeface="Arial"/>
                        </a:rPr>
                        <a:t>/</a:t>
                      </a:r>
                      <a:r>
                        <a:rPr lang="zh-TW" altLang="en-US" sz="1200" b="0" dirty="0" smtClean="0">
                          <a:latin typeface="+mn-ea"/>
                          <a:ea typeface="+mn-ea"/>
                          <a:cs typeface="Arial"/>
                        </a:rPr>
                        <a:t>教務處規劃、研擬之作業流程進行。</a:t>
                      </a:r>
                      <a:endParaRPr lang="en-US" altLang="zh-TW" sz="1200" b="0" dirty="0" smtClean="0">
                        <a:latin typeface="+mn-ea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latin typeface="+mn-ea"/>
                          <a:ea typeface="+mn-ea"/>
                        </a:rPr>
                        <a:t>Q6:</a:t>
                      </a:r>
                      <a:r>
                        <a:rPr lang="zh-TW" altLang="en-US" sz="1200" dirty="0" smtClean="0">
                          <a:latin typeface="+mn-ea"/>
                          <a:ea typeface="+mn-ea"/>
                        </a:rPr>
                        <a:t>  同一同學擔任多門教學實習課程之成績匯整與計算方式</a:t>
                      </a:r>
                      <a:r>
                        <a:rPr lang="en-US" altLang="zh-TW" sz="1200" dirty="0" smtClean="0">
                          <a:latin typeface="+mn-ea"/>
                          <a:ea typeface="+mn-ea"/>
                        </a:rPr>
                        <a:t>?</a:t>
                      </a:r>
                      <a:endParaRPr lang="zh-TW" altLang="en-US" sz="1200" dirty="0" smtClean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1800" b="0" dirty="0" smtClean="0">
                        <a:latin typeface="+mn-ea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8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教學實習與實務」正式學分課程相關說明</a:t>
            </a:r>
            <a: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全校課程查詢系統</a:t>
            </a:r>
            <a:r>
              <a:rPr lang="en-US" altLang="zh-TW" sz="3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與實務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」課程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</a:t>
            </a:r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://</a:t>
            </a:r>
            <a:r>
              <a:rPr lang="en-US" altLang="zh-TW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wa.nccu.edu.tw/QryTor</a:t>
            </a:r>
            <a:r>
              <a:rPr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3</a:t>
            </a:fld>
            <a:endParaRPr lang="fr-CA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4563" t="11511" r="14563" b="-835"/>
          <a:stretch/>
        </p:blipFill>
        <p:spPr>
          <a:xfrm>
            <a:off x="683568" y="1517052"/>
            <a:ext cx="7848872" cy="53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   敬請賜教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90124" y="6492875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30</a:t>
            </a:fld>
            <a:endParaRPr lang="fr-CA" altLang="zh-TW" dirty="0"/>
          </a:p>
        </p:txBody>
      </p:sp>
    </p:spTree>
    <p:extLst>
      <p:ext uri="{BB962C8B-B14F-4D97-AF65-F5344CB8AC3E}">
        <p14:creationId xmlns:p14="http://schemas.microsoft.com/office/powerpoint/2010/main" val="41728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424936" cy="469123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200" b="1" dirty="0" smtClean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教學實習與實務」正式學分課程相關說明</a:t>
            </a:r>
            <a: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教學實習與實務」教學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4</a:t>
            </a:fld>
            <a:endParaRPr lang="fr-CA" altLang="zh-TW" dirty="0"/>
          </a:p>
        </p:txBody>
      </p:sp>
    </p:spTree>
    <p:extLst>
      <p:ext uri="{BB962C8B-B14F-4D97-AF65-F5344CB8AC3E}">
        <p14:creationId xmlns:p14="http://schemas.microsoft.com/office/powerpoint/2010/main" val="38050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教學實習與實務」教學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5</a:t>
            </a:fld>
            <a:endParaRPr lang="fr-CA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1024" t="10893" r="7082" b="32462"/>
          <a:stretch/>
        </p:blipFill>
        <p:spPr>
          <a:xfrm>
            <a:off x="251520" y="1700808"/>
            <a:ext cx="8764408" cy="31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教學實習與實務」教學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6</a:t>
            </a:fld>
            <a:endParaRPr lang="fr-CA" altLang="zh-TW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12858"/>
              </p:ext>
            </p:extLst>
          </p:nvPr>
        </p:nvGraphicFramePr>
        <p:xfrm>
          <a:off x="827585" y="1495163"/>
          <a:ext cx="7992886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6">
                  <a:extLst>
                    <a:ext uri="{9D8B030D-6E8A-4147-A177-3AD203B41FA5}">
                      <a16:colId xmlns:a16="http://schemas.microsoft.com/office/drawing/2014/main" val="1197450879"/>
                    </a:ext>
                  </a:extLst>
                </a:gridCol>
              </a:tblGrid>
              <a:tr h="303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評量工具與策略、評分標準</a:t>
                      </a:r>
                      <a:r>
                        <a:rPr lang="en-US" sz="1800" kern="100" dirty="0">
                          <a:effectLst/>
                        </a:rPr>
                        <a:t>Evaluation Criteria</a:t>
                      </a:r>
                      <a:endParaRPr 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【明列評量項目與給分標準】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extLst>
                  <a:ext uri="{0D108BD9-81ED-4DB2-BD59-A6C34878D82A}">
                    <a16:rowId xmlns:a16="http://schemas.microsoft.com/office/drawing/2014/main" val="672139877"/>
                  </a:ext>
                </a:extLst>
              </a:tr>
              <a:tr h="2421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□ </a:t>
                      </a:r>
                      <a:r>
                        <a:rPr lang="zh-TW" sz="3200" kern="100" dirty="0">
                          <a:effectLst/>
                        </a:rPr>
                        <a:t>本課程含教學知能線上研習課程與教學實習活動，兩者成績均須達指定通過之標準，本課程始得視為通過</a:t>
                      </a:r>
                      <a:r>
                        <a:rPr lang="zh-TW" sz="3200" kern="100" dirty="0" smtClean="0">
                          <a:effectLst/>
                        </a:rPr>
                        <a:t>。</a:t>
                      </a:r>
                      <a:endParaRPr lang="en-US" altLang="zh-TW" sz="32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3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□ </a:t>
                      </a:r>
                      <a:r>
                        <a:rPr lang="zh-TW" sz="3200" kern="100" dirty="0">
                          <a:effectLst/>
                        </a:rPr>
                        <a:t>修課期間須至少任選</a:t>
                      </a:r>
                      <a:r>
                        <a:rPr lang="en-US" sz="3200" kern="100" dirty="0">
                          <a:effectLst/>
                        </a:rPr>
                        <a:t>4</a:t>
                      </a:r>
                      <a:r>
                        <a:rPr lang="zh-TW" sz="3200" kern="100" dirty="0">
                          <a:effectLst/>
                        </a:rPr>
                        <a:t>堂課建置於本校數位學習平台</a:t>
                      </a:r>
                      <a:r>
                        <a:rPr lang="en-US" sz="3200" kern="100" dirty="0">
                          <a:effectLst/>
                        </a:rPr>
                        <a:t>(Moodle)</a:t>
                      </a:r>
                      <a:r>
                        <a:rPr lang="zh-TW" sz="3200" kern="100" dirty="0">
                          <a:effectLst/>
                        </a:rPr>
                        <a:t>之線上研習課程，並同時完成該課程測驗，學期最低累積總分數達</a:t>
                      </a:r>
                      <a:r>
                        <a:rPr lang="en-US" sz="3200" kern="100" dirty="0">
                          <a:effectLst/>
                        </a:rPr>
                        <a:t>70</a:t>
                      </a:r>
                      <a:r>
                        <a:rPr lang="zh-TW" sz="3200" kern="100" dirty="0">
                          <a:effectLst/>
                        </a:rPr>
                        <a:t>分以上者為通過</a:t>
                      </a:r>
                      <a:r>
                        <a:rPr lang="en-US" sz="3200" kern="100" dirty="0">
                          <a:effectLst/>
                        </a:rPr>
                        <a:t>; </a:t>
                      </a:r>
                      <a:r>
                        <a:rPr lang="zh-TW" sz="3200" kern="100" dirty="0">
                          <a:effectLst/>
                        </a:rPr>
                        <a:t>超修研習課程堂數並完成測驗者，其得分可累計</a:t>
                      </a:r>
                      <a:r>
                        <a:rPr lang="zh-TW" sz="3200" kern="100" dirty="0" smtClean="0">
                          <a:effectLst/>
                        </a:rPr>
                        <a:t>。</a:t>
                      </a:r>
                      <a:endParaRPr lang="en-US" altLang="zh-TW" sz="3200" kern="100" dirty="0" smtClean="0">
                        <a:effectLst/>
                      </a:endParaRPr>
                    </a:p>
                  </a:txBody>
                  <a:tcPr marL="48822" marR="48822" marT="0" marB="0"/>
                </a:tc>
                <a:extLst>
                  <a:ext uri="{0D108BD9-81ED-4DB2-BD59-A6C34878D82A}">
                    <a16:rowId xmlns:a16="http://schemas.microsoft.com/office/drawing/2014/main" val="688560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9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教學實習與實務」教學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7</a:t>
            </a:fld>
            <a:endParaRPr lang="fr-CA" altLang="zh-TW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559232"/>
              </p:ext>
            </p:extLst>
          </p:nvPr>
        </p:nvGraphicFramePr>
        <p:xfrm>
          <a:off x="827585" y="1495163"/>
          <a:ext cx="7992886" cy="2007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6">
                  <a:extLst>
                    <a:ext uri="{9D8B030D-6E8A-4147-A177-3AD203B41FA5}">
                      <a16:colId xmlns:a16="http://schemas.microsoft.com/office/drawing/2014/main" val="1197450879"/>
                    </a:ext>
                  </a:extLst>
                </a:gridCol>
              </a:tblGrid>
              <a:tr h="330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評量工具與策略、評分標準</a:t>
                      </a:r>
                      <a:r>
                        <a:rPr lang="en-US" sz="1800" kern="100" dirty="0">
                          <a:effectLst/>
                        </a:rPr>
                        <a:t>Evaluation Criteria</a:t>
                      </a:r>
                      <a:endParaRPr lang="zh-TW" sz="16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【明列評量項目與給分標準】</a:t>
                      </a:r>
                      <a:endParaRPr lang="zh-TW" sz="1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extLst>
                  <a:ext uri="{0D108BD9-81ED-4DB2-BD59-A6C34878D82A}">
                    <a16:rowId xmlns:a16="http://schemas.microsoft.com/office/drawing/2014/main" val="672139877"/>
                  </a:ext>
                </a:extLst>
              </a:tr>
              <a:tr h="1459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□ </a:t>
                      </a:r>
                      <a:r>
                        <a:rPr lang="zh-TW" sz="2400" kern="100" dirty="0">
                          <a:effectLst/>
                        </a:rPr>
                        <a:t>教學實習活動成績評量準則如下，滿分為</a:t>
                      </a:r>
                      <a:r>
                        <a:rPr lang="en-US" sz="2400" kern="100" dirty="0">
                          <a:effectLst/>
                        </a:rPr>
                        <a:t>100</a:t>
                      </a:r>
                      <a:r>
                        <a:rPr lang="zh-TW" sz="2400" kern="100" dirty="0">
                          <a:effectLst/>
                        </a:rPr>
                        <a:t>分，分數</a:t>
                      </a:r>
                      <a:r>
                        <a:rPr lang="en-US" sz="2400" kern="100" dirty="0">
                          <a:effectLst/>
                        </a:rPr>
                        <a:t>70</a:t>
                      </a:r>
                      <a:r>
                        <a:rPr lang="zh-TW" sz="2400" kern="100" dirty="0">
                          <a:effectLst/>
                        </a:rPr>
                        <a:t>分以上者為通過。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extLst>
                  <a:ext uri="{0D108BD9-81ED-4DB2-BD59-A6C34878D82A}">
                    <a16:rowId xmlns:a16="http://schemas.microsoft.com/office/drawing/2014/main" val="688560864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800564"/>
              </p:ext>
            </p:extLst>
          </p:nvPr>
        </p:nvGraphicFramePr>
        <p:xfrm>
          <a:off x="827585" y="3502969"/>
          <a:ext cx="7992886" cy="2348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>
                  <a:extLst>
                    <a:ext uri="{9D8B030D-6E8A-4147-A177-3AD203B41FA5}">
                      <a16:colId xmlns:a16="http://schemas.microsoft.com/office/drawing/2014/main" val="267323867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09962349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80622082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01624513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3943709904"/>
                    </a:ext>
                  </a:extLst>
                </a:gridCol>
              </a:tblGrid>
              <a:tr h="1559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900" kern="100" dirty="0">
                          <a:effectLst/>
                        </a:rPr>
                        <a:t>評量項目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900" kern="100" dirty="0">
                          <a:effectLst/>
                        </a:rPr>
                        <a:t>評量準則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760154"/>
                  </a:ext>
                </a:extLst>
              </a:tr>
              <a:tr h="1604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900" kern="100" dirty="0">
                          <a:effectLst/>
                        </a:rPr>
                        <a:t>優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900" kern="100">
                          <a:effectLst/>
                        </a:rPr>
                        <a:t>佳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900" kern="100">
                          <a:effectLst/>
                        </a:rPr>
                        <a:t>可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900" kern="100">
                          <a:effectLst/>
                        </a:rPr>
                        <a:t>差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extLst>
                  <a:ext uri="{0D108BD9-81ED-4DB2-BD59-A6C34878D82A}">
                    <a16:rowId xmlns:a16="http://schemas.microsoft.com/office/drawing/2014/main" val="398481302"/>
                  </a:ext>
                </a:extLst>
              </a:tr>
              <a:tr h="1876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900" kern="100" dirty="0">
                          <a:effectLst/>
                        </a:rPr>
                        <a:t>學習目標達成</a:t>
                      </a:r>
                      <a:r>
                        <a:rPr lang="en-US" sz="900" kern="100" dirty="0">
                          <a:effectLst/>
                        </a:rPr>
                        <a:t>(30%)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完全達成預期學習目標。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達成大部分預期學習目標。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達成部分預期學習目標。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較少達成預期學習目標。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extLst>
                  <a:ext uri="{0D108BD9-81ED-4DB2-BD59-A6C34878D82A}">
                    <a16:rowId xmlns:a16="http://schemas.microsoft.com/office/drawing/2014/main" val="4288054097"/>
                  </a:ext>
                </a:extLst>
              </a:tr>
              <a:tr h="2603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30</a:t>
                      </a:r>
                      <a:r>
                        <a:rPr lang="zh-TW" sz="900" kern="100" dirty="0">
                          <a:effectLst/>
                        </a:rPr>
                        <a:t>分</a:t>
                      </a:r>
                      <a:r>
                        <a:rPr lang="en-US" sz="900" kern="100" dirty="0">
                          <a:effectLst/>
                        </a:rPr>
                        <a:t>~26</a:t>
                      </a:r>
                      <a:r>
                        <a:rPr lang="zh-TW" sz="900" kern="100" dirty="0">
                          <a:effectLst/>
                        </a:rPr>
                        <a:t>分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25</a:t>
                      </a:r>
                      <a:r>
                        <a:rPr lang="zh-TW" sz="900" kern="100" dirty="0">
                          <a:effectLst/>
                        </a:rPr>
                        <a:t>分</a:t>
                      </a:r>
                      <a:r>
                        <a:rPr lang="en-US" sz="900" kern="100" dirty="0">
                          <a:effectLst/>
                        </a:rPr>
                        <a:t>~21</a:t>
                      </a:r>
                      <a:r>
                        <a:rPr lang="zh-TW" sz="900" kern="100" dirty="0">
                          <a:effectLst/>
                        </a:rPr>
                        <a:t>分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20</a:t>
                      </a:r>
                      <a:r>
                        <a:rPr lang="zh-TW" sz="900" kern="100">
                          <a:effectLst/>
                        </a:rPr>
                        <a:t>分</a:t>
                      </a:r>
                      <a:r>
                        <a:rPr lang="en-US" sz="900" kern="100">
                          <a:effectLst/>
                        </a:rPr>
                        <a:t>~16</a:t>
                      </a:r>
                      <a:r>
                        <a:rPr lang="zh-TW" sz="900" kern="100">
                          <a:effectLst/>
                        </a:rPr>
                        <a:t>分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15</a:t>
                      </a:r>
                      <a:r>
                        <a:rPr lang="zh-TW" sz="900" kern="100">
                          <a:effectLst/>
                        </a:rPr>
                        <a:t>分</a:t>
                      </a:r>
                      <a:r>
                        <a:rPr lang="en-US" sz="900" kern="100">
                          <a:effectLst/>
                        </a:rPr>
                        <a:t>~10</a:t>
                      </a:r>
                      <a:r>
                        <a:rPr lang="zh-TW" sz="900" kern="100">
                          <a:effectLst/>
                        </a:rPr>
                        <a:t>分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extLst>
                  <a:ext uri="{0D108BD9-81ED-4DB2-BD59-A6C34878D82A}">
                    <a16:rowId xmlns:a16="http://schemas.microsoft.com/office/drawing/2014/main" val="2859508616"/>
                  </a:ext>
                </a:extLst>
              </a:tr>
              <a:tr h="3009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900" kern="100" dirty="0">
                          <a:effectLst/>
                        </a:rPr>
                        <a:t>學習態度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900" kern="100" dirty="0">
                          <a:effectLst/>
                        </a:rPr>
                        <a:t>(30%)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積極主動，用心達成教師指定學習活動。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良好，達成教師指定學習活動。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尚可，幾乎達成教師指定學習活動。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不佳，較少達成教師指定學習活動。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extLst>
                  <a:ext uri="{0D108BD9-81ED-4DB2-BD59-A6C34878D82A}">
                    <a16:rowId xmlns:a16="http://schemas.microsoft.com/office/drawing/2014/main" val="314851759"/>
                  </a:ext>
                </a:extLst>
              </a:tr>
              <a:tr h="2603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30</a:t>
                      </a:r>
                      <a:r>
                        <a:rPr lang="zh-TW" sz="900" kern="100">
                          <a:effectLst/>
                        </a:rPr>
                        <a:t>分</a:t>
                      </a:r>
                      <a:r>
                        <a:rPr lang="en-US" sz="900" kern="100">
                          <a:effectLst/>
                        </a:rPr>
                        <a:t>~26</a:t>
                      </a:r>
                      <a:r>
                        <a:rPr lang="zh-TW" sz="900" kern="100">
                          <a:effectLst/>
                        </a:rPr>
                        <a:t>分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25</a:t>
                      </a:r>
                      <a:r>
                        <a:rPr lang="zh-TW" sz="900" kern="100" dirty="0">
                          <a:effectLst/>
                        </a:rPr>
                        <a:t>分</a:t>
                      </a:r>
                      <a:r>
                        <a:rPr lang="en-US" sz="900" kern="100" dirty="0">
                          <a:effectLst/>
                        </a:rPr>
                        <a:t>~21</a:t>
                      </a:r>
                      <a:r>
                        <a:rPr lang="zh-TW" sz="900" kern="100" dirty="0">
                          <a:effectLst/>
                        </a:rPr>
                        <a:t>分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20</a:t>
                      </a:r>
                      <a:r>
                        <a:rPr lang="zh-TW" sz="900" kern="100" dirty="0">
                          <a:effectLst/>
                        </a:rPr>
                        <a:t>分</a:t>
                      </a:r>
                      <a:r>
                        <a:rPr lang="en-US" sz="900" kern="100" dirty="0">
                          <a:effectLst/>
                        </a:rPr>
                        <a:t>~16</a:t>
                      </a:r>
                      <a:r>
                        <a:rPr lang="zh-TW" sz="900" kern="100" dirty="0">
                          <a:effectLst/>
                        </a:rPr>
                        <a:t>分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15</a:t>
                      </a:r>
                      <a:r>
                        <a:rPr lang="zh-TW" sz="900" kern="100">
                          <a:effectLst/>
                        </a:rPr>
                        <a:t>分</a:t>
                      </a:r>
                      <a:r>
                        <a:rPr lang="en-US" sz="900" kern="100">
                          <a:effectLst/>
                        </a:rPr>
                        <a:t>~10</a:t>
                      </a:r>
                      <a:r>
                        <a:rPr lang="zh-TW" sz="900" kern="100">
                          <a:effectLst/>
                        </a:rPr>
                        <a:t>分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extLst>
                  <a:ext uri="{0D108BD9-81ED-4DB2-BD59-A6C34878D82A}">
                    <a16:rowId xmlns:a16="http://schemas.microsoft.com/office/drawing/2014/main" val="880248438"/>
                  </a:ext>
                </a:extLst>
              </a:tr>
              <a:tr h="2436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900" kern="100" dirty="0">
                          <a:effectLst/>
                        </a:rPr>
                        <a:t>專業知能 </a:t>
                      </a:r>
                      <a:r>
                        <a:rPr lang="en-US" sz="900" kern="100" dirty="0">
                          <a:effectLst/>
                        </a:rPr>
                        <a:t/>
                      </a:r>
                      <a:br>
                        <a:rPr lang="en-US" sz="900" kern="100" dirty="0">
                          <a:effectLst/>
                        </a:rPr>
                      </a:br>
                      <a:r>
                        <a:rPr lang="en-US" sz="900" kern="100" dirty="0">
                          <a:effectLst/>
                        </a:rPr>
                        <a:t>(20%)</a:t>
                      </a:r>
                      <a:endParaRPr lang="zh-TW" sz="9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有提升並深化其專業知能。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有提升其專業知能。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有習得部分專業知能。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習得較少專業知能。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extLst>
                  <a:ext uri="{0D108BD9-81ED-4DB2-BD59-A6C34878D82A}">
                    <a16:rowId xmlns:a16="http://schemas.microsoft.com/office/drawing/2014/main" val="2065329769"/>
                  </a:ext>
                </a:extLst>
              </a:tr>
              <a:tr h="2603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20</a:t>
                      </a:r>
                      <a:r>
                        <a:rPr lang="zh-TW" sz="900" kern="100">
                          <a:effectLst/>
                        </a:rPr>
                        <a:t>分</a:t>
                      </a:r>
                      <a:r>
                        <a:rPr lang="en-US" sz="900" kern="100">
                          <a:effectLst/>
                        </a:rPr>
                        <a:t>~18</a:t>
                      </a:r>
                      <a:r>
                        <a:rPr lang="zh-TW" sz="900" kern="100">
                          <a:effectLst/>
                        </a:rPr>
                        <a:t>分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17</a:t>
                      </a:r>
                      <a:r>
                        <a:rPr lang="zh-TW" sz="900" kern="100">
                          <a:effectLst/>
                        </a:rPr>
                        <a:t>分</a:t>
                      </a:r>
                      <a:r>
                        <a:rPr lang="en-US" sz="900" kern="100">
                          <a:effectLst/>
                        </a:rPr>
                        <a:t>~15</a:t>
                      </a:r>
                      <a:r>
                        <a:rPr lang="zh-TW" sz="900" kern="100">
                          <a:effectLst/>
                        </a:rPr>
                        <a:t>分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14</a:t>
                      </a:r>
                      <a:r>
                        <a:rPr lang="zh-TW" sz="900" kern="100" dirty="0">
                          <a:effectLst/>
                        </a:rPr>
                        <a:t>分</a:t>
                      </a:r>
                      <a:r>
                        <a:rPr lang="en-US" sz="900" kern="100" dirty="0">
                          <a:effectLst/>
                        </a:rPr>
                        <a:t>~11</a:t>
                      </a:r>
                      <a:r>
                        <a:rPr lang="zh-TW" sz="900" kern="100" dirty="0">
                          <a:effectLst/>
                        </a:rPr>
                        <a:t>分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10</a:t>
                      </a:r>
                      <a:r>
                        <a:rPr lang="zh-TW" sz="900" kern="100" dirty="0">
                          <a:effectLst/>
                        </a:rPr>
                        <a:t>分</a:t>
                      </a:r>
                      <a:r>
                        <a:rPr lang="en-US" sz="900" kern="100" dirty="0">
                          <a:effectLst/>
                        </a:rPr>
                        <a:t>~5</a:t>
                      </a:r>
                      <a:r>
                        <a:rPr lang="zh-TW" sz="900" kern="100" dirty="0">
                          <a:effectLst/>
                        </a:rPr>
                        <a:t>分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extLst>
                  <a:ext uri="{0D108BD9-81ED-4DB2-BD59-A6C34878D82A}">
                    <a16:rowId xmlns:a16="http://schemas.microsoft.com/office/drawing/2014/main" val="3165836296"/>
                  </a:ext>
                </a:extLst>
              </a:tr>
              <a:tr h="1716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zh-TW" sz="900" kern="100" dirty="0">
                          <a:effectLst/>
                        </a:rPr>
                        <a:t>教學知能 </a:t>
                      </a:r>
                      <a:r>
                        <a:rPr lang="en-US" sz="900" kern="100" dirty="0">
                          <a:effectLst/>
                        </a:rPr>
                        <a:t/>
                      </a:r>
                      <a:br>
                        <a:rPr lang="en-US" sz="900" kern="100" dirty="0">
                          <a:effectLst/>
                        </a:rPr>
                      </a:br>
                      <a:r>
                        <a:rPr lang="en-US" sz="900" kern="100" dirty="0">
                          <a:effectLst/>
                        </a:rPr>
                        <a:t>(20%)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有提升並增進其教學知能。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>
                          <a:effectLst/>
                        </a:rPr>
                        <a:t>有提升其教學知能。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有習得部分教學知能。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effectLst/>
                        </a:rPr>
                        <a:t>習得較少教學知能。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extLst>
                  <a:ext uri="{0D108BD9-81ED-4DB2-BD59-A6C34878D82A}">
                    <a16:rowId xmlns:a16="http://schemas.microsoft.com/office/drawing/2014/main" val="741658135"/>
                  </a:ext>
                </a:extLst>
              </a:tr>
              <a:tr h="2603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20</a:t>
                      </a:r>
                      <a:r>
                        <a:rPr lang="zh-TW" sz="900" kern="100" dirty="0">
                          <a:effectLst/>
                        </a:rPr>
                        <a:t>分</a:t>
                      </a:r>
                      <a:r>
                        <a:rPr lang="en-US" sz="900" kern="100" dirty="0">
                          <a:effectLst/>
                        </a:rPr>
                        <a:t>~18</a:t>
                      </a:r>
                      <a:r>
                        <a:rPr lang="zh-TW" sz="900" kern="100" dirty="0">
                          <a:effectLst/>
                        </a:rPr>
                        <a:t>分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17</a:t>
                      </a:r>
                      <a:r>
                        <a:rPr lang="zh-TW" sz="900" kern="100">
                          <a:effectLst/>
                        </a:rPr>
                        <a:t>分</a:t>
                      </a:r>
                      <a:r>
                        <a:rPr lang="en-US" sz="900" kern="100">
                          <a:effectLst/>
                        </a:rPr>
                        <a:t>~15</a:t>
                      </a:r>
                      <a:r>
                        <a:rPr lang="zh-TW" sz="900" kern="100">
                          <a:effectLst/>
                        </a:rPr>
                        <a:t>分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14</a:t>
                      </a:r>
                      <a:r>
                        <a:rPr lang="zh-TW" sz="900" kern="100">
                          <a:effectLst/>
                        </a:rPr>
                        <a:t>分</a:t>
                      </a:r>
                      <a:r>
                        <a:rPr lang="en-US" sz="900" kern="100">
                          <a:effectLst/>
                        </a:rPr>
                        <a:t>~11</a:t>
                      </a:r>
                      <a:r>
                        <a:rPr lang="zh-TW" sz="900" kern="100">
                          <a:effectLst/>
                        </a:rPr>
                        <a:t>分</a:t>
                      </a:r>
                      <a:endParaRPr lang="zh-TW" sz="9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10</a:t>
                      </a:r>
                      <a:r>
                        <a:rPr lang="zh-TW" sz="900" kern="100" dirty="0">
                          <a:effectLst/>
                        </a:rPr>
                        <a:t>分</a:t>
                      </a:r>
                      <a:r>
                        <a:rPr lang="en-US" sz="900" kern="100" dirty="0">
                          <a:effectLst/>
                        </a:rPr>
                        <a:t>~5</a:t>
                      </a:r>
                      <a:r>
                        <a:rPr lang="zh-TW" sz="900" kern="100" dirty="0">
                          <a:effectLst/>
                        </a:rPr>
                        <a:t>分</a:t>
                      </a:r>
                      <a:endParaRPr lang="zh-TW" sz="9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48822" marR="48822" marT="0" marB="0"/>
                </a:tc>
                <a:extLst>
                  <a:ext uri="{0D108BD9-81ED-4DB2-BD59-A6C34878D82A}">
                    <a16:rowId xmlns:a16="http://schemas.microsoft.com/office/drawing/2014/main" val="1340864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1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教學實習與實務」教學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8</a:t>
            </a:fld>
            <a:endParaRPr lang="fr-CA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66143" t="8606" b="8606"/>
          <a:stretch/>
        </p:blipFill>
        <p:spPr>
          <a:xfrm>
            <a:off x="4932040" y="1594093"/>
            <a:ext cx="3815408" cy="505846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364088" y="5517232"/>
            <a:ext cx="900100" cy="7016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67544" y="1628800"/>
            <a:ext cx="5400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研習課程平台</a:t>
            </a:r>
            <a:r>
              <a:rPr lang="en-US" altLang="zh-TW" sz="3200" dirty="0" smtClean="0"/>
              <a:t>:Moodle</a:t>
            </a:r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(1)</a:t>
            </a:r>
            <a:r>
              <a:rPr lang="zh-TW" altLang="en-US" sz="3200" dirty="0" smtClean="0"/>
              <a:t>登入</a:t>
            </a:r>
            <a:r>
              <a:rPr lang="en-US" altLang="zh-TW" sz="3200" dirty="0" smtClean="0"/>
              <a:t>INCCU</a:t>
            </a:r>
          </a:p>
          <a:p>
            <a:endParaRPr lang="en-US" altLang="zh-TW" sz="3200" dirty="0"/>
          </a:p>
          <a:p>
            <a:r>
              <a:rPr lang="en-US" altLang="zh-TW" sz="3200" dirty="0" smtClean="0"/>
              <a:t>(2)</a:t>
            </a:r>
            <a:r>
              <a:rPr lang="zh-TW" altLang="en-US" sz="3200" dirty="0" smtClean="0"/>
              <a:t>點選</a:t>
            </a:r>
            <a:r>
              <a:rPr lang="en-US" altLang="zh-TW" sz="3200" dirty="0" smtClean="0"/>
              <a:t>Moodle</a:t>
            </a:r>
            <a:r>
              <a:rPr lang="zh-TW" altLang="en-US" sz="3200" dirty="0" smtClean="0"/>
              <a:t>教學平台</a:t>
            </a:r>
            <a:endParaRPr lang="en-US" altLang="zh-TW" sz="3200" dirty="0" smtClean="0"/>
          </a:p>
          <a:p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3851920" y="4221088"/>
            <a:ext cx="1368152" cy="136815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5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394" t="-700" r="25194" b="38401"/>
          <a:stretch/>
        </p:blipFill>
        <p:spPr>
          <a:xfrm>
            <a:off x="-113245" y="1403648"/>
            <a:ext cx="9442498" cy="44467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「教學實習與實務」正式學分課程相關說明</a:t>
            </a:r>
            <a: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>
                <a:solidFill>
                  <a:srgbClr val="9C48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教學實習與實務」教學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CE1597B-A397-4CB3-9660-0097F3AD3601}" type="slidenum">
              <a:rPr lang="fr-CA" altLang="zh-TW" smtClean="0"/>
              <a:pPr/>
              <a:t>9</a:t>
            </a:fld>
            <a:endParaRPr lang="fr-CA" altLang="zh-TW" dirty="0"/>
          </a:p>
        </p:txBody>
      </p:sp>
      <p:sp>
        <p:nvSpPr>
          <p:cNvPr id="8" name="文字方塊 7"/>
          <p:cNvSpPr txBox="1"/>
          <p:nvPr/>
        </p:nvSpPr>
        <p:spPr>
          <a:xfrm>
            <a:off x="-47949" y="4041208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200" dirty="0" smtClean="0"/>
          </a:p>
          <a:p>
            <a:r>
              <a:rPr lang="en-US" altLang="zh-TW" sz="3200" dirty="0" smtClean="0"/>
              <a:t>(1)</a:t>
            </a:r>
            <a:r>
              <a:rPr lang="zh-TW" altLang="en-US" sz="3200" dirty="0" smtClean="0"/>
              <a:t>我的課程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endParaRPr lang="en-US" altLang="zh-TW" sz="1600" dirty="0"/>
          </a:p>
          <a:p>
            <a:r>
              <a:rPr lang="en-US" altLang="zh-TW" sz="3200" dirty="0" smtClean="0"/>
              <a:t>(2)1061_</a:t>
            </a:r>
            <a:r>
              <a:rPr lang="zh-TW" altLang="en-US" sz="3200" dirty="0" smtClean="0"/>
              <a:t>教學實習與實務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2339752" y="5301208"/>
            <a:ext cx="864096" cy="37146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203848" y="5126995"/>
            <a:ext cx="3744416" cy="24622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zh-TW" altLang="en-US" sz="1000" dirty="0"/>
          </a:p>
        </p:txBody>
      </p:sp>
      <p:sp>
        <p:nvSpPr>
          <p:cNvPr id="13" name="橢圓形圖說文字 12"/>
          <p:cNvSpPr/>
          <p:nvPr/>
        </p:nvSpPr>
        <p:spPr>
          <a:xfrm>
            <a:off x="5352651" y="3218957"/>
            <a:ext cx="3611837" cy="1608579"/>
          </a:xfrm>
          <a:prstGeom prst="wedgeEllipseCallout">
            <a:avLst>
              <a:gd name="adj1" fmla="val -43980"/>
              <a:gd name="adj2" fmla="val 6930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780497" y="3552056"/>
            <a:ext cx="3366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/>
              <a:t>預計</a:t>
            </a:r>
            <a:r>
              <a:rPr lang="en-US" altLang="zh-TW" sz="2000" b="1" dirty="0" smtClean="0"/>
              <a:t>10</a:t>
            </a:r>
            <a:r>
              <a:rPr lang="zh-TW" altLang="en-US" sz="2000" b="1" dirty="0" smtClean="0"/>
              <a:t>月</a:t>
            </a:r>
            <a:r>
              <a:rPr lang="en-US" altLang="zh-TW" sz="2000" b="1" dirty="0" smtClean="0"/>
              <a:t>12</a:t>
            </a:r>
            <a:r>
              <a:rPr lang="zh-TW" altLang="en-US" sz="2000" b="1" dirty="0" smtClean="0"/>
              <a:t>日完成加選後，</a:t>
            </a:r>
            <a:endParaRPr lang="en-US" altLang="zh-TW" sz="2000" b="1" dirty="0" smtClean="0"/>
          </a:p>
          <a:p>
            <a:r>
              <a:rPr lang="zh-TW" altLang="en-US" sz="2000" b="1" dirty="0" smtClean="0"/>
              <a:t>才會在</a:t>
            </a:r>
            <a:r>
              <a:rPr lang="en-US" altLang="zh-TW" sz="2000" b="1" dirty="0" err="1" smtClean="0"/>
              <a:t>inccu</a:t>
            </a:r>
            <a:r>
              <a:rPr lang="zh-TW" altLang="en-US" sz="2000" b="1" dirty="0" smtClean="0"/>
              <a:t>中看得到這門課喔</a:t>
            </a:r>
            <a:r>
              <a:rPr lang="en-US" altLang="zh-TW" sz="2000" b="1" dirty="0" smtClean="0"/>
              <a:t>!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309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4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自訂 1">
      <a:majorFont>
        <a:latin typeface="Cambria"/>
        <a:ea typeface="華康儷中黑"/>
        <a:cs typeface=""/>
      </a:majorFont>
      <a:minorFont>
        <a:latin typeface="Cambria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144</Template>
  <TotalTime>3835</TotalTime>
  <Words>4263</Words>
  <Application>Microsoft Office PowerPoint</Application>
  <PresentationFormat>如螢幕大小 (4:3)</PresentationFormat>
  <Paragraphs>547</Paragraphs>
  <Slides>30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9" baseType="lpstr">
      <vt:lpstr>華康儷中黑</vt:lpstr>
      <vt:lpstr>微軟正黑體</vt:lpstr>
      <vt:lpstr>新細明體</vt:lpstr>
      <vt:lpstr>標楷體</vt:lpstr>
      <vt:lpstr>Arial</vt:lpstr>
      <vt:lpstr>Calibri</vt:lpstr>
      <vt:lpstr>Cambria</vt:lpstr>
      <vt:lpstr>Times New Roman</vt:lpstr>
      <vt:lpstr>144</vt:lpstr>
      <vt:lpstr>教學實習與實務課程規劃 (截錄自106.09.15_教學獎助生因應措施規劃PPT)</vt:lpstr>
      <vt:lpstr>教學實習與實務課程規劃</vt:lpstr>
      <vt:lpstr>(二) 「教學實習與實務」正式學分課程相關說明 全校課程查詢系統:「教學實習與實務」課程http://wa.nccu.edu.tw/QryTor/</vt:lpstr>
      <vt:lpstr>(二) 「教學實習與實務」正式學分課程相關說明 「教學實習與實務」教學大綱</vt:lpstr>
      <vt:lpstr>(二)「教學實習與實務」正式學分課程相關說明 「教學實習與實務」教學大綱</vt:lpstr>
      <vt:lpstr>(二)「教學實習與實務」正式學分課程相關說明 「教學實習與實務」教學大綱</vt:lpstr>
      <vt:lpstr>(二)「教學實習與實務」正式學分課程相關說明 「教學實習與實務」教學大綱</vt:lpstr>
      <vt:lpstr>(二)「教學實習與實務」正式學分課程相關說明 「教學實習與實務」教學大綱</vt:lpstr>
      <vt:lpstr>(二)「教學實習與實務」正式學分課程相關說明 「教學實習與實務」教學大綱</vt:lpstr>
      <vt:lpstr>(二)「教學實習與實務」正式學分課程相關說明 「教學實習與實務」教學大綱</vt:lpstr>
      <vt:lpstr>(二)「教學實習與實務」正式學分課程相關說明 「教學實習與實務」教學大綱</vt:lpstr>
      <vt:lpstr>(二)「教學實習與實務」正式學分課程相關說明 「教學實習與實務」教學大綱範例</vt:lpstr>
      <vt:lpstr>PowerPoint 簡報</vt:lpstr>
      <vt:lpstr>(二)「教學實習與實務」正式學分課程相關說明</vt:lpstr>
      <vt:lpstr>(二)「教學實習與實務」正式學分課程相關說明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相關行政處理事項</vt:lpstr>
      <vt:lpstr>相關法規及相關單位諮詢窗口</vt:lpstr>
      <vt:lpstr>FAQ、Q&amp;A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教學資源組業務報告</dc:title>
  <dc:creator>lilina</dc:creator>
  <cp:lastModifiedBy>USER</cp:lastModifiedBy>
  <cp:revision>1000</cp:revision>
  <cp:lastPrinted>2017-09-14T05:58:04Z</cp:lastPrinted>
  <dcterms:created xsi:type="dcterms:W3CDTF">2016-07-12T02:20:33Z</dcterms:created>
  <dcterms:modified xsi:type="dcterms:W3CDTF">2017-09-20T10:53:40Z</dcterms:modified>
</cp:coreProperties>
</file>